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409" r:id="rId2"/>
    <p:sldId id="406" r:id="rId3"/>
    <p:sldId id="408" r:id="rId4"/>
    <p:sldId id="410" r:id="rId5"/>
    <p:sldId id="384" r:id="rId6"/>
    <p:sldId id="386" r:id="rId7"/>
    <p:sldId id="388" r:id="rId8"/>
    <p:sldId id="407" r:id="rId9"/>
    <p:sldId id="365" r:id="rId10"/>
    <p:sldId id="389" r:id="rId11"/>
    <p:sldId id="391" r:id="rId12"/>
    <p:sldId id="393" r:id="rId13"/>
    <p:sldId id="394" r:id="rId14"/>
    <p:sldId id="396" r:id="rId15"/>
    <p:sldId id="398" r:id="rId16"/>
    <p:sldId id="381" r:id="rId17"/>
    <p:sldId id="382" r:id="rId18"/>
    <p:sldId id="361" r:id="rId19"/>
    <p:sldId id="401" r:id="rId20"/>
    <p:sldId id="402" r:id="rId21"/>
    <p:sldId id="366" r:id="rId22"/>
    <p:sldId id="367" r:id="rId23"/>
    <p:sldId id="368" r:id="rId24"/>
    <p:sldId id="360" r:id="rId25"/>
    <p:sldId id="376" r:id="rId26"/>
    <p:sldId id="378" r:id="rId27"/>
    <p:sldId id="379" r:id="rId28"/>
    <p:sldId id="397" r:id="rId29"/>
    <p:sldId id="374" r:id="rId30"/>
    <p:sldId id="370" r:id="rId31"/>
    <p:sldId id="399" r:id="rId32"/>
    <p:sldId id="403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121"/>
    <a:srgbClr val="096C4F"/>
    <a:srgbClr val="CC9900"/>
    <a:srgbClr val="2B2624"/>
    <a:srgbClr val="F8F7EF"/>
    <a:srgbClr val="FF9933"/>
    <a:srgbClr val="FECC45"/>
    <a:srgbClr val="EE77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617923-4E44-46AD-AF6B-4208DACDF740}" v="604" dt="2025-09-17T16:14:13.8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156" autoAdjust="0"/>
    <p:restoredTop sz="94660"/>
  </p:normalViewPr>
  <p:slideViewPr>
    <p:cSldViewPr snapToGrid="0">
      <p:cViewPr>
        <p:scale>
          <a:sx n="62" d="100"/>
          <a:sy n="62" d="100"/>
        </p:scale>
        <p:origin x="612" y="726"/>
      </p:cViewPr>
      <p:guideLst/>
    </p:cSldViewPr>
  </p:slideViewPr>
  <p:notesTextViewPr>
    <p:cViewPr>
      <p:scale>
        <a:sx n="3" d="2"/>
        <a:sy n="3" d="2"/>
      </p:scale>
      <p:origin x="-6" y="-1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65582-8107-4AB1-ABB1-66C039E1BC1A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D897A2-C9E3-4E9B-A582-300D729C3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271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078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D897A2-C9E3-4E9B-A582-300D729C313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224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D897A2-C9E3-4E9B-A582-300D729C313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148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5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7FC42-BB21-0999-8FCC-223B4A49A9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497E83-10C9-E974-C3DB-64872D9B87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B7AE22-565D-DEE5-BAA3-30C55D3AC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0C22-854E-40E7-85FE-560F7C4BD780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FF7AB-65C6-B2B9-BB64-8F81DDB0E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41AF5-F0A3-914F-A249-EFE1A28F5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55D-8754-4B9A-9AEB-DFC7A6824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891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3A15E-60C7-ABB3-15C7-DD9F8B40C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1AF67A-CCD1-0292-ECCD-D029E2EE2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BF4DF-3D9D-CEA4-BB0E-7AA7D3DE8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0C22-854E-40E7-85FE-560F7C4BD780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3410CC-AFE2-D05A-828E-99982D8BD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DDBBA-A39C-F055-0C47-4BE24CCB3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55D-8754-4B9A-9AEB-DFC7A6824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910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8CD1F6-5553-CB40-5714-144E99D436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935AF5-79BC-290F-E8B0-2864AFA995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A48716-BB7B-925E-44B8-4297997AE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0C22-854E-40E7-85FE-560F7C4BD780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0C603-34E4-4766-8461-DFF2C826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F36D86-CB40-8EC5-235D-A936FCAB7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55D-8754-4B9A-9AEB-DFC7A6824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919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19BD5-F8B4-F66F-0764-30DACD2CF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CA877-7748-2E6B-8B04-150D3B044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3796C-0113-BF6B-2C41-4DEE7B7BF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0C22-854E-40E7-85FE-560F7C4BD780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01BF1-7263-8FD8-01D6-97AD29DB2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F6C90-16A2-A7D6-69B1-9DD92CD66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55D-8754-4B9A-9AEB-DFC7A6824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60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E764B-28FC-6F30-401C-372122DE7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1A3722-70C3-ED9D-BE1A-78E1C79F3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A9E34-B3DF-9451-BCBA-80D2DF70B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0C22-854E-40E7-85FE-560F7C4BD780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C97EF6-1098-44E9-BCCD-9C8D23CFE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6376C6-0D46-006A-572C-CE9224E3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55D-8754-4B9A-9AEB-DFC7A6824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375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8F047-0AB9-C3BE-0AC8-812A3EB95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79B70-9209-6D8C-8245-D100C113FB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3B526C-7DB5-D763-628C-C443D1630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86CF02-3AE2-26F8-E33D-7083B4808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0C22-854E-40E7-85FE-560F7C4BD780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E52194-B5AD-5855-C8F9-24246D615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A38191-E051-E3BB-9675-C4DD1B422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55D-8754-4B9A-9AEB-DFC7A6824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506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B1A9C-CD5A-503B-2540-959D934C1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E63357-4E65-2BB0-5C88-5B8F9946F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69388F-0240-D5A8-40F4-6A05A48B4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190F6-EFD2-1622-D557-6DC7B8E45C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8CD500-2AC5-4144-47D1-C39D531BA7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187AD9-88BE-6CC2-C9EB-844BE34BB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0C22-854E-40E7-85FE-560F7C4BD780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3D0C8B-5A69-355E-BDF7-44892D186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2BFE98-92D4-2517-B6AC-06697FD8D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55D-8754-4B9A-9AEB-DFC7A6824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798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9FBFD-3019-BCBD-EAE8-1C8E1397E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BC8D2F-D841-8AAA-E73B-C349CA2A3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0C22-854E-40E7-85FE-560F7C4BD780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8A25-24F4-AB7F-7F79-601BB6A4E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367CB4-9749-116D-7C31-58A6C57BB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55D-8754-4B9A-9AEB-DFC7A6824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877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5C96F1-A240-21A1-E1FC-672E1D68A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0C22-854E-40E7-85FE-560F7C4BD780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C3FDDC-80C6-CB11-B8CD-7F8908735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3AC275-D2FB-54FC-3FB8-76F7A75E3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55D-8754-4B9A-9AEB-DFC7A6824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559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6BBA2-255D-A81C-2F55-862D04901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68484-B902-33FA-10FE-A52E68A34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187342-5AC8-61CF-7462-6D6D395712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D5227-76E4-B691-37E0-72DACE7B3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0C22-854E-40E7-85FE-560F7C4BD780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AC359F-AC62-4ECF-941B-F91BF563B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505262-A137-573A-F0A0-61D89272E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55D-8754-4B9A-9AEB-DFC7A6824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86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FAE0D-9410-88E6-4CAA-12495B494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24DEB3-5ECE-D312-9036-64E7B4B81D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99E485-DFFD-71FF-ED97-C00FC0EFCE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62A625-0522-1F4E-3D8C-3340D2A5D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0C22-854E-40E7-85FE-560F7C4BD780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886F7-5C2F-B6E7-5814-B3666CA05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473AD6-64CA-762C-2B26-AFE990DF3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55D-8754-4B9A-9AEB-DFC7A6824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986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75BC36-8F7C-B05E-5A93-EC45CD1CF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CE0817-EBB6-1350-9B96-85ABF3061B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55CAD-0E3A-C540-EB9D-DAC010EB1F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350C22-854E-40E7-85FE-560F7C4BD780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3AE1B-A69A-3A89-112D-28EC39901D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5C9BA-83C1-6040-3656-CBD32211D9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C7C55D-8754-4B9A-9AEB-DFC7A6824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49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C94D8F-9DC2-3EEB-DE2B-F2311C726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E277D-45C1-6A05-7D2B-CC482E1E34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162981"/>
            <a:ext cx="9144000" cy="238760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Fundraising Amidst Uncertainty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8A937B-892C-CF92-7652-189E6C8D9F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50582"/>
            <a:ext cx="9144000" cy="50925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Or ‘the Importance of a Simple Plan’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0A3743-C287-26E4-F275-676998CAE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1153" y="490651"/>
            <a:ext cx="3243693" cy="410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045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ACF06A-A0A1-2A79-68D8-D4DD80EC8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88916C-6FE4-F84F-5E00-44941063CFED}"/>
              </a:ext>
            </a:extLst>
          </p:cNvPr>
          <p:cNvSpPr txBox="1"/>
          <p:nvPr/>
        </p:nvSpPr>
        <p:spPr>
          <a:xfrm>
            <a:off x="1967022" y="3107522"/>
            <a:ext cx="9133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‘Show and tell’. </a:t>
            </a:r>
            <a:endParaRPr lang="en-US" sz="36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429E10-0C49-C103-D682-17D7D0F37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5054" y="4881789"/>
            <a:ext cx="1307637" cy="16563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E4BDDB-F739-DA20-4195-8A5652CA3E7F}"/>
              </a:ext>
            </a:extLst>
          </p:cNvPr>
          <p:cNvSpPr txBox="1"/>
          <p:nvPr/>
        </p:nvSpPr>
        <p:spPr>
          <a:xfrm>
            <a:off x="2083980" y="4056211"/>
            <a:ext cx="90164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kern="0" dirty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Get (more) specific about the impact. </a:t>
            </a:r>
            <a:endParaRPr lang="en-US" sz="4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629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DAE100-3008-4356-7F52-4D28AA6DE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77241F-247D-3D1D-0CF9-7D1B2848D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5054" y="4881789"/>
            <a:ext cx="1307637" cy="165634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775134E-3D7D-9726-27E5-06C9E8F55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564" y="860453"/>
            <a:ext cx="6980547" cy="51370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236C51-E4C6-48CC-5519-F4F30A710A19}"/>
              </a:ext>
            </a:extLst>
          </p:cNvPr>
          <p:cNvSpPr txBox="1"/>
          <p:nvPr/>
        </p:nvSpPr>
        <p:spPr>
          <a:xfrm>
            <a:off x="8257735" y="1856935"/>
            <a:ext cx="368573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chemeClr val="accent2">
                    <a:lumMod val="75000"/>
                  </a:schemeClr>
                </a:solidFill>
              </a:rPr>
              <a:t>~30% </a:t>
            </a:r>
          </a:p>
          <a:p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more raised this year </a:t>
            </a:r>
          </a:p>
        </p:txBody>
      </p:sp>
    </p:spTree>
    <p:extLst>
      <p:ext uri="{BB962C8B-B14F-4D97-AF65-F5344CB8AC3E}">
        <p14:creationId xmlns:p14="http://schemas.microsoft.com/office/powerpoint/2010/main" val="1924853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Alaska Outline Vector Images (over 2,500)">
            <a:extLst>
              <a:ext uri="{FF2B5EF4-FFF2-40B4-BE49-F238E27FC236}">
                <a16:creationId xmlns:a16="http://schemas.microsoft.com/office/drawing/2014/main" id="{5BDFA2C0-0D3F-CF4F-A7B4-30825B038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524" y="799008"/>
            <a:ext cx="9157952" cy="5490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D22C9A-F7D8-2C4F-1745-D2AE4C9F9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5054" y="4881789"/>
            <a:ext cx="1307637" cy="16563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5D39F4-E443-CE0F-728F-D4DFF465F703}"/>
              </a:ext>
            </a:extLst>
          </p:cNvPr>
          <p:cNvSpPr txBox="1"/>
          <p:nvPr/>
        </p:nvSpPr>
        <p:spPr>
          <a:xfrm>
            <a:off x="829994" y="667157"/>
            <a:ext cx="651334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655,000 </a:t>
            </a:r>
          </a:p>
          <a:p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miles</a:t>
            </a:r>
          </a:p>
        </p:txBody>
      </p:sp>
    </p:spTree>
    <p:extLst>
      <p:ext uri="{BB962C8B-B14F-4D97-AF65-F5344CB8AC3E}">
        <p14:creationId xmlns:p14="http://schemas.microsoft.com/office/powerpoint/2010/main" val="2010457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16958C-DFCF-2302-D712-18BB50717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225EBE-CEBE-F301-642B-49A5D5259FB3}"/>
              </a:ext>
            </a:extLst>
          </p:cNvPr>
          <p:cNvSpPr txBox="1"/>
          <p:nvPr/>
        </p:nvSpPr>
        <p:spPr>
          <a:xfrm>
            <a:off x="1796901" y="1976211"/>
            <a:ext cx="9133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Don’t give up planning!</a:t>
            </a: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4926DF-ABAD-9202-DF9E-A32AE8256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5054" y="4881789"/>
            <a:ext cx="1307637" cy="16563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FB45AB-4784-BF76-0701-D93A4C9CF93B}"/>
              </a:ext>
            </a:extLst>
          </p:cNvPr>
          <p:cNvSpPr txBox="1"/>
          <p:nvPr/>
        </p:nvSpPr>
        <p:spPr>
          <a:xfrm>
            <a:off x="400331" y="3019741"/>
            <a:ext cx="953080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3"/>
            <a:r>
              <a:rPr lang="en-US" sz="3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“When there is total uncertainty about what comes next, the best thing a business (or non-profit) … can do is to make a plan, </a:t>
            </a:r>
          </a:p>
          <a:p>
            <a:pPr lvl="3"/>
            <a:r>
              <a:rPr lang="en-US" sz="3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even if that plan changes 20 times.”</a:t>
            </a:r>
            <a:endParaRPr lang="en-US" sz="28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459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looking at the camera&#10;&#10;AI-generated content may be incorrect.">
            <a:extLst>
              <a:ext uri="{FF2B5EF4-FFF2-40B4-BE49-F238E27FC236}">
                <a16:creationId xmlns:a16="http://schemas.microsoft.com/office/drawing/2014/main" id="{28692376-3067-62C0-054F-B8136B950B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4251" t="12103" b="12911"/>
          <a:stretch>
            <a:fillRect/>
          </a:stretch>
        </p:blipFill>
        <p:spPr>
          <a:xfrm>
            <a:off x="4754880" y="-322209"/>
            <a:ext cx="7437120" cy="7502418"/>
          </a:xfrm>
          <a:prstGeom prst="rect">
            <a:avLst/>
          </a:prstGeom>
          <a:effectLst>
            <a:softEdge rad="3683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73753B-D00A-8615-6F4F-B8183D1C9905}"/>
              </a:ext>
            </a:extLst>
          </p:cNvPr>
          <p:cNvSpPr txBox="1"/>
          <p:nvPr/>
        </p:nvSpPr>
        <p:spPr>
          <a:xfrm>
            <a:off x="875631" y="3206270"/>
            <a:ext cx="482477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chemeClr val="bg1"/>
                </a:solidFill>
                <a:latin typeface="Amasis MT Pro Light" panose="020F0502020204030204" pitchFamily="18" charset="0"/>
                <a:cs typeface="Aharoni" panose="02010803020104030203" pitchFamily="2" charset="-79"/>
              </a:rPr>
              <a:t>a simple plan</a:t>
            </a:r>
          </a:p>
        </p:txBody>
      </p:sp>
    </p:spTree>
    <p:extLst>
      <p:ext uri="{BB962C8B-B14F-4D97-AF65-F5344CB8AC3E}">
        <p14:creationId xmlns:p14="http://schemas.microsoft.com/office/powerpoint/2010/main" val="3652041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2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4B38A1D3-1BE4-68B7-9753-FB310C570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93678"/>
            <a:ext cx="12135513" cy="4492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967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etter Fundraising | Increase Your Fundraising Capacity">
            <a:extLst>
              <a:ext uri="{FF2B5EF4-FFF2-40B4-BE49-F238E27FC236}">
                <a16:creationId xmlns:a16="http://schemas.microsoft.com/office/drawing/2014/main" id="{A8E62ED6-56B2-3E47-BF7F-85E82BC9D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863" y="2909888"/>
            <a:ext cx="75342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154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Jim Shapiro (@jimshapiro) / X">
            <a:extLst>
              <a:ext uri="{FF2B5EF4-FFF2-40B4-BE49-F238E27FC236}">
                <a16:creationId xmlns:a16="http://schemas.microsoft.com/office/drawing/2014/main" id="{CDBD4CB7-5B5B-4869-7A6C-6439AC404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735" y="1934455"/>
            <a:ext cx="3810000" cy="3810000"/>
          </a:xfrm>
          <a:prstGeom prst="rect">
            <a:avLst/>
          </a:prstGeom>
          <a:noFill/>
          <a:effectLst>
            <a:softEdge rad="698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35942C1-72EC-3E9B-19A5-3CABA037307F}"/>
              </a:ext>
            </a:extLst>
          </p:cNvPr>
          <p:cNvGrpSpPr/>
          <p:nvPr/>
        </p:nvGrpSpPr>
        <p:grpSpPr>
          <a:xfrm>
            <a:off x="1437299" y="1998579"/>
            <a:ext cx="6764617" cy="3154710"/>
            <a:chOff x="1437299" y="1998579"/>
            <a:chExt cx="6764617" cy="315471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8B9A3F9-1F10-95D9-CE2B-225CE1B78797}"/>
                </a:ext>
              </a:extLst>
            </p:cNvPr>
            <p:cNvSpPr/>
            <p:nvPr/>
          </p:nvSpPr>
          <p:spPr>
            <a:xfrm>
              <a:off x="1437299" y="1998579"/>
              <a:ext cx="1553630" cy="31547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9900" b="1" cap="none" spc="50" dirty="0">
                  <a:ln w="0"/>
                  <a:solidFill>
                    <a:srgbClr val="CC0000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</a:rPr>
                <a:t>3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EA144E8-B4D9-4232-AD37-97C041C84499}"/>
                </a:ext>
              </a:extLst>
            </p:cNvPr>
            <p:cNvSpPr txBox="1"/>
            <p:nvPr/>
          </p:nvSpPr>
          <p:spPr>
            <a:xfrm>
              <a:off x="3440134" y="2421772"/>
              <a:ext cx="476178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Core Principles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3599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3B3E12-C60D-752D-8100-63267F64B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9" name="Rectangle 205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27C407-6346-888D-784E-FD0B05283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US" sz="4000" dirty="0"/>
              <a:t>#1) </a:t>
            </a:r>
            <a:r>
              <a:rPr lang="en-US" sz="4000" b="1" dirty="0"/>
              <a:t>‘Anchor’ </a:t>
            </a:r>
            <a:r>
              <a:rPr lang="en-US" sz="4000" dirty="0"/>
              <a:t>Your </a:t>
            </a:r>
            <a:br>
              <a:rPr lang="en-US" sz="4000" dirty="0"/>
            </a:br>
            <a:r>
              <a:rPr lang="en-US" sz="4000" dirty="0"/>
              <a:t>Fundraising Calendar</a:t>
            </a:r>
          </a:p>
        </p:txBody>
      </p:sp>
      <p:pic>
        <p:nvPicPr>
          <p:cNvPr id="2052" name="Picture 4" descr="Anchor Photos, Download The BEST Free Anchor Stock Photos &amp; HD Images">
            <a:extLst>
              <a:ext uri="{FF2B5EF4-FFF2-40B4-BE49-F238E27FC236}">
                <a16:creationId xmlns:a16="http://schemas.microsoft.com/office/drawing/2014/main" id="{FE83D30B-D4AF-754E-A801-2DFC4D01C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18"/>
          <a:stretch>
            <a:fillRect/>
          </a:stretch>
        </p:blipFill>
        <p:spPr bwMode="auto"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1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E2FC3-450A-4F63-A87C-2127AD42F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Build around revenue-generating activities.</a:t>
            </a:r>
          </a:p>
          <a:p>
            <a:pPr marL="0" indent="0">
              <a:buNone/>
            </a:pPr>
            <a:endParaRPr lang="en-US" sz="3600" dirty="0"/>
          </a:p>
          <a:p>
            <a:pPr lvl="1"/>
            <a:r>
              <a:rPr lang="en-US" sz="3600" dirty="0">
                <a:latin typeface="Aptos" panose="020B0004020202020204" pitchFamily="34" charset="0"/>
              </a:rPr>
              <a:t>Appeals (set in stone)</a:t>
            </a:r>
          </a:p>
          <a:p>
            <a:pPr marL="457200" lvl="1" indent="0">
              <a:buNone/>
            </a:pPr>
            <a:endParaRPr lang="en-US" sz="3600" dirty="0">
              <a:latin typeface="Aptos" panose="020B0004020202020204" pitchFamily="34" charset="0"/>
            </a:endParaRPr>
          </a:p>
          <a:p>
            <a:pPr lvl="1"/>
            <a:r>
              <a:rPr lang="en-US" sz="3600" dirty="0">
                <a:latin typeface="Aptos" panose="020B0004020202020204" pitchFamily="34" charset="0"/>
              </a:rPr>
              <a:t>Newsletters and ‘Donor Reports’ </a:t>
            </a:r>
          </a:p>
          <a:p>
            <a:endParaRPr lang="en-US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46107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Sailor Captain Man Smoking A Tobacco Pipe Thinking And Looking Up  Expressing Doubt And Wonder Stock Photo - Download Image Now - iStock">
            <a:extLst>
              <a:ext uri="{FF2B5EF4-FFF2-40B4-BE49-F238E27FC236}">
                <a16:creationId xmlns:a16="http://schemas.microsoft.com/office/drawing/2014/main" id="{9DCE202E-73C8-8371-2173-762C7D3093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439" b="9090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Rectangle 4104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E57B26-580B-C654-2FAC-45C1A73FF88C}"/>
              </a:ext>
            </a:extLst>
          </p:cNvPr>
          <p:cNvSpPr txBox="1">
            <a:spLocks/>
          </p:cNvSpPr>
          <p:nvPr/>
        </p:nvSpPr>
        <p:spPr>
          <a:xfrm>
            <a:off x="371094" y="1161288"/>
            <a:ext cx="5579540" cy="1124712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dirty="0">
                <a:latin typeface="+mj-lt"/>
                <a:ea typeface="+mj-ea"/>
                <a:cs typeface="+mj-cs"/>
              </a:rPr>
              <a:t>#2) Schedule ‘Asks’ </a:t>
            </a:r>
            <a:br>
              <a:rPr lang="en-US" sz="4000" dirty="0">
                <a:latin typeface="+mj-lt"/>
                <a:ea typeface="+mj-ea"/>
                <a:cs typeface="+mj-cs"/>
              </a:rPr>
            </a:b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BEFORE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Needs</a:t>
            </a:r>
          </a:p>
        </p:txBody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2BC5C-55BB-DAA7-4371-07D4769C0A66}"/>
              </a:ext>
            </a:extLst>
          </p:cNvPr>
          <p:cNvSpPr txBox="1">
            <a:spLocks/>
          </p:cNvSpPr>
          <p:nvPr/>
        </p:nvSpPr>
        <p:spPr>
          <a:xfrm>
            <a:off x="973455" y="3429000"/>
            <a:ext cx="5580777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Make sure the ‘ask’ is understandable.</a:t>
            </a:r>
          </a:p>
          <a:p>
            <a:pPr marL="0"/>
            <a:endParaRPr lang="en-US" sz="4800" b="1" dirty="0">
              <a:solidFill>
                <a:schemeClr val="accent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123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Seasoned sailor experienced male with compass on seafoam green background |  Premium AI-generated image">
            <a:extLst>
              <a:ext uri="{FF2B5EF4-FFF2-40B4-BE49-F238E27FC236}">
                <a16:creationId xmlns:a16="http://schemas.microsoft.com/office/drawing/2014/main" id="{47A5906D-7E5C-782C-BCFF-059E0D2F3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4" r="10307"/>
          <a:stretch>
            <a:fillRect/>
          </a:stretch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648B68-BC8D-B1E6-1404-73B663D7CB18}"/>
              </a:ext>
            </a:extLst>
          </p:cNvPr>
          <p:cNvSpPr txBox="1"/>
          <p:nvPr/>
        </p:nvSpPr>
        <p:spPr>
          <a:xfrm>
            <a:off x="838200" y="941630"/>
            <a:ext cx="44147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Framework</a:t>
            </a:r>
            <a:r>
              <a: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and/or fresh perspective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71A7E5-4E25-CA55-DD50-D82089F5751F}"/>
              </a:ext>
            </a:extLst>
          </p:cNvPr>
          <p:cNvSpPr txBox="1"/>
          <p:nvPr/>
        </p:nvSpPr>
        <p:spPr>
          <a:xfrm>
            <a:off x="838200" y="1984173"/>
            <a:ext cx="44147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Immediate, practical 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application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8CAD97-162E-2687-3444-A3469E2B4C80}"/>
              </a:ext>
            </a:extLst>
          </p:cNvPr>
          <p:cNvSpPr txBox="1"/>
          <p:nvPr/>
        </p:nvSpPr>
        <p:spPr>
          <a:xfrm>
            <a:off x="768160" y="3976714"/>
            <a:ext cx="44147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‘compass</a:t>
            </a:r>
            <a:r>
              <a: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’ 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 hold on to </a:t>
            </a:r>
            <a:r>
              <a:rPr lang="en-US" sz="3200" b="1" i="1" dirty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</a:t>
            </a:r>
            <a:r>
              <a:rPr lang="en-US" sz="3200" b="1" dirty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direction 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 steer toward </a:t>
            </a:r>
          </a:p>
        </p:txBody>
      </p:sp>
    </p:spTree>
    <p:extLst>
      <p:ext uri="{BB962C8B-B14F-4D97-AF65-F5344CB8AC3E}">
        <p14:creationId xmlns:p14="http://schemas.microsoft.com/office/powerpoint/2010/main" val="3685420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FD0A76-7F77-CC1A-9FF8-7F93EF659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BB2D6774-4A95-3DCA-FBA2-C1D3C8F7B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098" name="Picture 2" descr="Sailor Captain Man Smoking A Tobacco Pipe Thinking And Looking Up  Expressing Doubt And Wonder Stock Photo - Download Image Now - iStock">
            <a:extLst>
              <a:ext uri="{FF2B5EF4-FFF2-40B4-BE49-F238E27FC236}">
                <a16:creationId xmlns:a16="http://schemas.microsoft.com/office/drawing/2014/main" id="{EB71F50E-A723-DADF-5D2C-22913BFFD4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439" b="9090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Rectangle 4104">
            <a:extLst>
              <a:ext uri="{FF2B5EF4-FFF2-40B4-BE49-F238E27FC236}">
                <a16:creationId xmlns:a16="http://schemas.microsoft.com/office/drawing/2014/main" id="{7453FE1A-344B-153E-027C-AC1340F21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DA9679-6BAD-BFDB-A98F-1A429BFAC085}"/>
              </a:ext>
            </a:extLst>
          </p:cNvPr>
          <p:cNvSpPr txBox="1">
            <a:spLocks/>
          </p:cNvSpPr>
          <p:nvPr/>
        </p:nvSpPr>
        <p:spPr>
          <a:xfrm>
            <a:off x="371094" y="1161288"/>
            <a:ext cx="5579540" cy="1124712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Roboto" panose="02000000000000000000" pitchFamily="2" charset="0"/>
                <a:cs typeface="Roboto" panose="02000000000000000000" pitchFamily="2" charset="0"/>
              </a:rPr>
              <a:t>#2) Schedule ‘Asks’ </a:t>
            </a:r>
            <a:b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 Display" panose="02110004020202020204"/>
                <a:ea typeface="Roboto" panose="02000000000000000000" pitchFamily="2" charset="0"/>
                <a:cs typeface="Roboto" panose="02000000000000000000" pitchFamily="2" charset="0"/>
              </a:rPr>
              <a:t>BEFORE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 Display" panose="02110004020202020204"/>
                <a:ea typeface="Roboto" panose="02000000000000000000" pitchFamily="2" charset="0"/>
                <a:cs typeface="Roboto" panose="02000000000000000000" pitchFamily="2" charset="0"/>
              </a:rPr>
              <a:t> Needs</a:t>
            </a:r>
          </a:p>
        </p:txBody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E6DD061C-661B-04C6-7E47-68944A207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C7EE677A-2858-D9A4-D869-1EB873559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9B4458-C018-6B99-A0D0-C415A7560E78}"/>
              </a:ext>
            </a:extLst>
          </p:cNvPr>
          <p:cNvSpPr txBox="1">
            <a:spLocks/>
          </p:cNvSpPr>
          <p:nvPr/>
        </p:nvSpPr>
        <p:spPr>
          <a:xfrm>
            <a:off x="58111" y="3163649"/>
            <a:ext cx="7144547" cy="92134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>
                <a:latin typeface="Aptos" panose="020B0004020202020204" pitchFamily="34" charset="0"/>
              </a:rPr>
              <a:t>Define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</a:rPr>
              <a:t>as specific a 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</a:rPr>
              <a:t>problem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</a:rPr>
              <a:t> as possible </a:t>
            </a:r>
            <a:r>
              <a:rPr lang="en-US" dirty="0">
                <a:latin typeface="Aptos" panose="020B0004020202020204" pitchFamily="34" charset="0"/>
              </a:rPr>
              <a:t>that the donor can solve; an 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</a:rPr>
              <a:t>outcome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</a:rPr>
              <a:t> they can fund.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751E77E-46C2-D772-3B1D-381D4B92DFFE}"/>
              </a:ext>
            </a:extLst>
          </p:cNvPr>
          <p:cNvSpPr txBox="1">
            <a:spLocks/>
          </p:cNvSpPr>
          <p:nvPr/>
        </p:nvSpPr>
        <p:spPr>
          <a:xfrm>
            <a:off x="116781" y="4572928"/>
            <a:ext cx="6306878" cy="20050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>
              <a:latin typeface="Aptos" panose="020B0004020202020204" pitchFamily="34" charset="0"/>
            </a:endParaRPr>
          </a:p>
          <a:p>
            <a:pPr lvl="1"/>
            <a:r>
              <a:rPr lang="en-US" dirty="0">
                <a:latin typeface="Aptos" panose="020B0004020202020204" pitchFamily="34" charset="0"/>
              </a:rPr>
              <a:t>Build in 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</a:rPr>
              <a:t>lead time </a:t>
            </a:r>
            <a:r>
              <a:rPr lang="en-US" dirty="0">
                <a:latin typeface="Aptos" panose="020B0004020202020204" pitchFamily="34" charset="0"/>
              </a:rPr>
              <a:t>(and lead up!). </a:t>
            </a:r>
          </a:p>
          <a:p>
            <a:pPr marL="457200" lvl="1" indent="0">
              <a:buNone/>
            </a:pPr>
            <a:endParaRPr lang="en-US" b="1" dirty="0">
              <a:solidFill>
                <a:schemeClr val="accent2"/>
              </a:solidFill>
              <a:latin typeface="Aptos" panose="020B0004020202020204" pitchFamily="34" charset="0"/>
            </a:endParaRPr>
          </a:p>
          <a:p>
            <a:pPr marL="457200" lvl="1" indent="0">
              <a:buNone/>
            </a:pPr>
            <a:r>
              <a:rPr lang="en-US" b="1" dirty="0">
                <a:solidFill>
                  <a:schemeClr val="accent2"/>
                </a:solidFill>
                <a:latin typeface="Aptos" panose="020B0004020202020204" pitchFamily="34" charset="0"/>
              </a:rPr>
              <a:t>Schedule print appeals 1 month before needs</a:t>
            </a:r>
          </a:p>
          <a:p>
            <a:endParaRPr lang="en-US" sz="32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EDF8E46-997B-0C57-7B1A-963B9397F7D6}"/>
              </a:ext>
            </a:extLst>
          </p:cNvPr>
          <p:cNvGrpSpPr/>
          <p:nvPr/>
        </p:nvGrpSpPr>
        <p:grpSpPr>
          <a:xfrm>
            <a:off x="116781" y="3580333"/>
            <a:ext cx="8539715" cy="2431365"/>
            <a:chOff x="689345" y="2966219"/>
            <a:chExt cx="8539715" cy="2431365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8DBFFDDC-F2B1-37D1-2117-B642783AEC37}"/>
                </a:ext>
              </a:extLst>
            </p:cNvPr>
            <p:cNvSpPr txBox="1">
              <a:spLocks/>
            </p:cNvSpPr>
            <p:nvPr/>
          </p:nvSpPr>
          <p:spPr>
            <a:xfrm>
              <a:off x="689345" y="3629636"/>
              <a:ext cx="8539715" cy="69763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/>
              <a:r>
                <a:rPr lang="en-US" dirty="0">
                  <a:latin typeface="Aptos" panose="020B0004020202020204" pitchFamily="34" charset="0"/>
                </a:rPr>
                <a:t>Create a </a:t>
              </a:r>
              <a:r>
                <a:rPr lang="en-US" i="1" dirty="0">
                  <a:latin typeface="Aptos" panose="020B0004020202020204" pitchFamily="34" charset="0"/>
                </a:rPr>
                <a:t>sense of </a:t>
              </a:r>
              <a:r>
                <a:rPr lang="en-US" i="1" dirty="0">
                  <a:solidFill>
                    <a:schemeClr val="accent2">
                      <a:lumMod val="75000"/>
                    </a:schemeClr>
                  </a:solidFill>
                  <a:latin typeface="Aptos" panose="020B0004020202020204" pitchFamily="34" charset="0"/>
                </a:rPr>
                <a:t>urgency</a:t>
              </a:r>
              <a:r>
                <a:rPr lang="en-US" i="1" dirty="0">
                  <a:latin typeface="Aptos" panose="020B0004020202020204" pitchFamily="34" charset="0"/>
                </a:rPr>
                <a:t>.</a:t>
              </a:r>
            </a:p>
            <a:p>
              <a:pPr marL="0" indent="0">
                <a:buNone/>
              </a:pPr>
              <a:endParaRPr lang="en-US" sz="3200" dirty="0"/>
            </a:p>
          </p:txBody>
        </p:sp>
        <p:pic>
          <p:nvPicPr>
            <p:cNvPr id="3078" name="Picture 6" descr="6,200+ Light Fuse Stock Photos, Pictures &amp; Royalty-Free Images - iStock |  Spark, Bomb, Light bulb">
              <a:extLst>
                <a:ext uri="{FF2B5EF4-FFF2-40B4-BE49-F238E27FC236}">
                  <a16:creationId xmlns:a16="http://schemas.microsoft.com/office/drawing/2014/main" id="{3E517441-218E-1442-1F5A-D2750DC399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4561" y="2966219"/>
              <a:ext cx="2878134" cy="2431365"/>
            </a:xfrm>
            <a:prstGeom prst="rect">
              <a:avLst/>
            </a:prstGeom>
            <a:noFill/>
            <a:effectLst>
              <a:softEdge rad="4953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16932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A6748B-551F-53CD-F1AE-6ACC3376D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Lighthouse – Shining God's Light">
            <a:extLst>
              <a:ext uri="{FF2B5EF4-FFF2-40B4-BE49-F238E27FC236}">
                <a16:creationId xmlns:a16="http://schemas.microsoft.com/office/drawing/2014/main" id="{56A77DE7-1A35-5E52-DF77-84630A55D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298" y="70186"/>
            <a:ext cx="4701703" cy="7136808"/>
          </a:xfrm>
          <a:prstGeom prst="rect">
            <a:avLst/>
          </a:prstGeom>
          <a:noFill/>
          <a:effectLst>
            <a:softEdge rad="444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201FC6-7D43-7995-5592-CF8241806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#3)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NEVER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go dark!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AF133-290C-46E4-43AF-D95EC157A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434" y="1899139"/>
            <a:ext cx="7382083" cy="1116436"/>
          </a:xfrm>
        </p:spPr>
        <p:txBody>
          <a:bodyPr>
            <a:normAutofit/>
          </a:bodyPr>
          <a:lstStyle/>
          <a:p>
            <a:pPr lvl="1"/>
            <a:r>
              <a:rPr lang="en-US" sz="3600" dirty="0">
                <a:solidFill>
                  <a:schemeClr val="bg1"/>
                </a:solidFill>
                <a:latin typeface="Aptos" panose="020B0004020202020204" pitchFamily="34" charset="0"/>
              </a:rPr>
              <a:t>Ensure communication with donors every month, if possible.</a:t>
            </a:r>
          </a:p>
          <a:p>
            <a:pPr marL="457200" lvl="1" indent="0">
              <a:buNone/>
            </a:pPr>
            <a:endParaRPr lang="en-US" sz="3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B90F4EC-9E42-FCAA-E078-7AEBCAF28114}"/>
              </a:ext>
            </a:extLst>
          </p:cNvPr>
          <p:cNvSpPr txBox="1">
            <a:spLocks/>
          </p:cNvSpPr>
          <p:nvPr/>
        </p:nvSpPr>
        <p:spPr>
          <a:xfrm>
            <a:off x="622433" y="3064066"/>
            <a:ext cx="7382083" cy="2227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3600" dirty="0">
                <a:solidFill>
                  <a:schemeClr val="bg1"/>
                </a:solidFill>
                <a:latin typeface="Aptos" panose="020B0004020202020204" pitchFamily="34" charset="0"/>
              </a:rPr>
              <a:t>Fill in the ‘gaps’ with relevant, donor-focused, communication </a:t>
            </a:r>
            <a:r>
              <a:rPr lang="en-US" sz="2800" dirty="0">
                <a:solidFill>
                  <a:schemeClr val="bg1"/>
                </a:solidFill>
                <a:latin typeface="Aptos" panose="020B0004020202020204" pitchFamily="34" charset="0"/>
              </a:rPr>
              <a:t>(e.g. e-stories of success (and mini-reports, e-appeals), etc.)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DFC8D9-D064-E3AE-848A-F6F441B1B1D8}"/>
              </a:ext>
            </a:extLst>
          </p:cNvPr>
          <p:cNvSpPr txBox="1"/>
          <p:nvPr/>
        </p:nvSpPr>
        <p:spPr>
          <a:xfrm>
            <a:off x="622433" y="4568572"/>
            <a:ext cx="609924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  <a:latin typeface="Aptos" panose="020B0004020202020204" pitchFamily="34" charset="0"/>
              </a:rPr>
              <a:t>Stay top-of-mind!</a:t>
            </a:r>
          </a:p>
        </p:txBody>
      </p:sp>
    </p:spTree>
    <p:extLst>
      <p:ext uri="{BB962C8B-B14F-4D97-AF65-F5344CB8AC3E}">
        <p14:creationId xmlns:p14="http://schemas.microsoft.com/office/powerpoint/2010/main" val="441384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BBE47-4948-51D4-B637-1089945F0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591" y="368483"/>
            <a:ext cx="10515600" cy="1325563"/>
          </a:xfrm>
        </p:spPr>
        <p:txBody>
          <a:bodyPr/>
          <a:lstStyle/>
          <a:p>
            <a:r>
              <a:rPr lang="en-US" b="1" dirty="0"/>
              <a:t>You </a:t>
            </a:r>
            <a:r>
              <a:rPr lang="en-US" b="1" i="1" dirty="0"/>
              <a:t>cannot </a:t>
            </a:r>
            <a:r>
              <a:rPr lang="en-US" b="1" dirty="0"/>
              <a:t>overcommunicate.</a:t>
            </a:r>
          </a:p>
        </p:txBody>
      </p:sp>
      <p:pic>
        <p:nvPicPr>
          <p:cNvPr id="5124" name="Picture 4" descr="People cupping their hands to their mouths Stock Photos - Page 1 :  Masterfile">
            <a:extLst>
              <a:ext uri="{FF2B5EF4-FFF2-40B4-BE49-F238E27FC236}">
                <a16:creationId xmlns:a16="http://schemas.microsoft.com/office/drawing/2014/main" id="{763AB889-9A56-5670-657F-D2F58A798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181" y="1031264"/>
            <a:ext cx="7127631" cy="5607071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A899F7-1933-41E9-F92A-FEEA9514D126}"/>
              </a:ext>
            </a:extLst>
          </p:cNvPr>
          <p:cNvSpPr txBox="1"/>
          <p:nvPr/>
        </p:nvSpPr>
        <p:spPr>
          <a:xfrm>
            <a:off x="838200" y="482083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Aptos" panose="020B0004020202020204" pitchFamily="34" charset="0"/>
              </a:rPr>
              <a:t>Donor fatigue is a myth.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5B15FB-6AF0-310E-9E83-87603CD1F94B}"/>
              </a:ext>
            </a:extLst>
          </p:cNvPr>
          <p:cNvSpPr txBox="1"/>
          <p:nvPr/>
        </p:nvSpPr>
        <p:spPr>
          <a:xfrm>
            <a:off x="838201" y="2459420"/>
            <a:ext cx="5257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ptos" panose="020B0004020202020204" pitchFamily="34" charset="0"/>
              </a:rPr>
              <a:t>Increased communication </a:t>
            </a:r>
            <a:r>
              <a:rPr lang="en-US" sz="3200" i="1" dirty="0">
                <a:latin typeface="Aptos" panose="020B0004020202020204" pitchFamily="34" charset="0"/>
              </a:rPr>
              <a:t>creates</a:t>
            </a:r>
            <a:r>
              <a:rPr lang="en-US" sz="3200" dirty="0">
                <a:latin typeface="Aptos" panose="020B0004020202020204" pitchFamily="34" charset="0"/>
              </a:rPr>
              <a:t> the sense and reality that our work is important (and urgent!).  </a:t>
            </a:r>
          </a:p>
        </p:txBody>
      </p:sp>
    </p:spTree>
    <p:extLst>
      <p:ext uri="{BB962C8B-B14F-4D97-AF65-F5344CB8AC3E}">
        <p14:creationId xmlns:p14="http://schemas.microsoft.com/office/powerpoint/2010/main" val="863166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35BBA-4357-FF63-9DAB-FA1271F17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F8F5B-807A-4308-9D77-181E13E564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0" y="3128172"/>
            <a:ext cx="10087699" cy="333598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600" dirty="0"/>
              <a:t>Build your calendar around key ‘anchors’ ($)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/>
              <a:t> Schedule ‘Asks’ </a:t>
            </a:r>
            <a:r>
              <a:rPr lang="en-US" sz="3600" i="1" dirty="0"/>
              <a:t>BEFORE</a:t>
            </a:r>
            <a:r>
              <a:rPr lang="en-US" sz="3600" dirty="0"/>
              <a:t> Needs (that donors can understand)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/>
              <a:t>NEVER go dark.</a:t>
            </a:r>
          </a:p>
          <a:p>
            <a:pPr marL="514350" indent="-514350">
              <a:buFont typeface="+mj-lt"/>
              <a:buAutoNum type="arabicPeriod"/>
            </a:pPr>
            <a:endParaRPr lang="en-US" sz="3200" dirty="0"/>
          </a:p>
          <a:p>
            <a:pPr marL="0" indent="0">
              <a:buNone/>
            </a:pPr>
            <a:endParaRPr lang="en-US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A86C29-E665-2EBD-3BD9-2DB7F00EA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7018" y="4796165"/>
            <a:ext cx="4371975" cy="128587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F643F38-D47A-1F9B-BF4A-A6E334B18BEB}"/>
              </a:ext>
            </a:extLst>
          </p:cNvPr>
          <p:cNvGrpSpPr/>
          <p:nvPr/>
        </p:nvGrpSpPr>
        <p:grpSpPr>
          <a:xfrm>
            <a:off x="1280160" y="130210"/>
            <a:ext cx="6764617" cy="3154710"/>
            <a:chOff x="1437299" y="1998579"/>
            <a:chExt cx="6764617" cy="315471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C05A209-B2C4-B427-2318-077BF14AFB8F}"/>
                </a:ext>
              </a:extLst>
            </p:cNvPr>
            <p:cNvSpPr/>
            <p:nvPr/>
          </p:nvSpPr>
          <p:spPr>
            <a:xfrm>
              <a:off x="1437299" y="1998579"/>
              <a:ext cx="1553630" cy="31547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9900" b="1" cap="none" spc="50" dirty="0">
                  <a:ln w="0"/>
                  <a:solidFill>
                    <a:srgbClr val="CC0000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</a:rPr>
                <a:t>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4425C50-B383-4258-240C-4526A7FB3C35}"/>
                </a:ext>
              </a:extLst>
            </p:cNvPr>
            <p:cNvSpPr txBox="1"/>
            <p:nvPr/>
          </p:nvSpPr>
          <p:spPr>
            <a:xfrm>
              <a:off x="3440134" y="2421772"/>
              <a:ext cx="476178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Core Principles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1145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D775A-4D11-884A-C89B-BFBE8E33C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35BE2F-EB63-087E-584B-273DC0A02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675" y="379193"/>
            <a:ext cx="8230649" cy="609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14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D0AA9A-275F-56F3-CDA8-5C5AB4A62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643170" y="-2029016"/>
            <a:ext cx="4905659" cy="1064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315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8819B-884C-65F1-0D97-DC2B35AD8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C91AFE-696D-194F-AE31-7DCC5641B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643170" y="-2029016"/>
            <a:ext cx="4905659" cy="106475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D74AF0-0D8A-3CF7-5D83-2A75EE1845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365" t="2696" r="5300" b="3134"/>
          <a:stretch>
            <a:fillRect/>
          </a:stretch>
        </p:blipFill>
        <p:spPr>
          <a:xfrm rot="16200000">
            <a:off x="3561630" y="-1849230"/>
            <a:ext cx="4894497" cy="1047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230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E8C6FE-A529-9717-22EF-DBE198C8DB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250" t="2449" r="6000" b="3695"/>
          <a:stretch>
            <a:fillRect/>
          </a:stretch>
        </p:blipFill>
        <p:spPr>
          <a:xfrm rot="16200000">
            <a:off x="3682328" y="-1780859"/>
            <a:ext cx="4737723" cy="1031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869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6E7FCC-696A-79CE-1AB7-842BB8E2C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" y="966787"/>
            <a:ext cx="11068050" cy="4924425"/>
          </a:xfrm>
          <a:prstGeom prst="rect">
            <a:avLst/>
          </a:prstGeom>
        </p:spPr>
      </p:pic>
      <p:pic>
        <p:nvPicPr>
          <p:cNvPr id="3" name="Picture 2" descr="Food Bank of Alaska Logos - Food Bank of Alaska">
            <a:extLst>
              <a:ext uri="{FF2B5EF4-FFF2-40B4-BE49-F238E27FC236}">
                <a16:creationId xmlns:a16="http://schemas.microsoft.com/office/drawing/2014/main" id="{1CE3B061-FC33-C95C-B7E2-37D0D3496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2781" y="5834656"/>
            <a:ext cx="2012425" cy="85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529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DD45E-CE69-B6A4-1F24-DD2D7B143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Needs - </a:t>
            </a:r>
            <a:r>
              <a:rPr lang="en-US" sz="3200" dirty="0">
                <a:latin typeface="Aptos" panose="020B0004020202020204" pitchFamily="34" charset="0"/>
              </a:rPr>
              <a:t>narrow, specific, understandable (and focused)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0A07D-D389-4701-8A4C-3F5BB2079941}"/>
              </a:ext>
            </a:extLst>
          </p:cNvPr>
          <p:cNvSpPr txBox="1">
            <a:spLocks/>
          </p:cNvSpPr>
          <p:nvPr/>
        </p:nvSpPr>
        <p:spPr>
          <a:xfrm>
            <a:off x="1280160" y="2103119"/>
            <a:ext cx="10087699" cy="4114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Deadline oriented (stakes! e.g. event, </a:t>
            </a:r>
            <a:r>
              <a:rPr lang="en-US" sz="3600" dirty="0" err="1"/>
              <a:t>EoY</a:t>
            </a:r>
            <a:r>
              <a:rPr lang="en-US" sz="3600" dirty="0"/>
              <a:t>)</a:t>
            </a:r>
          </a:p>
          <a:p>
            <a:r>
              <a:rPr lang="en-US" sz="3600" dirty="0"/>
              <a:t>Need surge (e.g. situational, seasonal…)</a:t>
            </a:r>
          </a:p>
          <a:p>
            <a:r>
              <a:rPr lang="en-US" sz="3600" dirty="0"/>
              <a:t>One-time or rare need</a:t>
            </a:r>
          </a:p>
          <a:p>
            <a:r>
              <a:rPr lang="en-US" sz="3600" dirty="0"/>
              <a:t>‘Slice of an ongoing need’ </a:t>
            </a:r>
          </a:p>
        </p:txBody>
      </p:sp>
    </p:spTree>
    <p:extLst>
      <p:ext uri="{BB962C8B-B14F-4D97-AF65-F5344CB8AC3E}">
        <p14:creationId xmlns:p14="http://schemas.microsoft.com/office/powerpoint/2010/main" val="1865846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52" name="Rectangle 10251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Sailboat Sailor Navigating with Compass and Charts on Endless Blue Sea |  Prompt Snapshot">
            <a:extLst>
              <a:ext uri="{FF2B5EF4-FFF2-40B4-BE49-F238E27FC236}">
                <a16:creationId xmlns:a16="http://schemas.microsoft.com/office/drawing/2014/main" id="{1CC4D518-5E78-02E0-6797-7C7E7006A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" r="-1" b="-1"/>
          <a:stretch>
            <a:fillRect/>
          </a:stretch>
        </p:blipFill>
        <p:spPr bwMode="auto">
          <a:xfrm>
            <a:off x="20" y="-22"/>
            <a:ext cx="12191977" cy="685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4" name="Rectangle 10253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62540F-8BE7-19B8-0969-97D0571D8161}"/>
              </a:ext>
            </a:extLst>
          </p:cNvPr>
          <p:cNvSpPr txBox="1"/>
          <p:nvPr/>
        </p:nvSpPr>
        <p:spPr>
          <a:xfrm>
            <a:off x="643466" y="643467"/>
            <a:ext cx="5452529" cy="35692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Something to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hold on to</a:t>
            </a:r>
            <a:endParaRPr lang="en-US" sz="5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256" name="Rectangle 10255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515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941F9-99D1-F697-742C-7D9A57703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 the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F24E0-C093-32FC-4D37-7A0458F94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Add needs (narrow, specific, understandable – and focused!)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Add appeals (1 month before needs)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Add email chasers (same day or shortly after appeals)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Add e-appeals (email only)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Add newsletters and reports (steward!)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Add e-stories (of success and impact)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165FF5-8222-D727-F026-C2049155C23F}"/>
              </a:ext>
            </a:extLst>
          </p:cNvPr>
          <p:cNvSpPr txBox="1"/>
          <p:nvPr/>
        </p:nvSpPr>
        <p:spPr>
          <a:xfrm>
            <a:off x="1280160" y="5756253"/>
            <a:ext cx="4371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ptos" panose="020B0004020202020204" pitchFamily="34" charset="0"/>
              </a:rPr>
              <a:t>2:1 Ratio. </a:t>
            </a:r>
            <a:r>
              <a:rPr lang="en-US" sz="2000" dirty="0"/>
              <a:t>2 asks to 1 ‘report’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857032-81D7-365E-0086-785AD433E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35" y="5114923"/>
            <a:ext cx="437197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3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od Bank of Alaska Logos - Food Bank of Alaska">
            <a:extLst>
              <a:ext uri="{FF2B5EF4-FFF2-40B4-BE49-F238E27FC236}">
                <a16:creationId xmlns:a16="http://schemas.microsoft.com/office/drawing/2014/main" id="{542AF448-E36A-9323-7584-467E5C7B2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2781" y="5834656"/>
            <a:ext cx="2012425" cy="85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qr code with orange squares&#10;&#10;AI-generated content may be incorrect.">
            <a:extLst>
              <a:ext uri="{FF2B5EF4-FFF2-40B4-BE49-F238E27FC236}">
                <a16:creationId xmlns:a16="http://schemas.microsoft.com/office/drawing/2014/main" id="{1A27FD54-2F71-9199-9E47-0DB1E5C50D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012" y="1273126"/>
            <a:ext cx="4311748" cy="43117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69C9CA-8A17-6372-AF9D-DE49B1363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1872" y="1571753"/>
            <a:ext cx="4908140" cy="371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57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175AB3-7B89-A7B1-6B73-8938568BC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119B7-21BB-605A-DF70-FF112EDB25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162981"/>
            <a:ext cx="9144000" cy="238760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Fundraising Amidst Uncertainty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5D6AE1-F1F3-3688-67FA-D582C52FE9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50581"/>
            <a:ext cx="9144000" cy="141292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Or ‘the Importance of a Simple Plan’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EF5641-CA99-C7ED-8C0D-C26AEAE6B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1153" y="490651"/>
            <a:ext cx="3243693" cy="410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866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3B8EEA-EF70-5F28-04D3-CECB0B5D5A7A}"/>
              </a:ext>
            </a:extLst>
          </p:cNvPr>
          <p:cNvSpPr txBox="1"/>
          <p:nvPr/>
        </p:nvSpPr>
        <p:spPr>
          <a:xfrm>
            <a:off x="2402237" y="3073852"/>
            <a:ext cx="7687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Making your next fundraising plan the most effective you’ve ever had.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6048C5-5A67-274F-266D-29248A35EC4D}"/>
              </a:ext>
            </a:extLst>
          </p:cNvPr>
          <p:cNvSpPr txBox="1"/>
          <p:nvPr/>
        </p:nvSpPr>
        <p:spPr>
          <a:xfrm>
            <a:off x="4355024" y="4740182"/>
            <a:ext cx="3781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But first…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98947D-6B64-1F42-5627-F19DF8DFF4E9}"/>
              </a:ext>
            </a:extLst>
          </p:cNvPr>
          <p:cNvSpPr txBox="1"/>
          <p:nvPr/>
        </p:nvSpPr>
        <p:spPr>
          <a:xfrm>
            <a:off x="4355024" y="1825188"/>
            <a:ext cx="3564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2"/>
                </a:solidFill>
              </a:rPr>
              <a:t>TODAY</a:t>
            </a:r>
          </a:p>
        </p:txBody>
      </p:sp>
    </p:spTree>
    <p:extLst>
      <p:ext uri="{BB962C8B-B14F-4D97-AF65-F5344CB8AC3E}">
        <p14:creationId xmlns:p14="http://schemas.microsoft.com/office/powerpoint/2010/main" val="4294513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E2BB10-B955-4BB4-1634-E9B0EBD38B75}"/>
              </a:ext>
            </a:extLst>
          </p:cNvPr>
          <p:cNvSpPr txBox="1"/>
          <p:nvPr/>
        </p:nvSpPr>
        <p:spPr>
          <a:xfrm>
            <a:off x="723900" y="2499944"/>
            <a:ext cx="9690100" cy="553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3">
              <a:lnSpc>
                <a:spcPct val="115000"/>
              </a:lnSpc>
            </a:pPr>
            <a:r>
              <a:rPr lang="en-US" sz="2800" kern="0" dirty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“When times are good, major donors give.</a:t>
            </a:r>
            <a:endParaRPr lang="en-US" sz="2800" kern="100" dirty="0">
              <a:solidFill>
                <a:schemeClr val="bg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E42035-6AB4-3615-9C66-233104C79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5054" y="4881789"/>
            <a:ext cx="1307637" cy="16563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173E8EA-2ADD-5049-9327-075086E0B5E3}"/>
              </a:ext>
            </a:extLst>
          </p:cNvPr>
          <p:cNvSpPr txBox="1"/>
          <p:nvPr/>
        </p:nvSpPr>
        <p:spPr>
          <a:xfrm>
            <a:off x="890081" y="3602542"/>
            <a:ext cx="9690100" cy="553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3">
              <a:lnSpc>
                <a:spcPct val="115000"/>
              </a:lnSpc>
              <a:spcAft>
                <a:spcPts val="800"/>
              </a:spcAft>
            </a:pPr>
            <a:r>
              <a:rPr lang="en-US" sz="2800" kern="0" dirty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When times are uncertain, </a:t>
            </a:r>
            <a:r>
              <a:rPr lang="en-US" sz="2800" i="1" kern="0" dirty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major donors hold back</a:t>
            </a:r>
            <a:r>
              <a:rPr lang="en-US" sz="2800" kern="0" dirty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.”</a:t>
            </a:r>
            <a:endParaRPr lang="en-US" sz="2800" kern="100" dirty="0">
              <a:solidFill>
                <a:schemeClr val="bg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5875F9-51F3-F92E-8B5D-899D6FFF6DEC}"/>
              </a:ext>
            </a:extLst>
          </p:cNvPr>
          <p:cNvSpPr txBox="1"/>
          <p:nvPr/>
        </p:nvSpPr>
        <p:spPr>
          <a:xfrm>
            <a:off x="890081" y="3051243"/>
            <a:ext cx="8234464" cy="553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3">
              <a:lnSpc>
                <a:spcPct val="115000"/>
              </a:lnSpc>
            </a:pPr>
            <a:r>
              <a:rPr lang="en-US" sz="2800" kern="0" dirty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When times are bad, major donors give.</a:t>
            </a:r>
            <a:endParaRPr lang="en-US" sz="2800" kern="100" dirty="0">
              <a:solidFill>
                <a:schemeClr val="bg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483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9FED97-E524-B0FC-B821-771B2A47F837}"/>
              </a:ext>
            </a:extLst>
          </p:cNvPr>
          <p:cNvSpPr txBox="1"/>
          <p:nvPr/>
        </p:nvSpPr>
        <p:spPr>
          <a:xfrm>
            <a:off x="1828799" y="2501466"/>
            <a:ext cx="91333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 a fundraiser, in times of uncertainty,</a:t>
            </a:r>
          </a:p>
          <a:p>
            <a:r>
              <a:rPr lang="en-US" sz="4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are the most important things to keep in mind?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921DBD-DF4B-5D79-7A4B-37E8B4CAE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5054" y="4881789"/>
            <a:ext cx="1307637" cy="165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446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C4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352F80-4ADA-A6F3-9D9B-58A2F22AA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B558F6-33E6-9587-40B9-FA21BB6489C7}"/>
              </a:ext>
            </a:extLst>
          </p:cNvPr>
          <p:cNvSpPr txBox="1"/>
          <p:nvPr/>
        </p:nvSpPr>
        <p:spPr>
          <a:xfrm>
            <a:off x="1967022" y="3107522"/>
            <a:ext cx="9133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Fundraise more.  Not less.</a:t>
            </a:r>
            <a:endParaRPr lang="en-US" sz="36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60F3A7-B23B-286C-37DB-7D0FFDE7A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5054" y="4881789"/>
            <a:ext cx="1307637" cy="165634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1C3AEDD-C291-8FD2-4508-FA5ADE70B2D5}"/>
              </a:ext>
            </a:extLst>
          </p:cNvPr>
          <p:cNvGrpSpPr/>
          <p:nvPr/>
        </p:nvGrpSpPr>
        <p:grpSpPr>
          <a:xfrm>
            <a:off x="1967022" y="4106531"/>
            <a:ext cx="10224979" cy="2751470"/>
            <a:chOff x="1967022" y="4106531"/>
            <a:chExt cx="10224979" cy="275147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029568A-EFC0-4732-16E5-0FC7E77AC381}"/>
                </a:ext>
              </a:extLst>
            </p:cNvPr>
            <p:cNvSpPr txBox="1"/>
            <p:nvPr/>
          </p:nvSpPr>
          <p:spPr>
            <a:xfrm>
              <a:off x="1967022" y="4512457"/>
              <a:ext cx="6097772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i="1" kern="0" dirty="0"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“But, </a:t>
              </a:r>
              <a:r>
                <a:rPr lang="en-US" sz="2800" i="1" kern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</a:t>
              </a:r>
              <a:r>
                <a:rPr lang="en-US" sz="2800" i="1" kern="0" dirty="0"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 would be insensitive to fundraise right now …. .” </a:t>
              </a:r>
              <a:endParaRPr lang="en-US" sz="28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pic>
          <p:nvPicPr>
            <p:cNvPr id="7170" name="Picture 2" descr="Nervous Man Images – Browse 312,531 Stock Photos, Vectors ...">
              <a:extLst>
                <a:ext uri="{FF2B5EF4-FFF2-40B4-BE49-F238E27FC236}">
                  <a16:creationId xmlns:a16="http://schemas.microsoft.com/office/drawing/2014/main" id="{2DE9B164-CCAC-440F-3B3A-3C43EA8DE4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64795" y="4106531"/>
              <a:ext cx="4127206" cy="2751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39594C7-CFA8-A421-D168-FF8DB45C113C}"/>
              </a:ext>
            </a:extLst>
          </p:cNvPr>
          <p:cNvSpPr txBox="1"/>
          <p:nvPr/>
        </p:nvSpPr>
        <p:spPr>
          <a:xfrm rot="20082720">
            <a:off x="6717843" y="4435512"/>
            <a:ext cx="3435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  <a:latin typeface="Forte" panose="03060902040502070203" pitchFamily="66" charset="0"/>
              </a:rPr>
              <a:t>DON’T!</a:t>
            </a:r>
          </a:p>
        </p:txBody>
      </p:sp>
    </p:spTree>
    <p:extLst>
      <p:ext uri="{BB962C8B-B14F-4D97-AF65-F5344CB8AC3E}">
        <p14:creationId xmlns:p14="http://schemas.microsoft.com/office/powerpoint/2010/main" val="1277091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C4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505DBF-660C-281F-6EB6-41569FA68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224444-6126-6557-C647-109F4A11A547}"/>
              </a:ext>
            </a:extLst>
          </p:cNvPr>
          <p:cNvSpPr txBox="1"/>
          <p:nvPr/>
        </p:nvSpPr>
        <p:spPr>
          <a:xfrm>
            <a:off x="1967022" y="3107522"/>
            <a:ext cx="9133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Fundraise more.  Not less.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74A369-577B-D2E4-FDAB-EE7791451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5054" y="4881789"/>
            <a:ext cx="1307637" cy="16563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38886F-4E9E-6F75-120C-DCF955036E5C}"/>
              </a:ext>
            </a:extLst>
          </p:cNvPr>
          <p:cNvSpPr txBox="1"/>
          <p:nvPr/>
        </p:nvSpPr>
        <p:spPr>
          <a:xfrm>
            <a:off x="1967021" y="4512457"/>
            <a:ext cx="750771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Your beneficiaries are </a:t>
            </a:r>
            <a:r>
              <a:rPr kumimoji="0" lang="en-US" sz="4000" b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counting on you </a:t>
            </a:r>
            <a:r>
              <a:rPr kumimoji="0" lang="en-US" sz="2800" b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 fundraise and advocate on their behalf.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(And so are donors who love what you do!)</a:t>
            </a:r>
            <a:endParaRPr kumimoji="0" lang="en-US" sz="2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897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B60B4C-167F-BB67-A15A-D4A5C63D38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24" b="10155"/>
          <a:stretch/>
        </p:blipFill>
        <p:spPr>
          <a:xfrm>
            <a:off x="760705" y="901360"/>
            <a:ext cx="6373742" cy="45098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EDB029-8F96-B8E3-5CDC-E49BAA24646C}"/>
              </a:ext>
            </a:extLst>
          </p:cNvPr>
          <p:cNvSpPr txBox="1"/>
          <p:nvPr/>
        </p:nvSpPr>
        <p:spPr>
          <a:xfrm>
            <a:off x="3666033" y="4826457"/>
            <a:ext cx="6936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C9900"/>
                </a:solidFill>
              </a:rPr>
              <a:t>“Opportunistic giving” is a gift!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E2D261-47DD-7A2E-3305-93D0723760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5054" y="4881789"/>
            <a:ext cx="1307637" cy="1656340"/>
          </a:xfrm>
          <a:prstGeom prst="rect">
            <a:avLst/>
          </a:prstGeom>
        </p:spPr>
      </p:pic>
      <p:pic>
        <p:nvPicPr>
          <p:cNvPr id="6" name="Picture 5" descr="A group of people standing next to a cart of food&#10;&#10;Description automatically generated">
            <a:extLst>
              <a:ext uri="{FF2B5EF4-FFF2-40B4-BE49-F238E27FC236}">
                <a16:creationId xmlns:a16="http://schemas.microsoft.com/office/drawing/2014/main" id="{195ABB99-8B4F-C44C-2012-B3EA52CE6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850" y="1139546"/>
            <a:ext cx="3789961" cy="328767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1387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2717</TotalTime>
  <Words>564</Words>
  <Application>Microsoft Office PowerPoint</Application>
  <PresentationFormat>Widescreen</PresentationFormat>
  <Paragraphs>83</Paragraphs>
  <Slides>32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Amasis MT Pro Light</vt:lpstr>
      <vt:lpstr>Aptos</vt:lpstr>
      <vt:lpstr>Aptos Display</vt:lpstr>
      <vt:lpstr>Arial</vt:lpstr>
      <vt:lpstr>Calibri</vt:lpstr>
      <vt:lpstr>Forte</vt:lpstr>
      <vt:lpstr>Roboto</vt:lpstr>
      <vt:lpstr>Office Theme</vt:lpstr>
      <vt:lpstr>Fundraising Amidst Uncertainty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#1) ‘Anchor’ Your  Fundraising Calendar</vt:lpstr>
      <vt:lpstr>PowerPoint Presentation</vt:lpstr>
      <vt:lpstr>PowerPoint Presentation</vt:lpstr>
      <vt:lpstr>#3) NEVER go dark!</vt:lpstr>
      <vt:lpstr>You cannot overcommunicate.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Needs - narrow, specific, understandable (and focused) </vt:lpstr>
      <vt:lpstr>Schedule the activities</vt:lpstr>
      <vt:lpstr>PowerPoint Presentation</vt:lpstr>
      <vt:lpstr>Fundraising Amidst Uncertainty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Bentle</dc:creator>
  <cp:lastModifiedBy>Daniel Bentle</cp:lastModifiedBy>
  <cp:revision>2</cp:revision>
  <dcterms:created xsi:type="dcterms:W3CDTF">2025-09-13T18:12:53Z</dcterms:created>
  <dcterms:modified xsi:type="dcterms:W3CDTF">2025-09-17T16:28:00Z</dcterms:modified>
</cp:coreProperties>
</file>