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18288000" cy="10287000"/>
  <p:notesSz cx="6858000" cy="9144000"/>
  <p:embeddedFontLst>
    <p:embeddedFont>
      <p:font typeface="Open Sans" panose="020B0606030504020204" pitchFamily="34" charset="0"/>
      <p:regular r:id="rId10"/>
    </p:embeddedFont>
    <p:embeddedFont>
      <p:font typeface="Poppins" panose="00000500000000000000" pitchFamily="2" charset="0"/>
      <p:regular r:id="rId11"/>
    </p:embeddedFont>
    <p:embeddedFont>
      <p:font typeface="Poppins Bold" panose="00000800000000000000" charset="0"/>
      <p:regular r:id="rId12"/>
    </p:embeddedFont>
    <p:embeddedFont>
      <p:font typeface="Poppins Italics" panose="020B0604020202020204" charset="0"/>
      <p:regular r:id="rId13"/>
    </p:embeddedFont>
    <p:embeddedFont>
      <p:font typeface="Poppins Ultra-Bold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9" d="100"/>
          <a:sy n="69" d="100"/>
        </p:scale>
        <p:origin x="37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6.svg"/><Relationship Id="rId7" Type="http://schemas.openxmlformats.org/officeDocument/2006/relationships/image" Target="../media/image1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6.sv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jpeg"/><Relationship Id="rId7" Type="http://schemas.openxmlformats.org/officeDocument/2006/relationships/image" Target="../media/image24.sv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svg"/><Relationship Id="rId7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openxmlformats.org/officeDocument/2006/relationships/image" Target="../media/image6.svg"/><Relationship Id="rId5" Type="http://schemas.openxmlformats.org/officeDocument/2006/relationships/image" Target="../media/image32.jpeg"/><Relationship Id="rId10" Type="http://schemas.openxmlformats.org/officeDocument/2006/relationships/image" Target="../media/image5.png"/><Relationship Id="rId4" Type="http://schemas.openxmlformats.org/officeDocument/2006/relationships/image" Target="../media/image31.jpeg"/><Relationship Id="rId9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36.svg"/><Relationship Id="rId7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3C0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7158">
            <a:off x="2737357" y="7575983"/>
            <a:ext cx="9101962" cy="7711844"/>
          </a:xfrm>
          <a:custGeom>
            <a:avLst/>
            <a:gdLst/>
            <a:ahLst/>
            <a:cxnLst/>
            <a:rect l="l" t="t" r="r" b="b"/>
            <a:pathLst>
              <a:path w="9101962" h="7711844">
                <a:moveTo>
                  <a:pt x="0" y="0"/>
                </a:moveTo>
                <a:lnTo>
                  <a:pt x="9101962" y="0"/>
                </a:lnTo>
                <a:lnTo>
                  <a:pt x="9101962" y="7711844"/>
                </a:lnTo>
                <a:lnTo>
                  <a:pt x="0" y="77118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2359346">
            <a:off x="9666891" y="1945896"/>
            <a:ext cx="12609494" cy="10683680"/>
          </a:xfrm>
          <a:custGeom>
            <a:avLst/>
            <a:gdLst/>
            <a:ahLst/>
            <a:cxnLst/>
            <a:rect l="l" t="t" r="r" b="b"/>
            <a:pathLst>
              <a:path w="12609494" h="10683680">
                <a:moveTo>
                  <a:pt x="0" y="0"/>
                </a:moveTo>
                <a:lnTo>
                  <a:pt x="12609494" y="0"/>
                </a:lnTo>
                <a:lnTo>
                  <a:pt x="12609494" y="10683681"/>
                </a:lnTo>
                <a:lnTo>
                  <a:pt x="0" y="106836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1006330" y="7709159"/>
            <a:ext cx="1668856" cy="1668856"/>
          </a:xfrm>
          <a:custGeom>
            <a:avLst/>
            <a:gdLst/>
            <a:ahLst/>
            <a:cxnLst/>
            <a:rect l="l" t="t" r="r" b="b"/>
            <a:pathLst>
              <a:path w="1668856" h="1668856">
                <a:moveTo>
                  <a:pt x="0" y="0"/>
                </a:moveTo>
                <a:lnTo>
                  <a:pt x="1668857" y="0"/>
                </a:lnTo>
                <a:lnTo>
                  <a:pt x="1668857" y="1668857"/>
                </a:lnTo>
                <a:lnTo>
                  <a:pt x="0" y="16688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4508072" y="4902425"/>
            <a:ext cx="2640215" cy="2640215"/>
          </a:xfrm>
          <a:custGeom>
            <a:avLst/>
            <a:gdLst/>
            <a:ahLst/>
            <a:cxnLst/>
            <a:rect l="l" t="t" r="r" b="b"/>
            <a:pathLst>
              <a:path w="2640215" h="2640215">
                <a:moveTo>
                  <a:pt x="0" y="0"/>
                </a:moveTo>
                <a:lnTo>
                  <a:pt x="2640216" y="0"/>
                </a:lnTo>
                <a:lnTo>
                  <a:pt x="2640216" y="2640215"/>
                </a:lnTo>
                <a:lnTo>
                  <a:pt x="0" y="26402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059577" y="2914217"/>
            <a:ext cx="2395802" cy="2395802"/>
          </a:xfrm>
          <a:custGeom>
            <a:avLst/>
            <a:gdLst/>
            <a:ahLst/>
            <a:cxnLst/>
            <a:rect l="l" t="t" r="r" b="b"/>
            <a:pathLst>
              <a:path w="2395802" h="2395802">
                <a:moveTo>
                  <a:pt x="0" y="0"/>
                </a:moveTo>
                <a:lnTo>
                  <a:pt x="2395802" y="0"/>
                </a:lnTo>
                <a:lnTo>
                  <a:pt x="2395802" y="2395802"/>
                </a:lnTo>
                <a:lnTo>
                  <a:pt x="0" y="23958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rot="985135">
            <a:off x="-3007742" y="-4780383"/>
            <a:ext cx="9560765" cy="9560765"/>
          </a:xfrm>
          <a:custGeom>
            <a:avLst/>
            <a:gdLst/>
            <a:ahLst/>
            <a:cxnLst/>
            <a:rect l="l" t="t" r="r" b="b"/>
            <a:pathLst>
              <a:path w="9560765" h="9560765">
                <a:moveTo>
                  <a:pt x="0" y="0"/>
                </a:moveTo>
                <a:lnTo>
                  <a:pt x="9560765" y="0"/>
                </a:lnTo>
                <a:lnTo>
                  <a:pt x="9560765" y="9560766"/>
                </a:lnTo>
                <a:lnTo>
                  <a:pt x="0" y="956076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8" name="Group 8"/>
          <p:cNvGrpSpPr/>
          <p:nvPr/>
        </p:nvGrpSpPr>
        <p:grpSpPr>
          <a:xfrm>
            <a:off x="1813626" y="2957511"/>
            <a:ext cx="3652606" cy="921655"/>
            <a:chOff x="0" y="0"/>
            <a:chExt cx="2516756" cy="63504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516756" cy="635048"/>
            </a:xfrm>
            <a:custGeom>
              <a:avLst/>
              <a:gdLst/>
              <a:ahLst/>
              <a:cxnLst/>
              <a:rect l="l" t="t" r="r" b="b"/>
              <a:pathLst>
                <a:path w="2516756" h="635048">
                  <a:moveTo>
                    <a:pt x="2313556" y="0"/>
                  </a:moveTo>
                  <a:cubicBezTo>
                    <a:pt x="2425780" y="0"/>
                    <a:pt x="2516756" y="142160"/>
                    <a:pt x="2516756" y="317524"/>
                  </a:cubicBezTo>
                  <a:cubicBezTo>
                    <a:pt x="2516756" y="492888"/>
                    <a:pt x="2425780" y="635048"/>
                    <a:pt x="2313556" y="635048"/>
                  </a:cubicBezTo>
                  <a:lnTo>
                    <a:pt x="203200" y="635048"/>
                  </a:lnTo>
                  <a:cubicBezTo>
                    <a:pt x="90976" y="635048"/>
                    <a:pt x="0" y="492888"/>
                    <a:pt x="0" y="317524"/>
                  </a:cubicBezTo>
                  <a:cubicBezTo>
                    <a:pt x="0" y="142160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E4A34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2516756" cy="673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763039" y="6346063"/>
            <a:ext cx="6342114" cy="1196577"/>
            <a:chOff x="0" y="0"/>
            <a:chExt cx="2628420" cy="49590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628420" cy="495908"/>
            </a:xfrm>
            <a:custGeom>
              <a:avLst/>
              <a:gdLst/>
              <a:ahLst/>
              <a:cxnLst/>
              <a:rect l="l" t="t" r="r" b="b"/>
              <a:pathLst>
                <a:path w="2628420" h="495908">
                  <a:moveTo>
                    <a:pt x="2425220" y="0"/>
                  </a:moveTo>
                  <a:cubicBezTo>
                    <a:pt x="2537444" y="0"/>
                    <a:pt x="2628420" y="111013"/>
                    <a:pt x="2628420" y="247954"/>
                  </a:cubicBezTo>
                  <a:cubicBezTo>
                    <a:pt x="2628420" y="384895"/>
                    <a:pt x="2537444" y="495908"/>
                    <a:pt x="2425220" y="495908"/>
                  </a:cubicBezTo>
                  <a:lnTo>
                    <a:pt x="203200" y="495908"/>
                  </a:lnTo>
                  <a:cubicBezTo>
                    <a:pt x="90976" y="495908"/>
                    <a:pt x="0" y="384895"/>
                    <a:pt x="0" y="247954"/>
                  </a:cubicBezTo>
                  <a:cubicBezTo>
                    <a:pt x="0" y="11101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E4A34A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2628420" cy="5340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930645" y="6607981"/>
            <a:ext cx="672741" cy="672741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C0B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2130672" y="6808009"/>
            <a:ext cx="272687" cy="272687"/>
          </a:xfrm>
          <a:custGeom>
            <a:avLst/>
            <a:gdLst/>
            <a:ahLst/>
            <a:cxnLst/>
            <a:rect l="l" t="t" r="r" b="b"/>
            <a:pathLst>
              <a:path w="272687" h="272687">
                <a:moveTo>
                  <a:pt x="0" y="0"/>
                </a:moveTo>
                <a:lnTo>
                  <a:pt x="272687" y="0"/>
                </a:lnTo>
                <a:lnTo>
                  <a:pt x="272687" y="272686"/>
                </a:lnTo>
                <a:lnTo>
                  <a:pt x="0" y="2726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Freeform 18"/>
          <p:cNvSpPr/>
          <p:nvPr/>
        </p:nvSpPr>
        <p:spPr>
          <a:xfrm>
            <a:off x="735445" y="518457"/>
            <a:ext cx="3335827" cy="1413178"/>
          </a:xfrm>
          <a:custGeom>
            <a:avLst/>
            <a:gdLst/>
            <a:ahLst/>
            <a:cxnLst/>
            <a:rect l="l" t="t" r="r" b="b"/>
            <a:pathLst>
              <a:path w="3335827" h="1413178">
                <a:moveTo>
                  <a:pt x="0" y="0"/>
                </a:moveTo>
                <a:lnTo>
                  <a:pt x="3335827" y="0"/>
                </a:lnTo>
                <a:lnTo>
                  <a:pt x="3335827" y="1413177"/>
                </a:lnTo>
                <a:lnTo>
                  <a:pt x="0" y="141317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9"/>
          <p:cNvSpPr/>
          <p:nvPr/>
        </p:nvSpPr>
        <p:spPr>
          <a:xfrm>
            <a:off x="10308530" y="4202493"/>
            <a:ext cx="6109762" cy="4040080"/>
          </a:xfrm>
          <a:custGeom>
            <a:avLst/>
            <a:gdLst/>
            <a:ahLst/>
            <a:cxnLst/>
            <a:rect l="l" t="t" r="r" b="b"/>
            <a:pathLst>
              <a:path w="6109762" h="4040080">
                <a:moveTo>
                  <a:pt x="0" y="0"/>
                </a:moveTo>
                <a:lnTo>
                  <a:pt x="6109762" y="0"/>
                </a:lnTo>
                <a:lnTo>
                  <a:pt x="6109762" y="4040080"/>
                </a:lnTo>
                <a:lnTo>
                  <a:pt x="0" y="404008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TextBox 20"/>
          <p:cNvSpPr txBox="1"/>
          <p:nvPr/>
        </p:nvSpPr>
        <p:spPr>
          <a:xfrm>
            <a:off x="1763039" y="3371140"/>
            <a:ext cx="8278791" cy="2154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713"/>
              </a:lnSpc>
              <a:spcBef>
                <a:spcPct val="0"/>
              </a:spcBef>
            </a:pPr>
            <a:r>
              <a:rPr lang="en-US" sz="11938" b="1">
                <a:solidFill>
                  <a:srgbClr val="2C4A5E"/>
                </a:solidFill>
                <a:latin typeface="Poppins Ultra-Bold"/>
                <a:ea typeface="Poppins Ultra-Bold"/>
                <a:cs typeface="Poppins Ultra-Bold"/>
                <a:sym typeface="Poppins Ultra-Bold"/>
              </a:rPr>
              <a:t>CO-OP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904818" y="5468208"/>
            <a:ext cx="7334432" cy="325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 spc="639">
                <a:solidFill>
                  <a:srgbClr val="C68930"/>
                </a:solidFill>
                <a:latin typeface="Poppins"/>
                <a:ea typeface="Poppins"/>
                <a:cs typeface="Poppins"/>
                <a:sym typeface="Poppins"/>
              </a:rPr>
              <a:t>CO-OPERATIVE PURCHASE PROGRAM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904818" y="3190374"/>
            <a:ext cx="3447181" cy="39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r>
              <a:rPr lang="en-US" sz="2300" b="1">
                <a:solidFill>
                  <a:srgbClr val="133346"/>
                </a:solidFill>
                <a:latin typeface="Poppins Bold"/>
                <a:ea typeface="Poppins Bold"/>
                <a:cs typeface="Poppins Bold"/>
                <a:sym typeface="Poppins Bold"/>
              </a:rPr>
              <a:t>MAKING THE MOST OF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865762" y="6613676"/>
            <a:ext cx="4843536" cy="604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97"/>
              </a:lnSpc>
              <a:spcBef>
                <a:spcPct val="0"/>
              </a:spcBef>
            </a:pPr>
            <a:r>
              <a:rPr lang="en-US" sz="1712" b="1">
                <a:solidFill>
                  <a:srgbClr val="133346"/>
                </a:solidFill>
                <a:latin typeface="Poppins Bold"/>
                <a:ea typeface="Poppins Bold"/>
                <a:cs typeface="Poppins Bold"/>
                <a:sym typeface="Poppins Bold"/>
              </a:rPr>
              <a:t>Accessing Affordable, Reliable Food Through Food Bank of Alaska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8F6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49631" y="4605631"/>
            <a:ext cx="19787262" cy="8303246"/>
            <a:chOff x="0" y="0"/>
            <a:chExt cx="2713559" cy="11386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13559" cy="1138679"/>
            </a:xfrm>
            <a:custGeom>
              <a:avLst/>
              <a:gdLst/>
              <a:ahLst/>
              <a:cxnLst/>
              <a:rect l="l" t="t" r="r" b="b"/>
              <a:pathLst>
                <a:path w="2713559" h="1138679">
                  <a:moveTo>
                    <a:pt x="1356779" y="0"/>
                  </a:moveTo>
                  <a:cubicBezTo>
                    <a:pt x="607451" y="0"/>
                    <a:pt x="0" y="254902"/>
                    <a:pt x="0" y="569340"/>
                  </a:cubicBezTo>
                  <a:cubicBezTo>
                    <a:pt x="0" y="883777"/>
                    <a:pt x="607451" y="1138679"/>
                    <a:pt x="1356779" y="1138679"/>
                  </a:cubicBezTo>
                  <a:cubicBezTo>
                    <a:pt x="2106108" y="1138679"/>
                    <a:pt x="2713559" y="883777"/>
                    <a:pt x="2713559" y="569340"/>
                  </a:cubicBezTo>
                  <a:cubicBezTo>
                    <a:pt x="2713559" y="254902"/>
                    <a:pt x="2106108" y="0"/>
                    <a:pt x="1356779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54396" y="68651"/>
              <a:ext cx="2204766" cy="9632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744467" y="1556954"/>
            <a:ext cx="1039833" cy="1039833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1448240">
            <a:off x="16530095" y="-2022399"/>
            <a:ext cx="5641167" cy="4779607"/>
          </a:xfrm>
          <a:custGeom>
            <a:avLst/>
            <a:gdLst/>
            <a:ahLst/>
            <a:cxnLst/>
            <a:rect l="l" t="t" r="r" b="b"/>
            <a:pathLst>
              <a:path w="5641167" h="4779607">
                <a:moveTo>
                  <a:pt x="0" y="0"/>
                </a:moveTo>
                <a:lnTo>
                  <a:pt x="5641167" y="0"/>
                </a:lnTo>
                <a:lnTo>
                  <a:pt x="5641167" y="4779607"/>
                </a:lnTo>
                <a:lnTo>
                  <a:pt x="0" y="47796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234325" y="3460309"/>
            <a:ext cx="8060117" cy="5951166"/>
          </a:xfrm>
          <a:custGeom>
            <a:avLst/>
            <a:gdLst/>
            <a:ahLst/>
            <a:cxnLst/>
            <a:rect l="l" t="t" r="r" b="b"/>
            <a:pathLst>
              <a:path w="8060117" h="5951166">
                <a:moveTo>
                  <a:pt x="0" y="0"/>
                </a:moveTo>
                <a:lnTo>
                  <a:pt x="8060117" y="0"/>
                </a:lnTo>
                <a:lnTo>
                  <a:pt x="8060117" y="5951166"/>
                </a:lnTo>
                <a:lnTo>
                  <a:pt x="0" y="5951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0628" r="-776" b="-2586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5264383" y="1691277"/>
            <a:ext cx="9403457" cy="905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20"/>
              </a:lnSpc>
            </a:pPr>
            <a:r>
              <a:rPr lang="en-US" sz="5500" b="1">
                <a:solidFill>
                  <a:srgbClr val="BEDCD9"/>
                </a:solidFill>
                <a:latin typeface="Poppins Bold"/>
                <a:ea typeface="Poppins Bold"/>
                <a:cs typeface="Poppins Bold"/>
                <a:sym typeface="Poppins Bold"/>
              </a:rPr>
              <a:t>Welcome &amp; Introductions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159114" y="6077116"/>
            <a:ext cx="3165091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2C4A5E"/>
                </a:solidFill>
                <a:latin typeface="Poppins"/>
                <a:ea typeface="Poppins"/>
                <a:cs typeface="Poppins"/>
                <a:sym typeface="Poppins"/>
              </a:rPr>
              <a:t>Chief Programs Officer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036705" y="5420520"/>
            <a:ext cx="3409909" cy="55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 b="1">
                <a:solidFill>
                  <a:srgbClr val="2C4A5E"/>
                </a:solidFill>
                <a:latin typeface="Poppins Bold"/>
                <a:ea typeface="Poppins Bold"/>
                <a:cs typeface="Poppins Bold"/>
                <a:sym typeface="Poppins Bold"/>
              </a:rPr>
              <a:t>Anthony Reinert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036705" y="7199698"/>
            <a:ext cx="3409909" cy="55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  <a:spcBef>
                <a:spcPct val="0"/>
              </a:spcBef>
            </a:pPr>
            <a:r>
              <a:rPr lang="en-US" sz="3099" b="1">
                <a:solidFill>
                  <a:srgbClr val="2C4A5E"/>
                </a:solidFill>
                <a:latin typeface="Poppins Bold"/>
                <a:ea typeface="Poppins Bold"/>
                <a:cs typeface="Poppins Bold"/>
                <a:sym typeface="Poppins Bold"/>
              </a:rPr>
              <a:t>Rebecca Guyer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159114" y="7854384"/>
            <a:ext cx="3165091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2C4A5E"/>
                </a:solidFill>
                <a:latin typeface="Poppins"/>
                <a:ea typeface="Poppins"/>
                <a:cs typeface="Poppins"/>
                <a:sym typeface="Poppins"/>
              </a:rPr>
              <a:t>Director of Programs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89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639048" y="-885024"/>
            <a:ext cx="10783048" cy="9762168"/>
            <a:chOff x="0" y="0"/>
            <a:chExt cx="5580380" cy="5052060"/>
          </a:xfrm>
        </p:grpSpPr>
        <p:sp>
          <p:nvSpPr>
            <p:cNvPr id="3" name="Freeform 3"/>
            <p:cNvSpPr/>
            <p:nvPr/>
          </p:nvSpPr>
          <p:spPr>
            <a:xfrm>
              <a:off x="-635000" y="-673100"/>
              <a:ext cx="6488430" cy="6027420"/>
            </a:xfrm>
            <a:custGeom>
              <a:avLst/>
              <a:gdLst/>
              <a:ahLst/>
              <a:cxnLst/>
              <a:rect l="l" t="t" r="r" b="b"/>
              <a:pathLst>
                <a:path w="6488430" h="6027420">
                  <a:moveTo>
                    <a:pt x="5344160" y="1055370"/>
                  </a:moveTo>
                  <a:cubicBezTo>
                    <a:pt x="4573270" y="651510"/>
                    <a:pt x="3856990" y="1112520"/>
                    <a:pt x="3284220" y="1112520"/>
                  </a:cubicBezTo>
                  <a:cubicBezTo>
                    <a:pt x="2839720" y="1112520"/>
                    <a:pt x="2001520" y="0"/>
                    <a:pt x="1000760" y="1314450"/>
                  </a:cubicBezTo>
                  <a:cubicBezTo>
                    <a:pt x="0" y="2628900"/>
                    <a:pt x="1247140" y="3865880"/>
                    <a:pt x="2368550" y="4946650"/>
                  </a:cubicBezTo>
                  <a:cubicBezTo>
                    <a:pt x="3489960" y="6027420"/>
                    <a:pt x="5013960" y="6009640"/>
                    <a:pt x="5894070" y="4725670"/>
                  </a:cubicBezTo>
                  <a:cubicBezTo>
                    <a:pt x="6488430" y="3859530"/>
                    <a:pt x="6229350" y="1520190"/>
                    <a:pt x="5344160" y="1055370"/>
                  </a:cubicBezTo>
                  <a:close/>
                </a:path>
              </a:pathLst>
            </a:custGeom>
            <a:blipFill>
              <a:blip r:embed="rId2"/>
              <a:stretch>
                <a:fillRect l="-17943" r="-1794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Freeform 4"/>
          <p:cNvSpPr/>
          <p:nvPr/>
        </p:nvSpPr>
        <p:spPr>
          <a:xfrm rot="2349953">
            <a:off x="-4634978" y="5640064"/>
            <a:ext cx="12609494" cy="10683680"/>
          </a:xfrm>
          <a:custGeom>
            <a:avLst/>
            <a:gdLst/>
            <a:ahLst/>
            <a:cxnLst/>
            <a:rect l="l" t="t" r="r" b="b"/>
            <a:pathLst>
              <a:path w="12609494" h="10683680">
                <a:moveTo>
                  <a:pt x="0" y="0"/>
                </a:moveTo>
                <a:lnTo>
                  <a:pt x="12609494" y="0"/>
                </a:lnTo>
                <a:lnTo>
                  <a:pt x="12609494" y="10683681"/>
                </a:lnTo>
                <a:lnTo>
                  <a:pt x="0" y="106836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584044" y="6862498"/>
            <a:ext cx="2395802" cy="2395802"/>
          </a:xfrm>
          <a:custGeom>
            <a:avLst/>
            <a:gdLst/>
            <a:ahLst/>
            <a:cxnLst/>
            <a:rect l="l" t="t" r="r" b="b"/>
            <a:pathLst>
              <a:path w="2395802" h="2395802">
                <a:moveTo>
                  <a:pt x="0" y="0"/>
                </a:moveTo>
                <a:lnTo>
                  <a:pt x="2395801" y="0"/>
                </a:lnTo>
                <a:lnTo>
                  <a:pt x="2395801" y="2395802"/>
                </a:lnTo>
                <a:lnTo>
                  <a:pt x="0" y="23958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404301" y="8222199"/>
            <a:ext cx="572420" cy="572420"/>
          </a:xfrm>
          <a:custGeom>
            <a:avLst/>
            <a:gdLst/>
            <a:ahLst/>
            <a:cxnLst/>
            <a:rect l="l" t="t" r="r" b="b"/>
            <a:pathLst>
              <a:path w="572420" h="572420">
                <a:moveTo>
                  <a:pt x="0" y="0"/>
                </a:moveTo>
                <a:lnTo>
                  <a:pt x="572420" y="0"/>
                </a:lnTo>
                <a:lnTo>
                  <a:pt x="572420" y="572420"/>
                </a:lnTo>
                <a:lnTo>
                  <a:pt x="0" y="5724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8995771" y="-536957"/>
            <a:ext cx="1073914" cy="1073914"/>
          </a:xfrm>
          <a:custGeom>
            <a:avLst/>
            <a:gdLst/>
            <a:ahLst/>
            <a:cxnLst/>
            <a:rect l="l" t="t" r="r" b="b"/>
            <a:pathLst>
              <a:path w="1073914" h="1073914">
                <a:moveTo>
                  <a:pt x="0" y="0"/>
                </a:moveTo>
                <a:lnTo>
                  <a:pt x="1073914" y="0"/>
                </a:lnTo>
                <a:lnTo>
                  <a:pt x="1073914" y="1073914"/>
                </a:lnTo>
                <a:lnTo>
                  <a:pt x="0" y="10739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 rot="1448240">
            <a:off x="16530095" y="-2022399"/>
            <a:ext cx="5641167" cy="4779607"/>
          </a:xfrm>
          <a:custGeom>
            <a:avLst/>
            <a:gdLst/>
            <a:ahLst/>
            <a:cxnLst/>
            <a:rect l="l" t="t" r="r" b="b"/>
            <a:pathLst>
              <a:path w="5641167" h="4779607">
                <a:moveTo>
                  <a:pt x="0" y="0"/>
                </a:moveTo>
                <a:lnTo>
                  <a:pt x="5641167" y="0"/>
                </a:lnTo>
                <a:lnTo>
                  <a:pt x="5641167" y="4779607"/>
                </a:lnTo>
                <a:lnTo>
                  <a:pt x="0" y="477960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9" name="Group 9"/>
          <p:cNvGrpSpPr/>
          <p:nvPr/>
        </p:nvGrpSpPr>
        <p:grpSpPr>
          <a:xfrm>
            <a:off x="10504663" y="1841840"/>
            <a:ext cx="1039833" cy="103983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714643" y="1591597"/>
            <a:ext cx="6535132" cy="1762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5500" b="1">
                <a:solidFill>
                  <a:srgbClr val="BEDCD9"/>
                </a:solidFill>
                <a:latin typeface="Poppins Bold"/>
                <a:ea typeface="Poppins Bold"/>
                <a:cs typeface="Poppins Bold"/>
                <a:sym typeface="Poppins Bold"/>
              </a:rPr>
              <a:t>Who’s in the Room?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9326995" y="4603043"/>
            <a:ext cx="7916633" cy="879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b="1">
                <a:solidFill>
                  <a:srgbClr val="133346"/>
                </a:solidFill>
                <a:latin typeface="Poppins Bold"/>
                <a:ea typeface="Poppins Bold"/>
                <a:cs typeface="Poppins Bold"/>
                <a:sym typeface="Poppins Bold"/>
              </a:rPr>
              <a:t>Experienced Purchasers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133346"/>
                </a:solidFill>
                <a:latin typeface="Poppins"/>
                <a:ea typeface="Poppins"/>
                <a:cs typeface="Poppins"/>
                <a:sym typeface="Poppins"/>
              </a:rPr>
              <a:t>“I’ve purchased food before for my organization.”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801052" y="5859651"/>
            <a:ext cx="6968518" cy="879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b="1">
                <a:solidFill>
                  <a:srgbClr val="133346"/>
                </a:solidFill>
                <a:latin typeface="Poppins Bold"/>
                <a:ea typeface="Poppins Bold"/>
                <a:cs typeface="Poppins Bold"/>
                <a:sym typeface="Poppins Bold"/>
              </a:rPr>
              <a:t>New/Getting Strarted 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133346"/>
                </a:solidFill>
                <a:latin typeface="Poppins"/>
                <a:ea typeface="Poppins"/>
                <a:cs typeface="Poppins"/>
                <a:sym typeface="Poppins"/>
              </a:rPr>
              <a:t>“I’m learning about Co-Op for the first time.”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801052" y="7120127"/>
            <a:ext cx="6968518" cy="8794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b="1">
                <a:solidFill>
                  <a:srgbClr val="133346"/>
                </a:solidFill>
                <a:latin typeface="Poppins Bold"/>
                <a:ea typeface="Poppins Bold"/>
                <a:cs typeface="Poppins Bold"/>
                <a:sym typeface="Poppins Bold"/>
              </a:rPr>
              <a:t>Exploring Options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>
                <a:solidFill>
                  <a:srgbClr val="133346"/>
                </a:solidFill>
                <a:latin typeface="Poppins"/>
                <a:ea typeface="Poppins"/>
                <a:cs typeface="Poppins"/>
                <a:sym typeface="Poppins"/>
              </a:rPr>
              <a:t>“Not sure yet, just here to learn.”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89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026224" y="3088028"/>
            <a:ext cx="1073914" cy="1073914"/>
          </a:xfrm>
          <a:custGeom>
            <a:avLst/>
            <a:gdLst/>
            <a:ahLst/>
            <a:cxnLst/>
            <a:rect l="l" t="t" r="r" b="b"/>
            <a:pathLst>
              <a:path w="1073914" h="1073914">
                <a:moveTo>
                  <a:pt x="0" y="0"/>
                </a:moveTo>
                <a:lnTo>
                  <a:pt x="1073914" y="0"/>
                </a:lnTo>
                <a:lnTo>
                  <a:pt x="1073914" y="1073913"/>
                </a:lnTo>
                <a:lnTo>
                  <a:pt x="0" y="10739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2528506" y="-2528677"/>
            <a:ext cx="16460133" cy="7114754"/>
            <a:chOff x="0" y="0"/>
            <a:chExt cx="12407900" cy="5363210"/>
          </a:xfrm>
        </p:grpSpPr>
        <p:sp>
          <p:nvSpPr>
            <p:cNvPr id="4" name="Freeform 4"/>
            <p:cNvSpPr/>
            <p:nvPr/>
          </p:nvSpPr>
          <p:spPr>
            <a:xfrm>
              <a:off x="-1188720" y="-1299210"/>
              <a:ext cx="14579600" cy="7821930"/>
            </a:xfrm>
            <a:custGeom>
              <a:avLst/>
              <a:gdLst/>
              <a:ahLst/>
              <a:cxnLst/>
              <a:rect l="l" t="t" r="r" b="b"/>
              <a:pathLst>
                <a:path w="14579600" h="7821930">
                  <a:moveTo>
                    <a:pt x="1446530" y="2216150"/>
                  </a:moveTo>
                  <a:cubicBezTo>
                    <a:pt x="2578100" y="0"/>
                    <a:pt x="6996430" y="2960370"/>
                    <a:pt x="8751570" y="1879600"/>
                  </a:cubicBezTo>
                  <a:cubicBezTo>
                    <a:pt x="11271250" y="328930"/>
                    <a:pt x="14579600" y="2044700"/>
                    <a:pt x="13321030" y="5191760"/>
                  </a:cubicBezTo>
                  <a:cubicBezTo>
                    <a:pt x="12679680" y="6795770"/>
                    <a:pt x="9763760" y="5523230"/>
                    <a:pt x="8426450" y="6164580"/>
                  </a:cubicBezTo>
                  <a:cubicBezTo>
                    <a:pt x="4964430" y="7821930"/>
                    <a:pt x="0" y="5048250"/>
                    <a:pt x="1446530" y="2216150"/>
                  </a:cubicBezTo>
                  <a:close/>
                </a:path>
              </a:pathLst>
            </a:custGeom>
            <a:blipFill>
              <a:blip r:embed="rId4"/>
              <a:stretch>
                <a:fillRect t="-36770" b="-3010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>
            <a:off x="1667412" y="2515608"/>
            <a:ext cx="572420" cy="572420"/>
          </a:xfrm>
          <a:custGeom>
            <a:avLst/>
            <a:gdLst/>
            <a:ahLst/>
            <a:cxnLst/>
            <a:rect l="l" t="t" r="r" b="b"/>
            <a:pathLst>
              <a:path w="572420" h="572420">
                <a:moveTo>
                  <a:pt x="0" y="0"/>
                </a:moveTo>
                <a:lnTo>
                  <a:pt x="572420" y="0"/>
                </a:lnTo>
                <a:lnTo>
                  <a:pt x="572420" y="572420"/>
                </a:lnTo>
                <a:lnTo>
                  <a:pt x="0" y="5724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2981059" y="2510582"/>
            <a:ext cx="2811743" cy="2811743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5A754D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88674" y="5566129"/>
            <a:ext cx="1039833" cy="1039833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953622" y="5686482"/>
            <a:ext cx="3915411" cy="1762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5500" b="1">
                <a:solidFill>
                  <a:srgbClr val="BEDCD9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Co-Op?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306179" y="4923692"/>
            <a:ext cx="9953121" cy="1682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34"/>
              </a:lnSpc>
              <a:spcBef>
                <a:spcPct val="0"/>
              </a:spcBef>
            </a:pPr>
            <a:r>
              <a:rPr lang="en-US" sz="2381">
                <a:solidFill>
                  <a:srgbClr val="133346"/>
                </a:solidFill>
                <a:latin typeface="Poppins"/>
                <a:ea typeface="Poppins"/>
                <a:cs typeface="Poppins"/>
                <a:sym typeface="Poppins"/>
              </a:rPr>
              <a:t>Co-Op is a program designed to give partners access to affordable, high-demand foods. Unlike donated or TEFAP food, Co-Op items are reliable and consistent. It’s a tool to help you fill gaps and plan ahead for your community’s needs. 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7306179" y="7230167"/>
            <a:ext cx="6548956" cy="682981"/>
            <a:chOff x="0" y="0"/>
            <a:chExt cx="3896881" cy="4064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896882" cy="406400"/>
            </a:xfrm>
            <a:custGeom>
              <a:avLst/>
              <a:gdLst/>
              <a:ahLst/>
              <a:cxnLst/>
              <a:rect l="l" t="t" r="r" b="b"/>
              <a:pathLst>
                <a:path w="3896882" h="406400">
                  <a:moveTo>
                    <a:pt x="3693682" y="0"/>
                  </a:moveTo>
                  <a:cubicBezTo>
                    <a:pt x="3805906" y="0"/>
                    <a:pt x="3896882" y="90976"/>
                    <a:pt x="3896882" y="203200"/>
                  </a:cubicBezTo>
                  <a:cubicBezTo>
                    <a:pt x="3896882" y="315424"/>
                    <a:pt x="3805906" y="406400"/>
                    <a:pt x="369368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389688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r>
                <a:rPr lang="en-US" sz="2199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Low-Cost &amp; High Demand Foods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7469698" y="7337378"/>
            <a:ext cx="468558" cy="468558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A754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7539356" y="7407037"/>
            <a:ext cx="329241" cy="329241"/>
          </a:xfrm>
          <a:custGeom>
            <a:avLst/>
            <a:gdLst/>
            <a:ahLst/>
            <a:cxnLst/>
            <a:rect l="l" t="t" r="r" b="b"/>
            <a:pathLst>
              <a:path w="329241" h="329241">
                <a:moveTo>
                  <a:pt x="0" y="0"/>
                </a:moveTo>
                <a:lnTo>
                  <a:pt x="329241" y="0"/>
                </a:lnTo>
                <a:lnTo>
                  <a:pt x="329241" y="329241"/>
                </a:lnTo>
                <a:lnTo>
                  <a:pt x="0" y="3292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0" name="Freeform 20"/>
          <p:cNvSpPr/>
          <p:nvPr/>
        </p:nvSpPr>
        <p:spPr>
          <a:xfrm rot="-5400000" flipH="1">
            <a:off x="-3721713" y="8159274"/>
            <a:ext cx="5641167" cy="4779607"/>
          </a:xfrm>
          <a:custGeom>
            <a:avLst/>
            <a:gdLst/>
            <a:ahLst/>
            <a:cxnLst/>
            <a:rect l="l" t="t" r="r" b="b"/>
            <a:pathLst>
              <a:path w="5641167" h="4779607">
                <a:moveTo>
                  <a:pt x="5641167" y="0"/>
                </a:moveTo>
                <a:lnTo>
                  <a:pt x="0" y="0"/>
                </a:lnTo>
                <a:lnTo>
                  <a:pt x="0" y="4779607"/>
                </a:lnTo>
                <a:lnTo>
                  <a:pt x="5641167" y="4779607"/>
                </a:lnTo>
                <a:lnTo>
                  <a:pt x="5641167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1" name="Group 21"/>
          <p:cNvGrpSpPr/>
          <p:nvPr/>
        </p:nvGrpSpPr>
        <p:grpSpPr>
          <a:xfrm>
            <a:off x="7306179" y="8141748"/>
            <a:ext cx="6548956" cy="682981"/>
            <a:chOff x="0" y="0"/>
            <a:chExt cx="3896881" cy="406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3896882" cy="406400"/>
            </a:xfrm>
            <a:custGeom>
              <a:avLst/>
              <a:gdLst/>
              <a:ahLst/>
              <a:cxnLst/>
              <a:rect l="l" t="t" r="r" b="b"/>
              <a:pathLst>
                <a:path w="3896882" h="406400">
                  <a:moveTo>
                    <a:pt x="3693682" y="0"/>
                  </a:moveTo>
                  <a:cubicBezTo>
                    <a:pt x="3805906" y="0"/>
                    <a:pt x="3896882" y="90976"/>
                    <a:pt x="3896882" y="203200"/>
                  </a:cubicBezTo>
                  <a:cubicBezTo>
                    <a:pt x="3896882" y="315424"/>
                    <a:pt x="3805906" y="406400"/>
                    <a:pt x="369368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389688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r>
                <a:rPr lang="en-US" sz="2199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        Supplements donated &amp; TEFAP foods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469698" y="8248959"/>
            <a:ext cx="468558" cy="468558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A754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7306179" y="8979818"/>
            <a:ext cx="6548956" cy="682981"/>
            <a:chOff x="0" y="0"/>
            <a:chExt cx="3896881" cy="4064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3896882" cy="406400"/>
            </a:xfrm>
            <a:custGeom>
              <a:avLst/>
              <a:gdLst/>
              <a:ahLst/>
              <a:cxnLst/>
              <a:rect l="l" t="t" r="r" b="b"/>
              <a:pathLst>
                <a:path w="3896882" h="406400">
                  <a:moveTo>
                    <a:pt x="3693682" y="0"/>
                  </a:moveTo>
                  <a:cubicBezTo>
                    <a:pt x="3805906" y="0"/>
                    <a:pt x="3896882" y="90976"/>
                    <a:pt x="3896882" y="203200"/>
                  </a:cubicBezTo>
                  <a:cubicBezTo>
                    <a:pt x="3896882" y="315424"/>
                    <a:pt x="3805906" y="406400"/>
                    <a:pt x="3693682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38100"/>
              <a:ext cx="3896881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r">
                <a:lnSpc>
                  <a:spcPts val="3079"/>
                </a:lnSpc>
              </a:pPr>
              <a:r>
                <a:rPr lang="en-US" sz="2199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Reduces the capacity burden on the partner</a:t>
              </a:r>
            </a:p>
          </p:txBody>
        </p:sp>
      </p:grpSp>
      <p:sp>
        <p:nvSpPr>
          <p:cNvPr id="30" name="Freeform 30"/>
          <p:cNvSpPr/>
          <p:nvPr/>
        </p:nvSpPr>
        <p:spPr>
          <a:xfrm>
            <a:off x="7539356" y="8318618"/>
            <a:ext cx="329241" cy="329241"/>
          </a:xfrm>
          <a:custGeom>
            <a:avLst/>
            <a:gdLst/>
            <a:ahLst/>
            <a:cxnLst/>
            <a:rect l="l" t="t" r="r" b="b"/>
            <a:pathLst>
              <a:path w="329241" h="329241">
                <a:moveTo>
                  <a:pt x="0" y="0"/>
                </a:moveTo>
                <a:lnTo>
                  <a:pt x="329241" y="0"/>
                </a:lnTo>
                <a:lnTo>
                  <a:pt x="329241" y="329241"/>
                </a:lnTo>
                <a:lnTo>
                  <a:pt x="0" y="3292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1" name="Group 31"/>
          <p:cNvGrpSpPr/>
          <p:nvPr/>
        </p:nvGrpSpPr>
        <p:grpSpPr>
          <a:xfrm>
            <a:off x="7469698" y="9087030"/>
            <a:ext cx="468558" cy="468558"/>
            <a:chOff x="0" y="0"/>
            <a:chExt cx="812800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A754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>
            <a:off x="7539356" y="9156688"/>
            <a:ext cx="329241" cy="329241"/>
          </a:xfrm>
          <a:custGeom>
            <a:avLst/>
            <a:gdLst/>
            <a:ahLst/>
            <a:cxnLst/>
            <a:rect l="l" t="t" r="r" b="b"/>
            <a:pathLst>
              <a:path w="329241" h="329241">
                <a:moveTo>
                  <a:pt x="0" y="0"/>
                </a:moveTo>
                <a:lnTo>
                  <a:pt x="329241" y="0"/>
                </a:lnTo>
                <a:lnTo>
                  <a:pt x="329241" y="329241"/>
                </a:lnTo>
                <a:lnTo>
                  <a:pt x="0" y="3292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89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49631" y="4911345"/>
            <a:ext cx="19787262" cy="8303246"/>
            <a:chOff x="0" y="0"/>
            <a:chExt cx="2713559" cy="113867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13559" cy="1138679"/>
            </a:xfrm>
            <a:custGeom>
              <a:avLst/>
              <a:gdLst/>
              <a:ahLst/>
              <a:cxnLst/>
              <a:rect l="l" t="t" r="r" b="b"/>
              <a:pathLst>
                <a:path w="2713559" h="1138679">
                  <a:moveTo>
                    <a:pt x="1356779" y="0"/>
                  </a:moveTo>
                  <a:cubicBezTo>
                    <a:pt x="607451" y="0"/>
                    <a:pt x="0" y="254902"/>
                    <a:pt x="0" y="569340"/>
                  </a:cubicBezTo>
                  <a:cubicBezTo>
                    <a:pt x="0" y="883777"/>
                    <a:pt x="607451" y="1138679"/>
                    <a:pt x="1356779" y="1138679"/>
                  </a:cubicBezTo>
                  <a:cubicBezTo>
                    <a:pt x="2106108" y="1138679"/>
                    <a:pt x="2713559" y="883777"/>
                    <a:pt x="2713559" y="569340"/>
                  </a:cubicBezTo>
                  <a:cubicBezTo>
                    <a:pt x="2713559" y="254902"/>
                    <a:pt x="2106108" y="0"/>
                    <a:pt x="1356779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254396" y="68651"/>
              <a:ext cx="2204766" cy="96327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843081" y="3827051"/>
            <a:ext cx="3283417" cy="4690596"/>
            <a:chOff x="0" y="0"/>
            <a:chExt cx="4445000" cy="63500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445000" cy="6350000"/>
            </a:xfrm>
            <a:custGeom>
              <a:avLst/>
              <a:gdLst/>
              <a:ahLst/>
              <a:cxnLst/>
              <a:rect l="l" t="t" r="r" b="b"/>
              <a:pathLst>
                <a:path w="4445000" h="6350000">
                  <a:moveTo>
                    <a:pt x="2222500" y="6350000"/>
                  </a:moveTo>
                  <a:cubicBezTo>
                    <a:pt x="995680" y="6350000"/>
                    <a:pt x="0" y="5354320"/>
                    <a:pt x="0" y="4127500"/>
                  </a:cubicBezTo>
                  <a:lnTo>
                    <a:pt x="0" y="2222500"/>
                  </a:lnTo>
                  <a:cubicBezTo>
                    <a:pt x="0" y="995680"/>
                    <a:pt x="995680" y="0"/>
                    <a:pt x="2222500" y="0"/>
                  </a:cubicBezTo>
                  <a:cubicBezTo>
                    <a:pt x="3449320" y="0"/>
                    <a:pt x="4445000" y="995680"/>
                    <a:pt x="4445000" y="2222500"/>
                  </a:cubicBezTo>
                  <a:lnTo>
                    <a:pt x="4445000" y="4127500"/>
                  </a:lnTo>
                  <a:cubicBezTo>
                    <a:pt x="4445000" y="5354320"/>
                    <a:pt x="3449320" y="6350000"/>
                    <a:pt x="2222500" y="6350000"/>
                  </a:cubicBezTo>
                  <a:close/>
                </a:path>
              </a:pathLst>
            </a:custGeom>
            <a:blipFill>
              <a:blip r:embed="rId2"/>
              <a:stretch>
                <a:fillRect l="-82716" r="-3170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615888" y="3827051"/>
            <a:ext cx="3283417" cy="4690596"/>
            <a:chOff x="0" y="0"/>
            <a:chExt cx="4445000" cy="6350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445000" cy="6350000"/>
            </a:xfrm>
            <a:custGeom>
              <a:avLst/>
              <a:gdLst/>
              <a:ahLst/>
              <a:cxnLst/>
              <a:rect l="l" t="t" r="r" b="b"/>
              <a:pathLst>
                <a:path w="4445000" h="6350000">
                  <a:moveTo>
                    <a:pt x="2222500" y="6350000"/>
                  </a:moveTo>
                  <a:cubicBezTo>
                    <a:pt x="995680" y="6350000"/>
                    <a:pt x="0" y="5354320"/>
                    <a:pt x="0" y="4127500"/>
                  </a:cubicBezTo>
                  <a:lnTo>
                    <a:pt x="0" y="2222500"/>
                  </a:lnTo>
                  <a:cubicBezTo>
                    <a:pt x="0" y="995680"/>
                    <a:pt x="995680" y="0"/>
                    <a:pt x="2222500" y="0"/>
                  </a:cubicBezTo>
                  <a:cubicBezTo>
                    <a:pt x="3449320" y="0"/>
                    <a:pt x="4445000" y="995680"/>
                    <a:pt x="4445000" y="2222500"/>
                  </a:cubicBezTo>
                  <a:lnTo>
                    <a:pt x="4445000" y="4127500"/>
                  </a:lnTo>
                  <a:cubicBezTo>
                    <a:pt x="4445000" y="5354320"/>
                    <a:pt x="3449320" y="6350000"/>
                    <a:pt x="22225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36996" r="-77422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031248" y="1371657"/>
            <a:ext cx="1039833" cy="103983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59800" y="6816501"/>
            <a:ext cx="3449979" cy="2027206"/>
            <a:chOff x="0" y="0"/>
            <a:chExt cx="1148008" cy="67456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48008" cy="674569"/>
            </a:xfrm>
            <a:custGeom>
              <a:avLst/>
              <a:gdLst/>
              <a:ahLst/>
              <a:cxnLst/>
              <a:rect l="l" t="t" r="r" b="b"/>
              <a:pathLst>
                <a:path w="1148008" h="674569">
                  <a:moveTo>
                    <a:pt x="944808" y="0"/>
                  </a:moveTo>
                  <a:cubicBezTo>
                    <a:pt x="1057032" y="0"/>
                    <a:pt x="1148008" y="151007"/>
                    <a:pt x="1148008" y="337284"/>
                  </a:cubicBezTo>
                  <a:cubicBezTo>
                    <a:pt x="1148008" y="523561"/>
                    <a:pt x="1057032" y="674569"/>
                    <a:pt x="944808" y="674569"/>
                  </a:cubicBezTo>
                  <a:lnTo>
                    <a:pt x="203200" y="674569"/>
                  </a:lnTo>
                  <a:cubicBezTo>
                    <a:pt x="90976" y="674569"/>
                    <a:pt x="0" y="523561"/>
                    <a:pt x="0" y="337284"/>
                  </a:cubicBezTo>
                  <a:cubicBezTo>
                    <a:pt x="0" y="151007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148008" cy="712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1448240">
            <a:off x="16530095" y="-2022399"/>
            <a:ext cx="5641167" cy="4779607"/>
          </a:xfrm>
          <a:custGeom>
            <a:avLst/>
            <a:gdLst/>
            <a:ahLst/>
            <a:cxnLst/>
            <a:rect l="l" t="t" r="r" b="b"/>
            <a:pathLst>
              <a:path w="5641167" h="4779607">
                <a:moveTo>
                  <a:pt x="0" y="0"/>
                </a:moveTo>
                <a:lnTo>
                  <a:pt x="5641167" y="0"/>
                </a:lnTo>
                <a:lnTo>
                  <a:pt x="5641167" y="4779607"/>
                </a:lnTo>
                <a:lnTo>
                  <a:pt x="0" y="47796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2277919" y="1991172"/>
            <a:ext cx="572420" cy="572420"/>
          </a:xfrm>
          <a:custGeom>
            <a:avLst/>
            <a:gdLst/>
            <a:ahLst/>
            <a:cxnLst/>
            <a:rect l="l" t="t" r="r" b="b"/>
            <a:pathLst>
              <a:path w="572420" h="572420">
                <a:moveTo>
                  <a:pt x="0" y="0"/>
                </a:moveTo>
                <a:lnTo>
                  <a:pt x="572420" y="0"/>
                </a:lnTo>
                <a:lnTo>
                  <a:pt x="572420" y="572420"/>
                </a:lnTo>
                <a:lnTo>
                  <a:pt x="0" y="5724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/>
          <p:nvPr/>
        </p:nvSpPr>
        <p:spPr>
          <a:xfrm>
            <a:off x="15437661" y="1991172"/>
            <a:ext cx="572420" cy="572420"/>
          </a:xfrm>
          <a:custGeom>
            <a:avLst/>
            <a:gdLst/>
            <a:ahLst/>
            <a:cxnLst/>
            <a:rect l="l" t="t" r="r" b="b"/>
            <a:pathLst>
              <a:path w="572420" h="572420">
                <a:moveTo>
                  <a:pt x="0" y="0"/>
                </a:moveTo>
                <a:lnTo>
                  <a:pt x="572420" y="0"/>
                </a:lnTo>
                <a:lnTo>
                  <a:pt x="572420" y="572420"/>
                </a:lnTo>
                <a:lnTo>
                  <a:pt x="0" y="57242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5126498" y="1190163"/>
            <a:ext cx="9015826" cy="2079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22"/>
              </a:lnSpc>
            </a:pPr>
            <a:r>
              <a:rPr lang="en-US" sz="6469" b="1">
                <a:solidFill>
                  <a:srgbClr val="133346"/>
                </a:solidFill>
                <a:latin typeface="Poppins Bold"/>
                <a:ea typeface="Poppins Bold"/>
                <a:cs typeface="Poppins Bold"/>
                <a:sym typeface="Poppins Bold"/>
              </a:rPr>
              <a:t>Co-Op by the Numbers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574248" y="6816501"/>
            <a:ext cx="3449979" cy="2027206"/>
            <a:chOff x="0" y="0"/>
            <a:chExt cx="1148008" cy="674569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148008" cy="674569"/>
            </a:xfrm>
            <a:custGeom>
              <a:avLst/>
              <a:gdLst/>
              <a:ahLst/>
              <a:cxnLst/>
              <a:rect l="l" t="t" r="r" b="b"/>
              <a:pathLst>
                <a:path w="1148008" h="674569">
                  <a:moveTo>
                    <a:pt x="944808" y="0"/>
                  </a:moveTo>
                  <a:cubicBezTo>
                    <a:pt x="1057032" y="0"/>
                    <a:pt x="1148008" y="151007"/>
                    <a:pt x="1148008" y="337284"/>
                  </a:cubicBezTo>
                  <a:cubicBezTo>
                    <a:pt x="1148008" y="523561"/>
                    <a:pt x="1057032" y="674569"/>
                    <a:pt x="944808" y="674569"/>
                  </a:cubicBezTo>
                  <a:lnTo>
                    <a:pt x="203200" y="674569"/>
                  </a:lnTo>
                  <a:cubicBezTo>
                    <a:pt x="90976" y="674569"/>
                    <a:pt x="0" y="523561"/>
                    <a:pt x="0" y="337284"/>
                  </a:cubicBezTo>
                  <a:cubicBezTo>
                    <a:pt x="0" y="151007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1148008" cy="7126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6183027" y="7576219"/>
            <a:ext cx="2149139" cy="296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7"/>
              </a:lnSpc>
            </a:pPr>
            <a:r>
              <a:rPr lang="en-US" sz="1699" i="1">
                <a:solidFill>
                  <a:srgbClr val="BEDCD9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Distributed in FY25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896863" y="6911906"/>
            <a:ext cx="3002442" cy="619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75"/>
              </a:lnSpc>
            </a:pPr>
            <a:r>
              <a:rPr lang="en-US" sz="3689" b="1">
                <a:solidFill>
                  <a:srgbClr val="BEDCD9"/>
                </a:solidFill>
                <a:latin typeface="Poppins Bold"/>
                <a:ea typeface="Poppins Bold"/>
                <a:cs typeface="Poppins Bold"/>
                <a:sym typeface="Poppins Bold"/>
              </a:rPr>
              <a:t>293,812 LBS.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105830" y="6911906"/>
            <a:ext cx="2757918" cy="615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75"/>
              </a:lnSpc>
              <a:spcBef>
                <a:spcPct val="0"/>
              </a:spcBef>
            </a:pPr>
            <a:r>
              <a:rPr lang="en-US" sz="3689" b="1">
                <a:solidFill>
                  <a:srgbClr val="BEDCD9"/>
                </a:solidFill>
                <a:latin typeface="Poppins Bold"/>
                <a:ea typeface="Poppins Bold"/>
                <a:cs typeface="Poppins Bold"/>
                <a:sym typeface="Poppins Bold"/>
              </a:rPr>
              <a:t>151,176</a:t>
            </a:r>
            <a:r>
              <a:rPr lang="en-US" sz="3689" b="1" u="none" strike="noStrike">
                <a:solidFill>
                  <a:srgbClr val="BEDCD9"/>
                </a:solidFill>
                <a:latin typeface="Poppins Bold"/>
                <a:ea typeface="Poppins Bold"/>
                <a:cs typeface="Poppins Bold"/>
                <a:sym typeface="Poppins Bold"/>
              </a:rPr>
              <a:t> LBS.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410220" y="7576219"/>
            <a:ext cx="2149139" cy="296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107"/>
              </a:lnSpc>
              <a:spcBef>
                <a:spcPct val="0"/>
              </a:spcBef>
            </a:pPr>
            <a:r>
              <a:rPr lang="en-US" sz="1699" i="1" u="none" strike="noStrike">
                <a:solidFill>
                  <a:srgbClr val="BEDCD9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Distributed in FY24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0753834" y="6574520"/>
            <a:ext cx="2757243" cy="1546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6"/>
              </a:lnSpc>
            </a:pPr>
            <a:r>
              <a:rPr lang="en-US" sz="3246" b="1">
                <a:solidFill>
                  <a:srgbClr val="2C4A5E"/>
                </a:solidFill>
                <a:latin typeface="Poppins Bold"/>
                <a:ea typeface="Poppins Bold"/>
                <a:cs typeface="Poppins Bold"/>
                <a:sym typeface="Poppins Bold"/>
              </a:rPr>
              <a:t> INCREASE IN FOOD DISTRIBUTED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105830" y="7901863"/>
            <a:ext cx="2757918" cy="573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3"/>
              </a:lnSpc>
              <a:spcBef>
                <a:spcPct val="0"/>
              </a:spcBef>
            </a:pPr>
            <a:r>
              <a:rPr lang="en-US" sz="3389" b="1">
                <a:solidFill>
                  <a:srgbClr val="BEDCD9"/>
                </a:solidFill>
                <a:latin typeface="Poppins Bold"/>
                <a:ea typeface="Poppins Bold"/>
                <a:cs typeface="Poppins Bold"/>
                <a:sym typeface="Poppins Bold"/>
              </a:rPr>
              <a:t>21 PARTNERS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5896863" y="7901863"/>
            <a:ext cx="2757918" cy="573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03"/>
              </a:lnSpc>
              <a:spcBef>
                <a:spcPct val="0"/>
              </a:spcBef>
            </a:pPr>
            <a:r>
              <a:rPr lang="en-US" sz="3389" b="1">
                <a:solidFill>
                  <a:srgbClr val="BEDCD9"/>
                </a:solidFill>
                <a:latin typeface="Poppins Bold"/>
                <a:ea typeface="Poppins Bold"/>
                <a:cs typeface="Poppins Bold"/>
                <a:sym typeface="Poppins Bold"/>
              </a:rPr>
              <a:t>31 PARTNERS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0122587" y="4768470"/>
            <a:ext cx="4019736" cy="1719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829"/>
              </a:lnSpc>
              <a:spcBef>
                <a:spcPct val="0"/>
              </a:spcBef>
            </a:pPr>
            <a:r>
              <a:rPr lang="en-US" sz="10346" b="1" u="none" strike="noStrike">
                <a:solidFill>
                  <a:srgbClr val="2C4A5E"/>
                </a:solidFill>
                <a:latin typeface="Poppins Bold"/>
                <a:ea typeface="Poppins Bold"/>
                <a:cs typeface="Poppins Bold"/>
                <a:sym typeface="Poppins Bold"/>
              </a:rPr>
              <a:t>94%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4000213" y="4768470"/>
            <a:ext cx="4019736" cy="17190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829"/>
              </a:lnSpc>
              <a:spcBef>
                <a:spcPct val="0"/>
              </a:spcBef>
            </a:pPr>
            <a:r>
              <a:rPr lang="en-US" sz="10346" b="1">
                <a:solidFill>
                  <a:srgbClr val="2C4A5E"/>
                </a:solidFill>
                <a:latin typeface="Poppins Bold"/>
                <a:ea typeface="Poppins Bold"/>
                <a:cs typeface="Poppins Bold"/>
                <a:sym typeface="Poppins Bold"/>
              </a:rPr>
              <a:t>47</a:t>
            </a:r>
            <a:r>
              <a:rPr lang="en-US" sz="10346" b="1" u="none" strike="noStrike">
                <a:solidFill>
                  <a:srgbClr val="2C4A5E"/>
                </a:solidFill>
                <a:latin typeface="Poppins Bold"/>
                <a:ea typeface="Poppins Bold"/>
                <a:cs typeface="Poppins Bold"/>
                <a:sym typeface="Poppins Bold"/>
              </a:rPr>
              <a:t>%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4221025" y="6574520"/>
            <a:ext cx="3578113" cy="1546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26"/>
              </a:lnSpc>
            </a:pPr>
            <a:r>
              <a:rPr lang="en-US" sz="3246" b="1">
                <a:solidFill>
                  <a:srgbClr val="2C4A5E"/>
                </a:solidFill>
                <a:latin typeface="Poppins Bold"/>
                <a:ea typeface="Poppins Bold"/>
                <a:cs typeface="Poppins Bold"/>
                <a:sym typeface="Poppins Bold"/>
              </a:rPr>
              <a:t> INCREASE IN PARTNER PARTICIPATION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89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41494" y="3680015"/>
            <a:ext cx="2926982" cy="2926970"/>
            <a:chOff x="0" y="0"/>
            <a:chExt cx="6350000" cy="63499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25046" r="-2504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769473" y="1402526"/>
            <a:ext cx="2926982" cy="2926970"/>
            <a:chOff x="0" y="0"/>
            <a:chExt cx="6350000" cy="634997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25046" r="-2504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769473" y="5957503"/>
            <a:ext cx="2926982" cy="2926970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37699" r="-1239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997451" y="3680015"/>
            <a:ext cx="2926982" cy="2926970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t="-25047" b="-2504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729790" y="3640326"/>
            <a:ext cx="3006348" cy="3006348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175000" y="0"/>
                  </a:moveTo>
                  <a:cubicBezTo>
                    <a:pt x="1421496" y="0"/>
                    <a:pt x="0" y="1421496"/>
                    <a:pt x="0" y="3175000"/>
                  </a:cubicBezTo>
                  <a:cubicBezTo>
                    <a:pt x="0" y="4928504"/>
                    <a:pt x="1421496" y="6350000"/>
                    <a:pt x="3175000" y="6350000"/>
                  </a:cubicBezTo>
                  <a:cubicBezTo>
                    <a:pt x="4928504" y="6350000"/>
                    <a:pt x="6350000" y="4928504"/>
                    <a:pt x="6350000" y="3175000"/>
                  </a:cubicBezTo>
                  <a:cubicBezTo>
                    <a:pt x="6350000" y="1421496"/>
                    <a:pt x="4928504" y="0"/>
                    <a:pt x="3175000" y="0"/>
                  </a:cubicBezTo>
                  <a:close/>
                </a:path>
              </a:pathLst>
            </a:custGeom>
            <a:solidFill>
              <a:srgbClr val="BEDCD9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89651" y="1784985"/>
            <a:ext cx="1039833" cy="103983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3C0B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999631" y="1882054"/>
            <a:ext cx="7503764" cy="1762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5500" b="1">
                <a:solidFill>
                  <a:srgbClr val="2C4A5E"/>
                </a:solidFill>
                <a:latin typeface="Poppins Bold"/>
                <a:ea typeface="Poppins Bold"/>
                <a:cs typeface="Poppins Bold"/>
                <a:sym typeface="Poppins Bold"/>
              </a:rPr>
              <a:t>What Kind of Food is Offered?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079241" y="4615730"/>
            <a:ext cx="2307445" cy="109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6"/>
              </a:lnSpc>
            </a:pPr>
            <a:r>
              <a:rPr lang="en-US" sz="4056" b="1">
                <a:solidFill>
                  <a:srgbClr val="2C4A5E"/>
                </a:solidFill>
                <a:latin typeface="Poppins Bold"/>
                <a:ea typeface="Poppins Bold"/>
                <a:cs typeface="Poppins Bold"/>
                <a:sym typeface="Poppins Bold"/>
              </a:rPr>
              <a:t>MANY OPTIONS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23658" y="4623904"/>
            <a:ext cx="3693482" cy="1664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Disaster Food Box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Healthy Choices Food Box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Family Meals Food Box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Diabetic Friendly Food Box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Holiday Food Box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Mediterranean Food Box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23658" y="4218855"/>
            <a:ext cx="3693482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 b="1">
                <a:solidFill>
                  <a:srgbClr val="2C4A5E"/>
                </a:solidFill>
                <a:latin typeface="Poppins Bold"/>
                <a:ea typeface="Poppins Bold"/>
                <a:cs typeface="Poppins Bold"/>
                <a:sym typeface="Poppins Bold"/>
              </a:rPr>
              <a:t>Assembled Variety Boxes 01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564743" y="4623904"/>
            <a:ext cx="3313911" cy="2832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8 bags per case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572362" y="4218855"/>
            <a:ext cx="3313911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 b="1">
                <a:solidFill>
                  <a:srgbClr val="2C4A5E"/>
                </a:solidFill>
                <a:latin typeface="Poppins Bold"/>
                <a:ea typeface="Poppins Bold"/>
                <a:cs typeface="Poppins Bold"/>
                <a:sym typeface="Poppins Bold"/>
              </a:rPr>
              <a:t>Weekend Backpacks 02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23658" y="7010626"/>
            <a:ext cx="2917509" cy="1388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Deodorant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Toothpaste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Body Wash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Toothbrush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Mouthwash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23658" y="6589524"/>
            <a:ext cx="2343944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 b="1">
                <a:solidFill>
                  <a:srgbClr val="2C4A5E"/>
                </a:solidFill>
                <a:latin typeface="Poppins Bold"/>
                <a:ea typeface="Poppins Bold"/>
                <a:cs typeface="Poppins Bold"/>
                <a:sym typeface="Poppins Bold"/>
              </a:rPr>
              <a:t>Non-Food 03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572362" y="7010626"/>
            <a:ext cx="2917509" cy="2769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Beans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Juice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Soups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Pasta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Rice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Canned Protien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Snacks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Spices</a:t>
            </a:r>
          </a:p>
          <a:p>
            <a:pPr marL="345439" lvl="1" indent="-172720" algn="l">
              <a:lnSpc>
                <a:spcPts val="2239"/>
              </a:lnSpc>
              <a:buFont typeface="Arial"/>
              <a:buChar char="•"/>
            </a:pPr>
            <a:r>
              <a:rPr lang="en-US" sz="1599">
                <a:solidFill>
                  <a:srgbClr val="BEDCD9"/>
                </a:solidFill>
                <a:latin typeface="Poppins"/>
                <a:ea typeface="Poppins"/>
                <a:cs typeface="Poppins"/>
                <a:sym typeface="Poppins"/>
              </a:rPr>
              <a:t>Canned Vegetables &amp; Fruit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564743" y="6589524"/>
            <a:ext cx="2343944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 b="1">
                <a:solidFill>
                  <a:srgbClr val="2C4A5E"/>
                </a:solidFill>
                <a:latin typeface="Poppins Bold"/>
                <a:ea typeface="Poppins Bold"/>
                <a:cs typeface="Poppins Bold"/>
                <a:sym typeface="Poppins Bold"/>
              </a:rPr>
              <a:t>Shelf-Stable 04</a:t>
            </a:r>
          </a:p>
        </p:txBody>
      </p:sp>
      <p:sp>
        <p:nvSpPr>
          <p:cNvPr id="25" name="Freeform 25"/>
          <p:cNvSpPr/>
          <p:nvPr/>
        </p:nvSpPr>
        <p:spPr>
          <a:xfrm rot="-5400000" flipH="1">
            <a:off x="-3721713" y="8159274"/>
            <a:ext cx="5641167" cy="4779607"/>
          </a:xfrm>
          <a:custGeom>
            <a:avLst/>
            <a:gdLst/>
            <a:ahLst/>
            <a:cxnLst/>
            <a:rect l="l" t="t" r="r" b="b"/>
            <a:pathLst>
              <a:path w="5641167" h="4779607">
                <a:moveTo>
                  <a:pt x="5641167" y="0"/>
                </a:moveTo>
                <a:lnTo>
                  <a:pt x="0" y="0"/>
                </a:lnTo>
                <a:lnTo>
                  <a:pt x="0" y="4779607"/>
                </a:lnTo>
                <a:lnTo>
                  <a:pt x="5641167" y="4779607"/>
                </a:lnTo>
                <a:lnTo>
                  <a:pt x="5641167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26"/>
          <p:cNvSpPr/>
          <p:nvPr/>
        </p:nvSpPr>
        <p:spPr>
          <a:xfrm rot="1448240">
            <a:off x="14215142" y="-3365191"/>
            <a:ext cx="7583245" cy="6425076"/>
          </a:xfrm>
          <a:custGeom>
            <a:avLst/>
            <a:gdLst/>
            <a:ahLst/>
            <a:cxnLst/>
            <a:rect l="l" t="t" r="r" b="b"/>
            <a:pathLst>
              <a:path w="7583245" h="6425076">
                <a:moveTo>
                  <a:pt x="0" y="0"/>
                </a:moveTo>
                <a:lnTo>
                  <a:pt x="7583245" y="0"/>
                </a:lnTo>
                <a:lnTo>
                  <a:pt x="7583245" y="6425077"/>
                </a:lnTo>
                <a:lnTo>
                  <a:pt x="0" y="64250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7" name="Freeform 27"/>
          <p:cNvSpPr/>
          <p:nvPr/>
        </p:nvSpPr>
        <p:spPr>
          <a:xfrm>
            <a:off x="10432565" y="7614646"/>
            <a:ext cx="572420" cy="572420"/>
          </a:xfrm>
          <a:custGeom>
            <a:avLst/>
            <a:gdLst/>
            <a:ahLst/>
            <a:cxnLst/>
            <a:rect l="l" t="t" r="r" b="b"/>
            <a:pathLst>
              <a:path w="572420" h="572420">
                <a:moveTo>
                  <a:pt x="0" y="0"/>
                </a:moveTo>
                <a:lnTo>
                  <a:pt x="572420" y="0"/>
                </a:lnTo>
                <a:lnTo>
                  <a:pt x="572420" y="572421"/>
                </a:lnTo>
                <a:lnTo>
                  <a:pt x="0" y="57242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8" name="Freeform 28"/>
          <p:cNvSpPr/>
          <p:nvPr/>
        </p:nvSpPr>
        <p:spPr>
          <a:xfrm>
            <a:off x="15629905" y="2229114"/>
            <a:ext cx="572420" cy="572420"/>
          </a:xfrm>
          <a:custGeom>
            <a:avLst/>
            <a:gdLst/>
            <a:ahLst/>
            <a:cxnLst/>
            <a:rect l="l" t="t" r="r" b="b"/>
            <a:pathLst>
              <a:path w="572420" h="572420">
                <a:moveTo>
                  <a:pt x="0" y="0"/>
                </a:moveTo>
                <a:lnTo>
                  <a:pt x="572420" y="0"/>
                </a:lnTo>
                <a:lnTo>
                  <a:pt x="572420" y="572420"/>
                </a:lnTo>
                <a:lnTo>
                  <a:pt x="0" y="5724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9" name="Freeform 29"/>
          <p:cNvSpPr/>
          <p:nvPr/>
        </p:nvSpPr>
        <p:spPr>
          <a:xfrm>
            <a:off x="10432565" y="2304901"/>
            <a:ext cx="572420" cy="572420"/>
          </a:xfrm>
          <a:custGeom>
            <a:avLst/>
            <a:gdLst/>
            <a:ahLst/>
            <a:cxnLst/>
            <a:rect l="l" t="t" r="r" b="b"/>
            <a:pathLst>
              <a:path w="572420" h="572420">
                <a:moveTo>
                  <a:pt x="0" y="0"/>
                </a:moveTo>
                <a:lnTo>
                  <a:pt x="572420" y="0"/>
                </a:lnTo>
                <a:lnTo>
                  <a:pt x="572420" y="572420"/>
                </a:lnTo>
                <a:lnTo>
                  <a:pt x="0" y="5724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0" name="Freeform 30"/>
          <p:cNvSpPr/>
          <p:nvPr/>
        </p:nvSpPr>
        <p:spPr>
          <a:xfrm>
            <a:off x="15460942" y="7442284"/>
            <a:ext cx="572420" cy="572420"/>
          </a:xfrm>
          <a:custGeom>
            <a:avLst/>
            <a:gdLst/>
            <a:ahLst/>
            <a:cxnLst/>
            <a:rect l="l" t="t" r="r" b="b"/>
            <a:pathLst>
              <a:path w="572420" h="572420">
                <a:moveTo>
                  <a:pt x="0" y="0"/>
                </a:moveTo>
                <a:lnTo>
                  <a:pt x="572420" y="0"/>
                </a:lnTo>
                <a:lnTo>
                  <a:pt x="572420" y="572420"/>
                </a:lnTo>
                <a:lnTo>
                  <a:pt x="0" y="5724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89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769713">
            <a:off x="-4493230" y="4300761"/>
            <a:ext cx="13838316" cy="11724827"/>
          </a:xfrm>
          <a:custGeom>
            <a:avLst/>
            <a:gdLst/>
            <a:ahLst/>
            <a:cxnLst/>
            <a:rect l="l" t="t" r="r" b="b"/>
            <a:pathLst>
              <a:path w="13838316" h="11724827">
                <a:moveTo>
                  <a:pt x="0" y="0"/>
                </a:moveTo>
                <a:lnTo>
                  <a:pt x="13838315" y="0"/>
                </a:lnTo>
                <a:lnTo>
                  <a:pt x="13838315" y="11724828"/>
                </a:lnTo>
                <a:lnTo>
                  <a:pt x="0" y="117248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708159" y="2223762"/>
            <a:ext cx="6734827" cy="9554829"/>
            <a:chOff x="-36830" y="-113030"/>
            <a:chExt cx="3351530" cy="47548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51530" cy="4754880"/>
            </a:xfrm>
            <a:custGeom>
              <a:avLst/>
              <a:gdLst/>
              <a:ahLst/>
              <a:cxnLst/>
              <a:rect l="l" t="t" r="r" b="b"/>
              <a:pathLst>
                <a:path w="3351530" h="4754880">
                  <a:moveTo>
                    <a:pt x="3351530" y="2602230"/>
                  </a:moveTo>
                  <a:cubicBezTo>
                    <a:pt x="3351530" y="2837180"/>
                    <a:pt x="3218180" y="3070860"/>
                    <a:pt x="2955290" y="3163570"/>
                  </a:cubicBezTo>
                  <a:cubicBezTo>
                    <a:pt x="2592070" y="3293110"/>
                    <a:pt x="2547620" y="3620770"/>
                    <a:pt x="2589530" y="3953510"/>
                  </a:cubicBezTo>
                  <a:cubicBezTo>
                    <a:pt x="2645410" y="4399280"/>
                    <a:pt x="2184400" y="4754880"/>
                    <a:pt x="1771650" y="4575810"/>
                  </a:cubicBezTo>
                  <a:cubicBezTo>
                    <a:pt x="1681480" y="4536440"/>
                    <a:pt x="1595120" y="4485640"/>
                    <a:pt x="1497330" y="4470400"/>
                  </a:cubicBezTo>
                  <a:cubicBezTo>
                    <a:pt x="1374140" y="4450080"/>
                    <a:pt x="1245870" y="4479290"/>
                    <a:pt x="1121410" y="4460240"/>
                  </a:cubicBezTo>
                  <a:cubicBezTo>
                    <a:pt x="687070" y="4391660"/>
                    <a:pt x="351790" y="4328160"/>
                    <a:pt x="154940" y="3891280"/>
                  </a:cubicBezTo>
                  <a:cubicBezTo>
                    <a:pt x="0" y="3548380"/>
                    <a:pt x="13970" y="3124200"/>
                    <a:pt x="252730" y="2821940"/>
                  </a:cubicBezTo>
                  <a:cubicBezTo>
                    <a:pt x="384810" y="2658110"/>
                    <a:pt x="450850" y="2442210"/>
                    <a:pt x="450850" y="2221230"/>
                  </a:cubicBezTo>
                  <a:cubicBezTo>
                    <a:pt x="450850" y="1993900"/>
                    <a:pt x="382270" y="1760220"/>
                    <a:pt x="243840" y="1569720"/>
                  </a:cubicBezTo>
                  <a:cubicBezTo>
                    <a:pt x="100330" y="1369060"/>
                    <a:pt x="36830" y="1141730"/>
                    <a:pt x="36830" y="924560"/>
                  </a:cubicBezTo>
                  <a:cubicBezTo>
                    <a:pt x="36830" y="688340"/>
                    <a:pt x="143510" y="400050"/>
                    <a:pt x="314960" y="231140"/>
                  </a:cubicBezTo>
                  <a:cubicBezTo>
                    <a:pt x="551180" y="0"/>
                    <a:pt x="885190" y="137160"/>
                    <a:pt x="1047750" y="391160"/>
                  </a:cubicBezTo>
                  <a:cubicBezTo>
                    <a:pt x="1168400" y="581660"/>
                    <a:pt x="1416050" y="709930"/>
                    <a:pt x="1642110" y="659130"/>
                  </a:cubicBezTo>
                  <a:cubicBezTo>
                    <a:pt x="1723390" y="641350"/>
                    <a:pt x="1799590" y="608330"/>
                    <a:pt x="1877060" y="580390"/>
                  </a:cubicBezTo>
                  <a:cubicBezTo>
                    <a:pt x="2180590" y="472440"/>
                    <a:pt x="2548890" y="610870"/>
                    <a:pt x="2668270" y="919480"/>
                  </a:cubicBezTo>
                  <a:cubicBezTo>
                    <a:pt x="2739390" y="1103630"/>
                    <a:pt x="2664460" y="1231900"/>
                    <a:pt x="2644140" y="1412240"/>
                  </a:cubicBezTo>
                  <a:cubicBezTo>
                    <a:pt x="2613660" y="1678940"/>
                    <a:pt x="2744470" y="1948180"/>
                    <a:pt x="2994660" y="2057400"/>
                  </a:cubicBezTo>
                  <a:cubicBezTo>
                    <a:pt x="3233420" y="2161540"/>
                    <a:pt x="3351530" y="2382520"/>
                    <a:pt x="3351530" y="2602230"/>
                  </a:cubicBezTo>
                  <a:close/>
                </a:path>
              </a:pathLst>
            </a:custGeom>
            <a:blipFill>
              <a:blip r:embed="rId4"/>
              <a:stretch>
                <a:fillRect r="-182001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822110" y="716170"/>
            <a:ext cx="2278327" cy="2278318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16666" r="-1666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341923" y="3877058"/>
            <a:ext cx="2278327" cy="2278318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14732" r="-3553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05867" y="5746772"/>
            <a:ext cx="1863087" cy="1863080"/>
            <a:chOff x="0" y="0"/>
            <a:chExt cx="6350000" cy="63499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20137" r="-3370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Freeform 11"/>
          <p:cNvSpPr/>
          <p:nvPr/>
        </p:nvSpPr>
        <p:spPr>
          <a:xfrm rot="1448240">
            <a:off x="16530095" y="-2022399"/>
            <a:ext cx="5641167" cy="4779607"/>
          </a:xfrm>
          <a:custGeom>
            <a:avLst/>
            <a:gdLst/>
            <a:ahLst/>
            <a:cxnLst/>
            <a:rect l="l" t="t" r="r" b="b"/>
            <a:pathLst>
              <a:path w="5641167" h="4779607">
                <a:moveTo>
                  <a:pt x="0" y="0"/>
                </a:moveTo>
                <a:lnTo>
                  <a:pt x="5641167" y="0"/>
                </a:lnTo>
                <a:lnTo>
                  <a:pt x="5641167" y="4779607"/>
                </a:lnTo>
                <a:lnTo>
                  <a:pt x="0" y="477960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10687050" y="1876899"/>
            <a:ext cx="1039833" cy="1039833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8857790" y="8685880"/>
            <a:ext cx="572420" cy="572420"/>
          </a:xfrm>
          <a:custGeom>
            <a:avLst/>
            <a:gdLst/>
            <a:ahLst/>
            <a:cxnLst/>
            <a:rect l="l" t="t" r="r" b="b"/>
            <a:pathLst>
              <a:path w="572420" h="572420">
                <a:moveTo>
                  <a:pt x="0" y="0"/>
                </a:moveTo>
                <a:lnTo>
                  <a:pt x="572420" y="0"/>
                </a:lnTo>
                <a:lnTo>
                  <a:pt x="572420" y="572420"/>
                </a:lnTo>
                <a:lnTo>
                  <a:pt x="0" y="5724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7330387" y="1920574"/>
            <a:ext cx="1073914" cy="1073914"/>
          </a:xfrm>
          <a:custGeom>
            <a:avLst/>
            <a:gdLst/>
            <a:ahLst/>
            <a:cxnLst/>
            <a:rect l="l" t="t" r="r" b="b"/>
            <a:pathLst>
              <a:path w="1073914" h="1073914">
                <a:moveTo>
                  <a:pt x="0" y="0"/>
                </a:moveTo>
                <a:lnTo>
                  <a:pt x="1073914" y="0"/>
                </a:lnTo>
                <a:lnTo>
                  <a:pt x="1073914" y="1073914"/>
                </a:lnTo>
                <a:lnTo>
                  <a:pt x="0" y="10739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10897029" y="1973969"/>
            <a:ext cx="5542085" cy="905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820"/>
              </a:lnSpc>
            </a:pPr>
            <a:r>
              <a:rPr lang="en-US" sz="5500" b="1">
                <a:solidFill>
                  <a:srgbClr val="BEDCD9"/>
                </a:solidFill>
                <a:latin typeface="Poppins Bold"/>
                <a:ea typeface="Poppins Bold"/>
                <a:cs typeface="Poppins Bold"/>
                <a:sym typeface="Poppins Bold"/>
              </a:rPr>
              <a:t>How it Works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584395" y="3613185"/>
            <a:ext cx="5376821" cy="483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133346"/>
                </a:solidFill>
                <a:latin typeface="Poppins"/>
                <a:ea typeface="Poppins"/>
                <a:cs typeface="Poppins"/>
                <a:sym typeface="Poppins"/>
              </a:rPr>
              <a:t>Become a partner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687050" y="3612621"/>
            <a:ext cx="596554" cy="55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9"/>
              </a:lnSpc>
              <a:spcBef>
                <a:spcPct val="0"/>
              </a:spcBef>
            </a:pPr>
            <a:r>
              <a:rPr lang="en-US" sz="3099" b="1">
                <a:solidFill>
                  <a:srgbClr val="133346"/>
                </a:solidFill>
                <a:latin typeface="Poppins Bold"/>
                <a:ea typeface="Poppins Bold"/>
                <a:cs typeface="Poppins Bold"/>
                <a:sym typeface="Poppins Bold"/>
              </a:rPr>
              <a:t>01.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1584395" y="4905103"/>
            <a:ext cx="5376821" cy="483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 u="none" strike="noStrike">
                <a:solidFill>
                  <a:srgbClr val="133346"/>
                </a:solidFill>
                <a:latin typeface="Poppins"/>
                <a:ea typeface="Poppins"/>
                <a:cs typeface="Poppins"/>
                <a:sym typeface="Poppins"/>
              </a:rPr>
              <a:t>Identify Funding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0687050" y="4867946"/>
            <a:ext cx="596554" cy="55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39"/>
              </a:lnSpc>
              <a:spcBef>
                <a:spcPct val="0"/>
              </a:spcBef>
            </a:pPr>
            <a:r>
              <a:rPr lang="en-US" sz="3099" b="1" u="none" strike="noStrike">
                <a:solidFill>
                  <a:srgbClr val="133346"/>
                </a:solidFill>
                <a:latin typeface="Poppins Bold"/>
                <a:ea typeface="Poppins Bold"/>
                <a:cs typeface="Poppins Bold"/>
                <a:sym typeface="Poppins Bold"/>
              </a:rPr>
              <a:t>02.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584395" y="6197021"/>
            <a:ext cx="5376821" cy="483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 u="none" strike="noStrike">
                <a:solidFill>
                  <a:srgbClr val="133346"/>
                </a:solidFill>
                <a:latin typeface="Poppins"/>
                <a:ea typeface="Poppins"/>
                <a:cs typeface="Poppins"/>
                <a:sym typeface="Poppins"/>
              </a:rPr>
              <a:t>Place an order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687050" y="6177971"/>
            <a:ext cx="806533" cy="55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39"/>
              </a:lnSpc>
              <a:spcBef>
                <a:spcPct val="0"/>
              </a:spcBef>
            </a:pPr>
            <a:r>
              <a:rPr lang="en-US" sz="3099" b="1" u="none" strike="noStrike">
                <a:solidFill>
                  <a:srgbClr val="133346"/>
                </a:solidFill>
                <a:latin typeface="Poppins Bold"/>
                <a:ea typeface="Poppins Bold"/>
                <a:cs typeface="Poppins Bold"/>
                <a:sym typeface="Poppins Bold"/>
              </a:rPr>
              <a:t>03.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1584395" y="7488939"/>
            <a:ext cx="5376821" cy="483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79"/>
              </a:lnSpc>
              <a:spcBef>
                <a:spcPct val="0"/>
              </a:spcBef>
            </a:pPr>
            <a:r>
              <a:rPr lang="en-US" sz="2699" u="none" strike="noStrike">
                <a:solidFill>
                  <a:srgbClr val="133346"/>
                </a:solidFill>
                <a:latin typeface="Poppins"/>
                <a:ea typeface="Poppins"/>
                <a:cs typeface="Poppins"/>
                <a:sym typeface="Poppins"/>
              </a:rPr>
              <a:t>Get commodities  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687050" y="7469889"/>
            <a:ext cx="806533" cy="55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339"/>
              </a:lnSpc>
              <a:spcBef>
                <a:spcPct val="0"/>
              </a:spcBef>
            </a:pPr>
            <a:r>
              <a:rPr lang="en-US" sz="3099" b="1" u="none" strike="noStrike">
                <a:solidFill>
                  <a:srgbClr val="133346"/>
                </a:solidFill>
                <a:latin typeface="Poppins Bold"/>
                <a:ea typeface="Poppins Bold"/>
                <a:cs typeface="Poppins Bold"/>
                <a:sym typeface="Poppins Bold"/>
              </a:rPr>
              <a:t>04.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89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2349953">
            <a:off x="9622885" y="-4313140"/>
            <a:ext cx="12609494" cy="10683680"/>
          </a:xfrm>
          <a:custGeom>
            <a:avLst/>
            <a:gdLst/>
            <a:ahLst/>
            <a:cxnLst/>
            <a:rect l="l" t="t" r="r" b="b"/>
            <a:pathLst>
              <a:path w="12609494" h="10683680">
                <a:moveTo>
                  <a:pt x="0" y="0"/>
                </a:moveTo>
                <a:lnTo>
                  <a:pt x="12609494" y="0"/>
                </a:lnTo>
                <a:lnTo>
                  <a:pt x="12609494" y="10683680"/>
                </a:lnTo>
                <a:lnTo>
                  <a:pt x="0" y="106836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6583906" y="1314910"/>
            <a:ext cx="12423899" cy="12671128"/>
            <a:chOff x="0" y="0"/>
            <a:chExt cx="6062980" cy="6183630"/>
          </a:xfrm>
        </p:grpSpPr>
        <p:sp>
          <p:nvSpPr>
            <p:cNvPr id="4" name="Freeform 4"/>
            <p:cNvSpPr/>
            <p:nvPr/>
          </p:nvSpPr>
          <p:spPr>
            <a:xfrm>
              <a:off x="-257810" y="-427990"/>
              <a:ext cx="6739890" cy="7203440"/>
            </a:xfrm>
            <a:custGeom>
              <a:avLst/>
              <a:gdLst/>
              <a:ahLst/>
              <a:cxnLst/>
              <a:rect l="l" t="t" r="r" b="b"/>
              <a:pathLst>
                <a:path w="6739890" h="7203440">
                  <a:moveTo>
                    <a:pt x="3602990" y="1123950"/>
                  </a:moveTo>
                  <a:cubicBezTo>
                    <a:pt x="3155950" y="1784350"/>
                    <a:pt x="3209290" y="2346960"/>
                    <a:pt x="2705100" y="2646680"/>
                  </a:cubicBezTo>
                  <a:cubicBezTo>
                    <a:pt x="1689100" y="3252470"/>
                    <a:pt x="647700" y="2674620"/>
                    <a:pt x="327660" y="3713480"/>
                  </a:cubicBezTo>
                  <a:cubicBezTo>
                    <a:pt x="0" y="4777740"/>
                    <a:pt x="839470" y="5806440"/>
                    <a:pt x="2597150" y="6450330"/>
                  </a:cubicBezTo>
                  <a:cubicBezTo>
                    <a:pt x="4646930" y="7203440"/>
                    <a:pt x="6739890" y="5153660"/>
                    <a:pt x="6248400" y="3628390"/>
                  </a:cubicBezTo>
                  <a:cubicBezTo>
                    <a:pt x="5842000" y="2364740"/>
                    <a:pt x="6545580" y="1811020"/>
                    <a:pt x="6122670" y="1123950"/>
                  </a:cubicBezTo>
                  <a:cubicBezTo>
                    <a:pt x="5429250" y="0"/>
                    <a:pt x="4081780" y="415290"/>
                    <a:pt x="3602990" y="1123950"/>
                  </a:cubicBezTo>
                  <a:close/>
                </a:path>
              </a:pathLst>
            </a:custGeom>
            <a:blipFill>
              <a:blip r:embed="rId4"/>
              <a:stretch>
                <a:fillRect l="-17906" r="-1790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/>
          <p:nvPr/>
        </p:nvSpPr>
        <p:spPr>
          <a:xfrm rot="-5400000" flipH="1">
            <a:off x="-3721713" y="8159274"/>
            <a:ext cx="5641167" cy="4779607"/>
          </a:xfrm>
          <a:custGeom>
            <a:avLst/>
            <a:gdLst/>
            <a:ahLst/>
            <a:cxnLst/>
            <a:rect l="l" t="t" r="r" b="b"/>
            <a:pathLst>
              <a:path w="5641167" h="4779607">
                <a:moveTo>
                  <a:pt x="5641167" y="0"/>
                </a:moveTo>
                <a:lnTo>
                  <a:pt x="0" y="0"/>
                </a:lnTo>
                <a:lnTo>
                  <a:pt x="0" y="4779607"/>
                </a:lnTo>
                <a:lnTo>
                  <a:pt x="5641167" y="4779607"/>
                </a:lnTo>
                <a:lnTo>
                  <a:pt x="5641167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0791584" y="4723940"/>
            <a:ext cx="572420" cy="572420"/>
          </a:xfrm>
          <a:custGeom>
            <a:avLst/>
            <a:gdLst/>
            <a:ahLst/>
            <a:cxnLst/>
            <a:rect l="l" t="t" r="r" b="b"/>
            <a:pathLst>
              <a:path w="572420" h="572420">
                <a:moveTo>
                  <a:pt x="0" y="0"/>
                </a:moveTo>
                <a:lnTo>
                  <a:pt x="572420" y="0"/>
                </a:lnTo>
                <a:lnTo>
                  <a:pt x="572420" y="572420"/>
                </a:lnTo>
                <a:lnTo>
                  <a:pt x="0" y="5724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1837276" y="2026996"/>
            <a:ext cx="1039833" cy="103983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C4A5E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047256" y="2047866"/>
            <a:ext cx="9073300" cy="1882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226"/>
              </a:lnSpc>
            </a:pPr>
            <a:r>
              <a:rPr lang="en-US" sz="11473" b="1">
                <a:solidFill>
                  <a:srgbClr val="BEDCD9"/>
                </a:solidFill>
                <a:latin typeface="Poppins Bold"/>
                <a:ea typeface="Poppins Bold"/>
                <a:cs typeface="Poppins Bold"/>
                <a:sym typeface="Poppins Bold"/>
              </a:rPr>
              <a:t>Questions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837276" y="6639621"/>
            <a:ext cx="4669691" cy="1571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49"/>
              </a:lnSpc>
            </a:pPr>
            <a:r>
              <a:rPr lang="en-US" sz="2249" b="1" dirty="0">
                <a:solidFill>
                  <a:srgbClr val="133346"/>
                </a:solidFill>
                <a:latin typeface="Poppins Bold"/>
                <a:ea typeface="Poppins Bold"/>
                <a:cs typeface="Poppins Bold"/>
                <a:sym typeface="Poppins Bold"/>
              </a:rPr>
              <a:t>Rebecca Guyer</a:t>
            </a:r>
          </a:p>
          <a:p>
            <a:pPr algn="l">
              <a:lnSpc>
                <a:spcPts val="3149"/>
              </a:lnSpc>
            </a:pPr>
            <a:r>
              <a:rPr lang="en-US" sz="2249" dirty="0">
                <a:solidFill>
                  <a:srgbClr val="133346"/>
                </a:solidFill>
                <a:latin typeface="Poppins"/>
                <a:ea typeface="Poppins"/>
                <a:cs typeface="Poppins"/>
                <a:sym typeface="Poppins"/>
              </a:rPr>
              <a:t>Director of Programs</a:t>
            </a:r>
          </a:p>
          <a:p>
            <a:pPr algn="l">
              <a:lnSpc>
                <a:spcPts val="3149"/>
              </a:lnSpc>
            </a:pPr>
            <a:r>
              <a:rPr lang="en-US" sz="2249" dirty="0">
                <a:solidFill>
                  <a:srgbClr val="133346"/>
                </a:solidFill>
                <a:latin typeface="Poppins"/>
                <a:ea typeface="Poppins"/>
                <a:cs typeface="Poppins"/>
                <a:sym typeface="Poppins"/>
              </a:rPr>
              <a:t>907-222-3100</a:t>
            </a:r>
          </a:p>
          <a:p>
            <a:pPr algn="l">
              <a:lnSpc>
                <a:spcPts val="3149"/>
              </a:lnSpc>
              <a:spcBef>
                <a:spcPct val="0"/>
              </a:spcBef>
            </a:pPr>
            <a:r>
              <a:rPr lang="en-US" sz="2249" dirty="0">
                <a:solidFill>
                  <a:srgbClr val="133346"/>
                </a:solidFill>
                <a:latin typeface="Poppins"/>
                <a:ea typeface="Poppins"/>
                <a:cs typeface="Poppins"/>
                <a:sym typeface="Poppins"/>
              </a:rPr>
              <a:t>rguyer@foodbankofalaska.org</a:t>
            </a:r>
          </a:p>
        </p:txBody>
      </p:sp>
      <p:sp>
        <p:nvSpPr>
          <p:cNvPr id="12" name="Freeform 12"/>
          <p:cNvSpPr/>
          <p:nvPr/>
        </p:nvSpPr>
        <p:spPr>
          <a:xfrm>
            <a:off x="11364004" y="1219660"/>
            <a:ext cx="1073914" cy="1073914"/>
          </a:xfrm>
          <a:custGeom>
            <a:avLst/>
            <a:gdLst/>
            <a:ahLst/>
            <a:cxnLst/>
            <a:rect l="l" t="t" r="r" b="b"/>
            <a:pathLst>
              <a:path w="1073914" h="1073914">
                <a:moveTo>
                  <a:pt x="0" y="0"/>
                </a:moveTo>
                <a:lnTo>
                  <a:pt x="1073914" y="0"/>
                </a:lnTo>
                <a:lnTo>
                  <a:pt x="1073914" y="1073914"/>
                </a:lnTo>
                <a:lnTo>
                  <a:pt x="0" y="10739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6445542" y="1028700"/>
            <a:ext cx="572420" cy="572420"/>
          </a:xfrm>
          <a:custGeom>
            <a:avLst/>
            <a:gdLst/>
            <a:ahLst/>
            <a:cxnLst/>
            <a:rect l="l" t="t" r="r" b="b"/>
            <a:pathLst>
              <a:path w="572420" h="572420">
                <a:moveTo>
                  <a:pt x="0" y="0"/>
                </a:moveTo>
                <a:lnTo>
                  <a:pt x="572420" y="0"/>
                </a:lnTo>
                <a:lnTo>
                  <a:pt x="572420" y="572420"/>
                </a:lnTo>
                <a:lnTo>
                  <a:pt x="0" y="5724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TextBox 14"/>
          <p:cNvSpPr txBox="1"/>
          <p:nvPr/>
        </p:nvSpPr>
        <p:spPr>
          <a:xfrm>
            <a:off x="1837276" y="4510539"/>
            <a:ext cx="4669691" cy="15716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49"/>
              </a:lnSpc>
            </a:pPr>
            <a:r>
              <a:rPr lang="en-US" sz="2249" b="1" dirty="0">
                <a:solidFill>
                  <a:srgbClr val="133346"/>
                </a:solidFill>
                <a:latin typeface="Poppins Bold"/>
                <a:ea typeface="Poppins Bold"/>
                <a:cs typeface="Poppins Bold"/>
                <a:sym typeface="Poppins Bold"/>
              </a:rPr>
              <a:t>Anthony Reinert</a:t>
            </a:r>
          </a:p>
          <a:p>
            <a:pPr algn="l">
              <a:lnSpc>
                <a:spcPts val="3149"/>
              </a:lnSpc>
            </a:pPr>
            <a:r>
              <a:rPr lang="en-US" sz="2249" dirty="0">
                <a:solidFill>
                  <a:srgbClr val="133346"/>
                </a:solidFill>
                <a:latin typeface="Poppins"/>
                <a:ea typeface="Poppins"/>
                <a:cs typeface="Poppins"/>
                <a:sym typeface="Poppins"/>
              </a:rPr>
              <a:t>Chief Programs Officer</a:t>
            </a:r>
          </a:p>
          <a:p>
            <a:pPr algn="l">
              <a:lnSpc>
                <a:spcPts val="3149"/>
              </a:lnSpc>
            </a:pPr>
            <a:r>
              <a:rPr lang="en-US" sz="2249" dirty="0">
                <a:solidFill>
                  <a:srgbClr val="133346"/>
                </a:solidFill>
                <a:latin typeface="Poppins"/>
                <a:ea typeface="Poppins"/>
                <a:cs typeface="Poppins"/>
                <a:sym typeface="Poppins"/>
              </a:rPr>
              <a:t>07-222-3104</a:t>
            </a:r>
          </a:p>
          <a:p>
            <a:pPr algn="l">
              <a:lnSpc>
                <a:spcPts val="3149"/>
              </a:lnSpc>
              <a:spcBef>
                <a:spcPct val="0"/>
              </a:spcBef>
            </a:pPr>
            <a:r>
              <a:rPr lang="en-US" sz="2249" dirty="0">
                <a:solidFill>
                  <a:srgbClr val="133346"/>
                </a:solidFill>
                <a:latin typeface="Poppins"/>
                <a:ea typeface="Poppins"/>
                <a:cs typeface="Poppins"/>
                <a:sym typeface="Poppins"/>
              </a:rPr>
              <a:t>areinert@foodbankofalaska.org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281</Words>
  <Application>Microsoft Office PowerPoint</Application>
  <PresentationFormat>Custom</PresentationFormat>
  <Paragraphs>77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Poppins Ultra-Bold</vt:lpstr>
      <vt:lpstr>Poppins Bold</vt:lpstr>
      <vt:lpstr>Calibri</vt:lpstr>
      <vt:lpstr>Open Sans</vt:lpstr>
      <vt:lpstr>Poppins</vt:lpstr>
      <vt:lpstr>Arial</vt:lpstr>
      <vt:lpstr>Poppins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Co-Op Presentation</dc:title>
  <dc:creator>Rebecca Guyer</dc:creator>
  <cp:lastModifiedBy>Rebecca Guyer</cp:lastModifiedBy>
  <cp:revision>2</cp:revision>
  <dcterms:created xsi:type="dcterms:W3CDTF">2006-08-16T00:00:00Z</dcterms:created>
  <dcterms:modified xsi:type="dcterms:W3CDTF">2025-09-17T15:04:59Z</dcterms:modified>
  <dc:identifier>DAGtiolzMh0</dc:identifier>
</cp:coreProperties>
</file>