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ntique Olive Ultra-Bold" panose="020B0604020202020204" charset="0"/>
      <p:regular r:id="rId11"/>
    </p:embeddedFont>
    <p:embeddedFont>
      <p:font typeface="Garet Bold" panose="020B0604020202020204" charset="0"/>
      <p:regular r:id="rId12"/>
    </p:embeddedFont>
    <p:embeddedFont>
      <p:font typeface="Garet Ultra-Bold" panose="020B0604020202020204" charset="0"/>
      <p:regular r:id="rId13"/>
    </p:embeddedFont>
    <p:embeddedFont>
      <p:font typeface="Inter Bold" panose="020B0604020202020204" charset="0"/>
      <p:regular r:id="rId14"/>
    </p:embeddedFont>
    <p:embeddedFont>
      <p:font typeface="Inter Bold Italics" panose="020B0604020202020204" charset="0"/>
      <p:regular r:id="rId15"/>
    </p:embeddedFont>
    <p:embeddedFont>
      <p:font typeface="Inter Medium" panose="020B0604020202020204" charset="0"/>
      <p:regular r:id="rId16"/>
    </p:embeddedFont>
    <p:embeddedFont>
      <p:font typeface="Inter Semi-Bold" panose="020B0604020202020204" charset="0"/>
      <p:regular r:id="rId17"/>
    </p:embeddedFont>
    <p:embeddedFont>
      <p:font typeface="Inter Ultra-Bold" panose="020B0604020202020204" charset="0"/>
      <p:regular r:id="rId18"/>
    </p:embeddedFont>
    <p:embeddedFont>
      <p:font typeface="Roboto Condensed" panose="020F0502020204030204" pitchFamily="2" charset="0"/>
      <p:regular r:id="rId19"/>
    </p:embeddedFont>
    <p:embeddedFont>
      <p:font typeface="Roboto Condensed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0.svg"/><Relationship Id="rId4" Type="http://schemas.openxmlformats.org/officeDocument/2006/relationships/image" Target="../media/image16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365346" cy="10287000"/>
            <a:chOff x="0" y="0"/>
            <a:chExt cx="272996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9967" cy="2709333"/>
            </a:xfrm>
            <a:custGeom>
              <a:avLst/>
              <a:gdLst/>
              <a:ahLst/>
              <a:cxnLst/>
              <a:rect l="l" t="t" r="r" b="b"/>
              <a:pathLst>
                <a:path w="2729967" h="2709333">
                  <a:moveTo>
                    <a:pt x="0" y="0"/>
                  </a:moveTo>
                  <a:lnTo>
                    <a:pt x="2729967" y="0"/>
                  </a:lnTo>
                  <a:lnTo>
                    <a:pt x="27299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3346">
                <a:alpha val="4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2996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50903" y="7849482"/>
            <a:ext cx="2444572" cy="24445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15137" y="3697177"/>
            <a:ext cx="8680220" cy="868022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8930">
                <a:alpha val="1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15966" y="4698006"/>
            <a:ext cx="6678563" cy="66785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364101" y="-1348952"/>
            <a:ext cx="236842" cy="5424124"/>
            <a:chOff x="0" y="0"/>
            <a:chExt cx="22177" cy="5079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177" cy="507905"/>
            </a:xfrm>
            <a:custGeom>
              <a:avLst/>
              <a:gdLst/>
              <a:ahLst/>
              <a:cxnLst/>
              <a:rect l="l" t="t" r="r" b="b"/>
              <a:pathLst>
                <a:path w="22177" h="507905">
                  <a:moveTo>
                    <a:pt x="11089" y="0"/>
                  </a:moveTo>
                  <a:lnTo>
                    <a:pt x="11089" y="0"/>
                  </a:lnTo>
                  <a:cubicBezTo>
                    <a:pt x="17213" y="0"/>
                    <a:pt x="22177" y="4965"/>
                    <a:pt x="22177" y="11089"/>
                  </a:cubicBezTo>
                  <a:lnTo>
                    <a:pt x="22177" y="496816"/>
                  </a:lnTo>
                  <a:cubicBezTo>
                    <a:pt x="22177" y="502941"/>
                    <a:pt x="17213" y="507905"/>
                    <a:pt x="11089" y="507905"/>
                  </a:cubicBezTo>
                  <a:lnTo>
                    <a:pt x="11089" y="507905"/>
                  </a:lnTo>
                  <a:cubicBezTo>
                    <a:pt x="4965" y="507905"/>
                    <a:pt x="0" y="502941"/>
                    <a:pt x="0" y="496816"/>
                  </a:cubicBezTo>
                  <a:lnTo>
                    <a:pt x="0" y="11089"/>
                  </a:lnTo>
                  <a:cubicBezTo>
                    <a:pt x="0" y="4965"/>
                    <a:pt x="4965" y="0"/>
                    <a:pt x="11089" y="0"/>
                  </a:cubicBezTo>
                  <a:close/>
                </a:path>
              </a:pathLst>
            </a:custGeom>
            <a:solidFill>
              <a:srgbClr val="C68930">
                <a:alpha val="1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2177" cy="555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4813674" y="3389506"/>
            <a:ext cx="2445626" cy="2445626"/>
          </a:xfrm>
          <a:custGeom>
            <a:avLst/>
            <a:gdLst/>
            <a:ahLst/>
            <a:cxnLst/>
            <a:rect l="l" t="t" r="r" b="b"/>
            <a:pathLst>
              <a:path w="2445626" h="2445626">
                <a:moveTo>
                  <a:pt x="0" y="0"/>
                </a:moveTo>
                <a:lnTo>
                  <a:pt x="2445626" y="0"/>
                </a:lnTo>
                <a:lnTo>
                  <a:pt x="2445626" y="2445626"/>
                </a:lnTo>
                <a:lnTo>
                  <a:pt x="0" y="2445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664579" y="1537915"/>
            <a:ext cx="2345195" cy="680106"/>
          </a:xfrm>
          <a:custGeom>
            <a:avLst/>
            <a:gdLst/>
            <a:ahLst/>
            <a:cxnLst/>
            <a:rect l="l" t="t" r="r" b="b"/>
            <a:pathLst>
              <a:path w="2345195" h="680106">
                <a:moveTo>
                  <a:pt x="0" y="0"/>
                </a:moveTo>
                <a:lnTo>
                  <a:pt x="2345194" y="0"/>
                </a:lnTo>
                <a:lnTo>
                  <a:pt x="2345194" y="680106"/>
                </a:lnTo>
                <a:lnTo>
                  <a:pt x="0" y="68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-514350" y="6971299"/>
            <a:ext cx="3086100" cy="308610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312876" y="7172773"/>
            <a:ext cx="2683151" cy="268315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C4A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75484" y="7596015"/>
            <a:ext cx="1706431" cy="1836667"/>
          </a:xfrm>
          <a:custGeom>
            <a:avLst/>
            <a:gdLst/>
            <a:ahLst/>
            <a:cxnLst/>
            <a:rect l="l" t="t" r="r" b="b"/>
            <a:pathLst>
              <a:path w="1706431" h="1836667">
                <a:moveTo>
                  <a:pt x="0" y="0"/>
                </a:moveTo>
                <a:lnTo>
                  <a:pt x="1706432" y="0"/>
                </a:lnTo>
                <a:lnTo>
                  <a:pt x="1706432" y="1836667"/>
                </a:lnTo>
                <a:lnTo>
                  <a:pt x="0" y="18366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2287157" y="8037287"/>
            <a:ext cx="1972065" cy="2020111"/>
            <a:chOff x="0" y="0"/>
            <a:chExt cx="812800" cy="83260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32603"/>
            </a:xfrm>
            <a:custGeom>
              <a:avLst/>
              <a:gdLst/>
              <a:ahLst/>
              <a:cxnLst/>
              <a:rect l="l" t="t" r="r" b="b"/>
              <a:pathLst>
                <a:path w="812800" h="832603">
                  <a:moveTo>
                    <a:pt x="406400" y="0"/>
                  </a:moveTo>
                  <a:cubicBezTo>
                    <a:pt x="181951" y="0"/>
                    <a:pt x="0" y="186384"/>
                    <a:pt x="0" y="416301"/>
                  </a:cubicBezTo>
                  <a:cubicBezTo>
                    <a:pt x="0" y="646218"/>
                    <a:pt x="181951" y="832603"/>
                    <a:pt x="406400" y="832603"/>
                  </a:cubicBezTo>
                  <a:cubicBezTo>
                    <a:pt x="630849" y="832603"/>
                    <a:pt x="812800" y="646218"/>
                    <a:pt x="812800" y="416301"/>
                  </a:cubicBezTo>
                  <a:cubicBezTo>
                    <a:pt x="812800" y="18638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C4A5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0431"/>
              <a:ext cx="660400" cy="724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2729238" y="8335319"/>
            <a:ext cx="1087902" cy="1472897"/>
          </a:xfrm>
          <a:custGeom>
            <a:avLst/>
            <a:gdLst/>
            <a:ahLst/>
            <a:cxnLst/>
            <a:rect l="l" t="t" r="r" b="b"/>
            <a:pathLst>
              <a:path w="1087902" h="1472897">
                <a:moveTo>
                  <a:pt x="0" y="0"/>
                </a:moveTo>
                <a:lnTo>
                  <a:pt x="1087902" y="0"/>
                </a:lnTo>
                <a:lnTo>
                  <a:pt x="1087902" y="1472897"/>
                </a:lnTo>
                <a:lnTo>
                  <a:pt x="0" y="14728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028700" y="2526324"/>
            <a:ext cx="9619964" cy="3447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18"/>
              </a:lnSpc>
            </a:pPr>
            <a:r>
              <a:rPr lang="en-US" sz="8054" b="1">
                <a:solidFill>
                  <a:srgbClr val="BEDCD9"/>
                </a:solidFill>
                <a:latin typeface="Antique Olive Ultra-Bold"/>
                <a:ea typeface="Antique Olive Ultra-Bold"/>
                <a:cs typeface="Antique Olive Ultra-Bold"/>
                <a:sym typeface="Antique Olive Ultra-Bold"/>
              </a:rPr>
              <a:t>WHAT TO EXPECT WHEN EXPECTING A SITE VISIT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6082084"/>
            <a:ext cx="6886437" cy="5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2"/>
              </a:lnSpc>
            </a:pPr>
            <a:r>
              <a:rPr lang="en-US" sz="3400" b="1">
                <a:solidFill>
                  <a:srgbClr val="BEDCD9"/>
                </a:solidFill>
                <a:latin typeface="Garet Bold"/>
                <a:ea typeface="Garet Bold"/>
                <a:cs typeface="Garet Bold"/>
                <a:sym typeface="Garet Bold"/>
              </a:rPr>
              <a:t>Preparing with Confidence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1409" y="2060232"/>
            <a:ext cx="13181175" cy="7198068"/>
            <a:chOff x="0" y="0"/>
            <a:chExt cx="1234261" cy="6740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261" cy="674014"/>
            </a:xfrm>
            <a:custGeom>
              <a:avLst/>
              <a:gdLst/>
              <a:ahLst/>
              <a:cxnLst/>
              <a:rect l="l" t="t" r="r" b="b"/>
              <a:pathLst>
                <a:path w="1234261" h="674014">
                  <a:moveTo>
                    <a:pt x="29367" y="0"/>
                  </a:moveTo>
                  <a:lnTo>
                    <a:pt x="1204894" y="0"/>
                  </a:lnTo>
                  <a:cubicBezTo>
                    <a:pt x="1212683" y="0"/>
                    <a:pt x="1220152" y="3094"/>
                    <a:pt x="1225660" y="8601"/>
                  </a:cubicBezTo>
                  <a:cubicBezTo>
                    <a:pt x="1231167" y="14109"/>
                    <a:pt x="1234261" y="21579"/>
                    <a:pt x="1234261" y="29367"/>
                  </a:cubicBezTo>
                  <a:lnTo>
                    <a:pt x="1234261" y="644647"/>
                  </a:lnTo>
                  <a:cubicBezTo>
                    <a:pt x="1234261" y="652435"/>
                    <a:pt x="1231167" y="659905"/>
                    <a:pt x="1225660" y="665412"/>
                  </a:cubicBezTo>
                  <a:cubicBezTo>
                    <a:pt x="1220152" y="670920"/>
                    <a:pt x="1212683" y="674014"/>
                    <a:pt x="1204894" y="674014"/>
                  </a:cubicBezTo>
                  <a:lnTo>
                    <a:pt x="29367" y="674014"/>
                  </a:lnTo>
                  <a:cubicBezTo>
                    <a:pt x="21579" y="674014"/>
                    <a:pt x="14109" y="670920"/>
                    <a:pt x="8601" y="665412"/>
                  </a:cubicBezTo>
                  <a:cubicBezTo>
                    <a:pt x="3094" y="659905"/>
                    <a:pt x="0" y="652435"/>
                    <a:pt x="0" y="644647"/>
                  </a:cubicBezTo>
                  <a:lnTo>
                    <a:pt x="0" y="29367"/>
                  </a:lnTo>
                  <a:cubicBezTo>
                    <a:pt x="0" y="21579"/>
                    <a:pt x="3094" y="14109"/>
                    <a:pt x="8601" y="8601"/>
                  </a:cubicBezTo>
                  <a:cubicBezTo>
                    <a:pt x="14109" y="3094"/>
                    <a:pt x="21579" y="0"/>
                    <a:pt x="29367" y="0"/>
                  </a:cubicBezTo>
                  <a:close/>
                </a:path>
              </a:pathLst>
            </a:custGeom>
            <a:solidFill>
              <a:srgbClr val="C68930">
                <a:alpha val="1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34261" cy="721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814833"/>
            <a:ext cx="1633012" cy="240869"/>
          </a:xfrm>
          <a:custGeom>
            <a:avLst/>
            <a:gdLst/>
            <a:ahLst/>
            <a:cxnLst/>
            <a:rect l="l" t="t" r="r" b="b"/>
            <a:pathLst>
              <a:path w="1633012" h="240869">
                <a:moveTo>
                  <a:pt x="0" y="0"/>
                </a:moveTo>
                <a:lnTo>
                  <a:pt x="1633012" y="0"/>
                </a:lnTo>
                <a:lnTo>
                  <a:pt x="1633012" y="240869"/>
                </a:lnTo>
                <a:lnTo>
                  <a:pt x="0" y="240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3722452"/>
            <a:ext cx="18288000" cy="1636720"/>
            <a:chOff x="0" y="0"/>
            <a:chExt cx="4816593" cy="431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431070"/>
            </a:xfrm>
            <a:custGeom>
              <a:avLst/>
              <a:gdLst/>
              <a:ahLst/>
              <a:cxnLst/>
              <a:rect l="l" t="t" r="r" b="b"/>
              <a:pathLst>
                <a:path w="4816592" h="431070">
                  <a:moveTo>
                    <a:pt x="0" y="0"/>
                  </a:moveTo>
                  <a:lnTo>
                    <a:pt x="4816592" y="0"/>
                  </a:lnTo>
                  <a:lnTo>
                    <a:pt x="4816592" y="431070"/>
                  </a:lnTo>
                  <a:lnTo>
                    <a:pt x="0" y="431070"/>
                  </a:lnTo>
                  <a:close/>
                </a:path>
              </a:pathLst>
            </a:custGeom>
            <a:solidFill>
              <a:srgbClr val="133346">
                <a:alpha val="4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816593" cy="478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294339" y="1028700"/>
            <a:ext cx="5034917" cy="503491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212153" y="8109750"/>
            <a:ext cx="1199289" cy="1148550"/>
          </a:xfrm>
          <a:custGeom>
            <a:avLst/>
            <a:gdLst/>
            <a:ahLst/>
            <a:cxnLst/>
            <a:rect l="l" t="t" r="r" b="b"/>
            <a:pathLst>
              <a:path w="1199289" h="1148550">
                <a:moveTo>
                  <a:pt x="0" y="0"/>
                </a:moveTo>
                <a:lnTo>
                  <a:pt x="1199289" y="0"/>
                </a:lnTo>
                <a:lnTo>
                  <a:pt x="1199289" y="1148550"/>
                </a:lnTo>
                <a:lnTo>
                  <a:pt x="0" y="1148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3840059"/>
            <a:ext cx="7008896" cy="124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07"/>
              </a:lnSpc>
            </a:pPr>
            <a:r>
              <a:rPr lang="en-US" sz="7599" b="1">
                <a:solidFill>
                  <a:srgbClr val="BEDCD9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Introduction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8805" y="5774953"/>
            <a:ext cx="11850962" cy="278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9050" lvl="1" indent="-284525" algn="just">
              <a:lnSpc>
                <a:spcPts val="3689"/>
              </a:lnSpc>
              <a:buFont typeface="Arial"/>
              <a:buChar char="•"/>
            </a:pPr>
            <a:r>
              <a:rPr lang="en-US" sz="2635" b="1">
                <a:solidFill>
                  <a:srgbClr val="BEDCD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We’re here to </a:t>
            </a:r>
            <a:r>
              <a:rPr lang="en-US" sz="2635" b="1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support you</a:t>
            </a:r>
            <a:r>
              <a:rPr lang="en-US" sz="2635" b="1">
                <a:solidFill>
                  <a:srgbClr val="BEDCD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, not to catch mistakes</a:t>
            </a:r>
          </a:p>
          <a:p>
            <a:pPr marL="569050" lvl="1" indent="-284525" algn="just">
              <a:lnSpc>
                <a:spcPts val="3689"/>
              </a:lnSpc>
              <a:buFont typeface="Arial"/>
              <a:buChar char="•"/>
            </a:pPr>
            <a:r>
              <a:rPr lang="en-US" sz="2635" b="1">
                <a:solidFill>
                  <a:srgbClr val="BEDCD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Our team works with partners across Alaska to:</a:t>
            </a:r>
          </a:p>
          <a:p>
            <a:pPr marL="1138100" lvl="2" indent="-379367" algn="l">
              <a:lnSpc>
                <a:spcPts val="3689"/>
              </a:lnSpc>
              <a:buFont typeface="Arial"/>
              <a:buChar char="⚬"/>
            </a:pPr>
            <a:r>
              <a:rPr lang="en-US" sz="2635" b="1">
                <a:solidFill>
                  <a:srgbClr val="BEDCD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Ensure compliance with program requirements</a:t>
            </a:r>
          </a:p>
          <a:p>
            <a:pPr marL="1138100" lvl="2" indent="-379367" algn="l">
              <a:lnSpc>
                <a:spcPts val="3689"/>
              </a:lnSpc>
              <a:buFont typeface="Arial"/>
              <a:buChar char="⚬"/>
            </a:pPr>
            <a:r>
              <a:rPr lang="en-US" sz="2635" b="1">
                <a:solidFill>
                  <a:srgbClr val="BEDCD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Provide training and resources</a:t>
            </a:r>
          </a:p>
          <a:p>
            <a:pPr marL="1138100" lvl="2" indent="-379367" algn="l">
              <a:lnSpc>
                <a:spcPts val="3689"/>
              </a:lnSpc>
              <a:buFont typeface="Arial"/>
              <a:buChar char="⚬"/>
            </a:pPr>
            <a:r>
              <a:rPr lang="en-US" sz="2635" b="1">
                <a:solidFill>
                  <a:srgbClr val="BEDCD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Strengthen food safety and neighbor service</a:t>
            </a:r>
          </a:p>
          <a:p>
            <a:pPr algn="l">
              <a:lnSpc>
                <a:spcPts val="3689"/>
              </a:lnSpc>
            </a:pPr>
            <a:endParaRPr lang="en-US" sz="2635" b="1">
              <a:solidFill>
                <a:srgbClr val="BEDCD9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91365" y="5594168"/>
            <a:ext cx="304298" cy="1941828"/>
            <a:chOff x="0" y="0"/>
            <a:chExt cx="28494" cy="1818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94" cy="181829"/>
            </a:xfrm>
            <a:custGeom>
              <a:avLst/>
              <a:gdLst/>
              <a:ahLst/>
              <a:cxnLst/>
              <a:rect l="l" t="t" r="r" b="b"/>
              <a:pathLst>
                <a:path w="28494" h="181829">
                  <a:moveTo>
                    <a:pt x="14247" y="0"/>
                  </a:moveTo>
                  <a:lnTo>
                    <a:pt x="14247" y="0"/>
                  </a:lnTo>
                  <a:cubicBezTo>
                    <a:pt x="18025" y="0"/>
                    <a:pt x="21649" y="1501"/>
                    <a:pt x="24321" y="4173"/>
                  </a:cubicBezTo>
                  <a:cubicBezTo>
                    <a:pt x="26993" y="6845"/>
                    <a:pt x="28494" y="10468"/>
                    <a:pt x="28494" y="14247"/>
                  </a:cubicBezTo>
                  <a:lnTo>
                    <a:pt x="28494" y="167582"/>
                  </a:lnTo>
                  <a:cubicBezTo>
                    <a:pt x="28494" y="175451"/>
                    <a:pt x="22115" y="181829"/>
                    <a:pt x="14247" y="181829"/>
                  </a:cubicBezTo>
                  <a:lnTo>
                    <a:pt x="14247" y="181829"/>
                  </a:lnTo>
                  <a:cubicBezTo>
                    <a:pt x="6379" y="181829"/>
                    <a:pt x="0" y="175451"/>
                    <a:pt x="0" y="167582"/>
                  </a:cubicBezTo>
                  <a:lnTo>
                    <a:pt x="0" y="14247"/>
                  </a:lnTo>
                  <a:cubicBezTo>
                    <a:pt x="0" y="6379"/>
                    <a:pt x="6379" y="0"/>
                    <a:pt x="14247" y="0"/>
                  </a:cubicBezTo>
                  <a:close/>
                </a:path>
              </a:pathLst>
            </a:custGeom>
            <a:solidFill>
              <a:srgbClr val="A3C0BD">
                <a:alpha val="1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494" cy="229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0"/>
            <a:ext cx="6820352" cy="7130527"/>
            <a:chOff x="0" y="0"/>
            <a:chExt cx="660400" cy="6904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690434"/>
            </a:xfrm>
            <a:custGeom>
              <a:avLst/>
              <a:gdLst/>
              <a:ahLst/>
              <a:cxnLst/>
              <a:rect l="l" t="t" r="r" b="b"/>
              <a:pathLst>
                <a:path w="660400" h="690434">
                  <a:moveTo>
                    <a:pt x="220252" y="671364"/>
                  </a:moveTo>
                  <a:cubicBezTo>
                    <a:pt x="254109" y="682878"/>
                    <a:pt x="292600" y="690434"/>
                    <a:pt x="330378" y="690434"/>
                  </a:cubicBezTo>
                  <a:cubicBezTo>
                    <a:pt x="368157" y="690434"/>
                    <a:pt x="404509" y="683957"/>
                    <a:pt x="438009" y="672443"/>
                  </a:cubicBezTo>
                  <a:cubicBezTo>
                    <a:pt x="438723" y="672083"/>
                    <a:pt x="439435" y="672083"/>
                    <a:pt x="440148" y="671724"/>
                  </a:cubicBezTo>
                  <a:cubicBezTo>
                    <a:pt x="565955" y="625669"/>
                    <a:pt x="658618" y="504055"/>
                    <a:pt x="660400" y="364650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64379"/>
                  </a:lnTo>
                  <a:cubicBezTo>
                    <a:pt x="1782" y="504774"/>
                    <a:pt x="93019" y="626389"/>
                    <a:pt x="220252" y="671364"/>
                  </a:cubicBezTo>
                  <a:close/>
                </a:path>
              </a:pathLst>
            </a:custGeom>
            <a:solidFill>
              <a:srgbClr val="A3C0BD">
                <a:alpha val="2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60400" cy="611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1418" y="1327233"/>
            <a:ext cx="5034917" cy="503491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5588" r="-445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8202746"/>
            <a:ext cx="5156011" cy="1450602"/>
            <a:chOff x="0" y="0"/>
            <a:chExt cx="1257530" cy="3537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7530" cy="353796"/>
            </a:xfrm>
            <a:custGeom>
              <a:avLst/>
              <a:gdLst/>
              <a:ahLst/>
              <a:cxnLst/>
              <a:rect l="l" t="t" r="r" b="b"/>
              <a:pathLst>
                <a:path w="1257530" h="353796">
                  <a:moveTo>
                    <a:pt x="150153" y="0"/>
                  </a:moveTo>
                  <a:lnTo>
                    <a:pt x="1107377" y="0"/>
                  </a:lnTo>
                  <a:cubicBezTo>
                    <a:pt x="1190304" y="0"/>
                    <a:pt x="1257530" y="67226"/>
                    <a:pt x="1257530" y="150153"/>
                  </a:cubicBezTo>
                  <a:lnTo>
                    <a:pt x="1257530" y="203643"/>
                  </a:lnTo>
                  <a:cubicBezTo>
                    <a:pt x="1257530" y="243466"/>
                    <a:pt x="1241710" y="281658"/>
                    <a:pt x="1213551" y="309817"/>
                  </a:cubicBezTo>
                  <a:cubicBezTo>
                    <a:pt x="1185392" y="337976"/>
                    <a:pt x="1147200" y="353796"/>
                    <a:pt x="1107377" y="353796"/>
                  </a:cubicBezTo>
                  <a:lnTo>
                    <a:pt x="150153" y="353796"/>
                  </a:lnTo>
                  <a:cubicBezTo>
                    <a:pt x="110330" y="353796"/>
                    <a:pt x="72138" y="337976"/>
                    <a:pt x="43979" y="309817"/>
                  </a:cubicBezTo>
                  <a:cubicBezTo>
                    <a:pt x="15820" y="281658"/>
                    <a:pt x="0" y="243466"/>
                    <a:pt x="0" y="203643"/>
                  </a:cubicBezTo>
                  <a:lnTo>
                    <a:pt x="0" y="150153"/>
                  </a:lnTo>
                  <a:cubicBezTo>
                    <a:pt x="0" y="67226"/>
                    <a:pt x="67226" y="0"/>
                    <a:pt x="150153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257530" cy="401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99889" y="8561982"/>
            <a:ext cx="778679" cy="77867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8F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565994" y="8214772"/>
            <a:ext cx="5156011" cy="1450602"/>
            <a:chOff x="0" y="0"/>
            <a:chExt cx="1257530" cy="3537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57530" cy="353796"/>
            </a:xfrm>
            <a:custGeom>
              <a:avLst/>
              <a:gdLst/>
              <a:ahLst/>
              <a:cxnLst/>
              <a:rect l="l" t="t" r="r" b="b"/>
              <a:pathLst>
                <a:path w="1257530" h="353796">
                  <a:moveTo>
                    <a:pt x="150153" y="0"/>
                  </a:moveTo>
                  <a:lnTo>
                    <a:pt x="1107377" y="0"/>
                  </a:lnTo>
                  <a:cubicBezTo>
                    <a:pt x="1190304" y="0"/>
                    <a:pt x="1257530" y="67226"/>
                    <a:pt x="1257530" y="150153"/>
                  </a:cubicBezTo>
                  <a:lnTo>
                    <a:pt x="1257530" y="203643"/>
                  </a:lnTo>
                  <a:cubicBezTo>
                    <a:pt x="1257530" y="243466"/>
                    <a:pt x="1241710" y="281658"/>
                    <a:pt x="1213551" y="309817"/>
                  </a:cubicBezTo>
                  <a:cubicBezTo>
                    <a:pt x="1185392" y="337976"/>
                    <a:pt x="1147200" y="353796"/>
                    <a:pt x="1107377" y="353796"/>
                  </a:cubicBezTo>
                  <a:lnTo>
                    <a:pt x="150153" y="353796"/>
                  </a:lnTo>
                  <a:cubicBezTo>
                    <a:pt x="110330" y="353796"/>
                    <a:pt x="72138" y="337976"/>
                    <a:pt x="43979" y="309817"/>
                  </a:cubicBezTo>
                  <a:cubicBezTo>
                    <a:pt x="15820" y="281658"/>
                    <a:pt x="0" y="243466"/>
                    <a:pt x="0" y="203643"/>
                  </a:cubicBezTo>
                  <a:lnTo>
                    <a:pt x="0" y="150153"/>
                  </a:lnTo>
                  <a:cubicBezTo>
                    <a:pt x="0" y="67226"/>
                    <a:pt x="67226" y="0"/>
                    <a:pt x="150153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257530" cy="401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790701" y="8539485"/>
            <a:ext cx="801176" cy="80117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8F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103006" y="8147915"/>
            <a:ext cx="5156011" cy="1450602"/>
            <a:chOff x="0" y="0"/>
            <a:chExt cx="1257530" cy="3537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57530" cy="353796"/>
            </a:xfrm>
            <a:custGeom>
              <a:avLst/>
              <a:gdLst/>
              <a:ahLst/>
              <a:cxnLst/>
              <a:rect l="l" t="t" r="r" b="b"/>
              <a:pathLst>
                <a:path w="1257530" h="353796">
                  <a:moveTo>
                    <a:pt x="150153" y="0"/>
                  </a:moveTo>
                  <a:lnTo>
                    <a:pt x="1107377" y="0"/>
                  </a:lnTo>
                  <a:cubicBezTo>
                    <a:pt x="1190304" y="0"/>
                    <a:pt x="1257530" y="67226"/>
                    <a:pt x="1257530" y="150153"/>
                  </a:cubicBezTo>
                  <a:lnTo>
                    <a:pt x="1257530" y="203643"/>
                  </a:lnTo>
                  <a:cubicBezTo>
                    <a:pt x="1257530" y="243466"/>
                    <a:pt x="1241710" y="281658"/>
                    <a:pt x="1213551" y="309817"/>
                  </a:cubicBezTo>
                  <a:cubicBezTo>
                    <a:pt x="1185392" y="337976"/>
                    <a:pt x="1147200" y="353796"/>
                    <a:pt x="1107377" y="353796"/>
                  </a:cubicBezTo>
                  <a:lnTo>
                    <a:pt x="150153" y="353796"/>
                  </a:lnTo>
                  <a:cubicBezTo>
                    <a:pt x="110330" y="353796"/>
                    <a:pt x="72138" y="337976"/>
                    <a:pt x="43979" y="309817"/>
                  </a:cubicBezTo>
                  <a:cubicBezTo>
                    <a:pt x="15820" y="281658"/>
                    <a:pt x="0" y="243466"/>
                    <a:pt x="0" y="203643"/>
                  </a:cubicBezTo>
                  <a:lnTo>
                    <a:pt x="0" y="150153"/>
                  </a:lnTo>
                  <a:cubicBezTo>
                    <a:pt x="0" y="67226"/>
                    <a:pt x="67226" y="0"/>
                    <a:pt x="150153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257530" cy="401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403814" y="8527459"/>
            <a:ext cx="801176" cy="80117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8F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42761" y="8712942"/>
            <a:ext cx="492934" cy="429469"/>
          </a:xfrm>
          <a:custGeom>
            <a:avLst/>
            <a:gdLst/>
            <a:ahLst/>
            <a:cxnLst/>
            <a:rect l="l" t="t" r="r" b="b"/>
            <a:pathLst>
              <a:path w="492934" h="429469">
                <a:moveTo>
                  <a:pt x="0" y="0"/>
                </a:moveTo>
                <a:lnTo>
                  <a:pt x="492934" y="0"/>
                </a:lnTo>
                <a:lnTo>
                  <a:pt x="492934" y="429468"/>
                </a:lnTo>
                <a:lnTo>
                  <a:pt x="0" y="4294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H="1">
            <a:off x="14914105" y="1327233"/>
            <a:ext cx="2345195" cy="680106"/>
          </a:xfrm>
          <a:custGeom>
            <a:avLst/>
            <a:gdLst/>
            <a:ahLst/>
            <a:cxnLst/>
            <a:rect l="l" t="t" r="r" b="b"/>
            <a:pathLst>
              <a:path w="2345195" h="680106">
                <a:moveTo>
                  <a:pt x="2345195" y="0"/>
                </a:moveTo>
                <a:lnTo>
                  <a:pt x="0" y="0"/>
                </a:lnTo>
                <a:lnTo>
                  <a:pt x="0" y="680106"/>
                </a:lnTo>
                <a:lnTo>
                  <a:pt x="2345195" y="680106"/>
                </a:lnTo>
                <a:lnTo>
                  <a:pt x="234519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6977279" y="8676774"/>
            <a:ext cx="433624" cy="465636"/>
          </a:xfrm>
          <a:custGeom>
            <a:avLst/>
            <a:gdLst/>
            <a:ahLst/>
            <a:cxnLst/>
            <a:rect l="l" t="t" r="r" b="b"/>
            <a:pathLst>
              <a:path w="433624" h="465636">
                <a:moveTo>
                  <a:pt x="0" y="0"/>
                </a:moveTo>
                <a:lnTo>
                  <a:pt x="433623" y="0"/>
                </a:lnTo>
                <a:lnTo>
                  <a:pt x="433623" y="465636"/>
                </a:lnTo>
                <a:lnTo>
                  <a:pt x="0" y="465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2561894" y="8650225"/>
            <a:ext cx="485016" cy="518734"/>
          </a:xfrm>
          <a:custGeom>
            <a:avLst/>
            <a:gdLst/>
            <a:ahLst/>
            <a:cxnLst/>
            <a:rect l="l" t="t" r="r" b="b"/>
            <a:pathLst>
              <a:path w="485016" h="518734">
                <a:moveTo>
                  <a:pt x="0" y="0"/>
                </a:moveTo>
                <a:lnTo>
                  <a:pt x="485016" y="0"/>
                </a:lnTo>
                <a:lnTo>
                  <a:pt x="485016" y="518734"/>
                </a:lnTo>
                <a:lnTo>
                  <a:pt x="0" y="5187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9144000" y="2672100"/>
            <a:ext cx="8354863" cy="2259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3"/>
              </a:lnSpc>
            </a:pPr>
            <a:r>
              <a:rPr lang="en-US" sz="6799" b="1">
                <a:solidFill>
                  <a:srgbClr val="BEDCD9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Why Site Visits Happen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39737" y="5546543"/>
            <a:ext cx="7119563" cy="1189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BEDCD9"/>
                </a:solidFill>
                <a:latin typeface="Inter Medium"/>
                <a:ea typeface="Inter Medium"/>
                <a:cs typeface="Inter Medium"/>
                <a:sym typeface="Inter Medium"/>
              </a:rPr>
              <a:t>Feeding America requires us to visit our partners every 2 years. It’s a great opportunity for us to learn more about your operations too!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33621" y="8503829"/>
            <a:ext cx="3646290" cy="82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2C4A5E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Ensure compliance with program requirements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849052" y="8503829"/>
            <a:ext cx="3646290" cy="82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2C4A5E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Maintain food safety standards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321431" y="8473348"/>
            <a:ext cx="3646290" cy="82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2C4A5E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Support agencies with resources &amp; training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22837" y="-2140008"/>
            <a:ext cx="11398308" cy="113983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CD9">
                <a:alpha val="1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3743" y="5114925"/>
            <a:ext cx="6388810" cy="681220"/>
            <a:chOff x="0" y="0"/>
            <a:chExt cx="1558204" cy="1661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8204" cy="166147"/>
            </a:xfrm>
            <a:custGeom>
              <a:avLst/>
              <a:gdLst/>
              <a:ahLst/>
              <a:cxnLst/>
              <a:rect l="l" t="t" r="r" b="b"/>
              <a:pathLst>
                <a:path w="1558204" h="166147">
                  <a:moveTo>
                    <a:pt x="83073" y="0"/>
                  </a:moveTo>
                  <a:lnTo>
                    <a:pt x="1475131" y="0"/>
                  </a:lnTo>
                  <a:cubicBezTo>
                    <a:pt x="1521011" y="0"/>
                    <a:pt x="1558204" y="37193"/>
                    <a:pt x="1558204" y="83073"/>
                  </a:cubicBezTo>
                  <a:lnTo>
                    <a:pt x="1558204" y="83073"/>
                  </a:lnTo>
                  <a:cubicBezTo>
                    <a:pt x="1558204" y="105106"/>
                    <a:pt x="1549452" y="126236"/>
                    <a:pt x="1533873" y="141815"/>
                  </a:cubicBezTo>
                  <a:cubicBezTo>
                    <a:pt x="1518293" y="157394"/>
                    <a:pt x="1497163" y="166147"/>
                    <a:pt x="1475131" y="166147"/>
                  </a:cubicBezTo>
                  <a:lnTo>
                    <a:pt x="83073" y="166147"/>
                  </a:lnTo>
                  <a:cubicBezTo>
                    <a:pt x="61041" y="166147"/>
                    <a:pt x="39911" y="157394"/>
                    <a:pt x="24332" y="141815"/>
                  </a:cubicBezTo>
                  <a:cubicBezTo>
                    <a:pt x="8752" y="126236"/>
                    <a:pt x="0" y="105106"/>
                    <a:pt x="0" y="83073"/>
                  </a:cubicBezTo>
                  <a:lnTo>
                    <a:pt x="0" y="83073"/>
                  </a:lnTo>
                  <a:cubicBezTo>
                    <a:pt x="0" y="61041"/>
                    <a:pt x="8752" y="39911"/>
                    <a:pt x="24332" y="24332"/>
                  </a:cubicBezTo>
                  <a:cubicBezTo>
                    <a:pt x="39911" y="8752"/>
                    <a:pt x="61041" y="0"/>
                    <a:pt x="83073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558204" cy="213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793927" y="5244682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643743" y="6024623"/>
            <a:ext cx="6388810" cy="681220"/>
            <a:chOff x="0" y="0"/>
            <a:chExt cx="1558204" cy="1661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58204" cy="166147"/>
            </a:xfrm>
            <a:custGeom>
              <a:avLst/>
              <a:gdLst/>
              <a:ahLst/>
              <a:cxnLst/>
              <a:rect l="l" t="t" r="r" b="b"/>
              <a:pathLst>
                <a:path w="1558204" h="166147">
                  <a:moveTo>
                    <a:pt x="83073" y="0"/>
                  </a:moveTo>
                  <a:lnTo>
                    <a:pt x="1475131" y="0"/>
                  </a:lnTo>
                  <a:cubicBezTo>
                    <a:pt x="1521011" y="0"/>
                    <a:pt x="1558204" y="37193"/>
                    <a:pt x="1558204" y="83073"/>
                  </a:cubicBezTo>
                  <a:lnTo>
                    <a:pt x="1558204" y="83073"/>
                  </a:lnTo>
                  <a:cubicBezTo>
                    <a:pt x="1558204" y="105106"/>
                    <a:pt x="1549452" y="126236"/>
                    <a:pt x="1533873" y="141815"/>
                  </a:cubicBezTo>
                  <a:cubicBezTo>
                    <a:pt x="1518293" y="157394"/>
                    <a:pt x="1497163" y="166147"/>
                    <a:pt x="1475131" y="166147"/>
                  </a:cubicBezTo>
                  <a:lnTo>
                    <a:pt x="83073" y="166147"/>
                  </a:lnTo>
                  <a:cubicBezTo>
                    <a:pt x="61041" y="166147"/>
                    <a:pt x="39911" y="157394"/>
                    <a:pt x="24332" y="141815"/>
                  </a:cubicBezTo>
                  <a:cubicBezTo>
                    <a:pt x="8752" y="126236"/>
                    <a:pt x="0" y="105106"/>
                    <a:pt x="0" y="83073"/>
                  </a:cubicBezTo>
                  <a:lnTo>
                    <a:pt x="0" y="83073"/>
                  </a:lnTo>
                  <a:cubicBezTo>
                    <a:pt x="0" y="61041"/>
                    <a:pt x="8752" y="39911"/>
                    <a:pt x="24332" y="24332"/>
                  </a:cubicBezTo>
                  <a:cubicBezTo>
                    <a:pt x="39911" y="8752"/>
                    <a:pt x="61041" y="0"/>
                    <a:pt x="83073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558204" cy="213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793927" y="6154380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643743" y="6934321"/>
            <a:ext cx="6388810" cy="1060466"/>
            <a:chOff x="0" y="0"/>
            <a:chExt cx="1558204" cy="2586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58204" cy="258643"/>
            </a:xfrm>
            <a:custGeom>
              <a:avLst/>
              <a:gdLst/>
              <a:ahLst/>
              <a:cxnLst/>
              <a:rect l="l" t="t" r="r" b="b"/>
              <a:pathLst>
                <a:path w="1558204" h="258643">
                  <a:moveTo>
                    <a:pt x="121179" y="0"/>
                  </a:moveTo>
                  <a:lnTo>
                    <a:pt x="1437025" y="0"/>
                  </a:lnTo>
                  <a:cubicBezTo>
                    <a:pt x="1469164" y="0"/>
                    <a:pt x="1499986" y="12767"/>
                    <a:pt x="1522712" y="35493"/>
                  </a:cubicBezTo>
                  <a:cubicBezTo>
                    <a:pt x="1545437" y="58218"/>
                    <a:pt x="1558204" y="89041"/>
                    <a:pt x="1558204" y="121179"/>
                  </a:cubicBezTo>
                  <a:lnTo>
                    <a:pt x="1558204" y="137464"/>
                  </a:lnTo>
                  <a:cubicBezTo>
                    <a:pt x="1558204" y="169603"/>
                    <a:pt x="1545437" y="200425"/>
                    <a:pt x="1522712" y="223151"/>
                  </a:cubicBezTo>
                  <a:cubicBezTo>
                    <a:pt x="1499986" y="245876"/>
                    <a:pt x="1469164" y="258643"/>
                    <a:pt x="1437025" y="258643"/>
                  </a:cubicBezTo>
                  <a:lnTo>
                    <a:pt x="121179" y="258643"/>
                  </a:lnTo>
                  <a:cubicBezTo>
                    <a:pt x="89041" y="258643"/>
                    <a:pt x="58218" y="245876"/>
                    <a:pt x="35493" y="223151"/>
                  </a:cubicBezTo>
                  <a:cubicBezTo>
                    <a:pt x="12767" y="200425"/>
                    <a:pt x="0" y="169603"/>
                    <a:pt x="0" y="137464"/>
                  </a:cubicBezTo>
                  <a:lnTo>
                    <a:pt x="0" y="121179"/>
                  </a:lnTo>
                  <a:cubicBezTo>
                    <a:pt x="0" y="89041"/>
                    <a:pt x="12767" y="58218"/>
                    <a:pt x="35493" y="35493"/>
                  </a:cubicBezTo>
                  <a:cubicBezTo>
                    <a:pt x="58218" y="12767"/>
                    <a:pt x="89041" y="0"/>
                    <a:pt x="121179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558204" cy="306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93927" y="7220194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8660987" y="1028700"/>
            <a:ext cx="8598313" cy="3189682"/>
            <a:chOff x="0" y="0"/>
            <a:chExt cx="1095518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95518" cy="406400"/>
            </a:xfrm>
            <a:custGeom>
              <a:avLst/>
              <a:gdLst/>
              <a:ahLst/>
              <a:cxnLst/>
              <a:rect l="l" t="t" r="r" b="b"/>
              <a:pathLst>
                <a:path w="1095518" h="406400">
                  <a:moveTo>
                    <a:pt x="892318" y="0"/>
                  </a:moveTo>
                  <a:cubicBezTo>
                    <a:pt x="1004548" y="0"/>
                    <a:pt x="1095518" y="90970"/>
                    <a:pt x="1095518" y="203200"/>
                  </a:cubicBezTo>
                  <a:cubicBezTo>
                    <a:pt x="1095518" y="315430"/>
                    <a:pt x="1004548" y="406400"/>
                    <a:pt x="892318" y="406400"/>
                  </a:cubicBezTo>
                  <a:lnTo>
                    <a:pt x="203200" y="406400"/>
                  </a:lnTo>
                  <a:cubicBezTo>
                    <a:pt x="90970" y="406400"/>
                    <a:pt x="0" y="315430"/>
                    <a:pt x="0" y="203200"/>
                  </a:cubicBezTo>
                  <a:cubicBezTo>
                    <a:pt x="0" y="90970"/>
                    <a:pt x="90970" y="0"/>
                    <a:pt x="203200" y="0"/>
                  </a:cubicBezTo>
                  <a:lnTo>
                    <a:pt x="892318" y="0"/>
                  </a:lnTo>
                </a:path>
              </a:pathLst>
            </a:custGeom>
            <a:blipFill>
              <a:blip r:embed="rId4"/>
              <a:stretch>
                <a:fillRect t="-49707" b="-298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2190075"/>
            <a:ext cx="8518179" cy="1116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3"/>
              </a:lnSpc>
            </a:pPr>
            <a:r>
              <a:rPr lang="en-US" sz="6799" b="1">
                <a:solidFill>
                  <a:srgbClr val="BEDCD9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Before the visit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3855766"/>
            <a:ext cx="7337041" cy="7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BEDCD9"/>
                </a:solidFill>
                <a:latin typeface="Inter Medium"/>
                <a:ea typeface="Inter Medium"/>
                <a:cs typeface="Inter Medium"/>
                <a:sym typeface="Inter Medium"/>
              </a:rPr>
              <a:t>A little preparation goes a long way in making your site visit smoooth and stress free.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37691" y="5237096"/>
            <a:ext cx="5126296" cy="38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C4A5E"/>
                </a:solidFill>
                <a:latin typeface="Inter Bold"/>
                <a:ea typeface="Inter Bold"/>
                <a:cs typeface="Inter Bold"/>
                <a:sym typeface="Inter Bold"/>
              </a:rPr>
              <a:t>Review your agency agreement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37691" y="6146794"/>
            <a:ext cx="5126296" cy="38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C4A5E"/>
                </a:solidFill>
                <a:latin typeface="Inter Bold"/>
                <a:ea typeface="Inter Bold"/>
                <a:cs typeface="Inter Bold"/>
                <a:sym typeface="Inter Bold"/>
              </a:rPr>
              <a:t>Make sure reports are up to date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37691" y="7056493"/>
            <a:ext cx="5126296" cy="7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C4A5E"/>
                </a:solidFill>
                <a:latin typeface="Inter Bold"/>
                <a:ea typeface="Inter Bold"/>
                <a:cs typeface="Inter Bold"/>
                <a:sym typeface="Inter Bold"/>
              </a:rPr>
              <a:t>Check that food storage areas are clean and organized</a:t>
            </a:r>
          </a:p>
        </p:txBody>
      </p:sp>
      <p:sp>
        <p:nvSpPr>
          <p:cNvPr id="24" name="Freeform 24"/>
          <p:cNvSpPr/>
          <p:nvPr/>
        </p:nvSpPr>
        <p:spPr>
          <a:xfrm>
            <a:off x="13938045" y="8624991"/>
            <a:ext cx="1633012" cy="240869"/>
          </a:xfrm>
          <a:custGeom>
            <a:avLst/>
            <a:gdLst/>
            <a:ahLst/>
            <a:cxnLst/>
            <a:rect l="l" t="t" r="r" b="b"/>
            <a:pathLst>
              <a:path w="1633012" h="240869">
                <a:moveTo>
                  <a:pt x="0" y="0"/>
                </a:moveTo>
                <a:lnTo>
                  <a:pt x="1633012" y="0"/>
                </a:lnTo>
                <a:lnTo>
                  <a:pt x="1633012" y="240870"/>
                </a:lnTo>
                <a:lnTo>
                  <a:pt x="0" y="240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8365741" y="6024623"/>
            <a:ext cx="6616166" cy="681220"/>
            <a:chOff x="0" y="0"/>
            <a:chExt cx="1613656" cy="16614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3656" cy="166147"/>
            </a:xfrm>
            <a:custGeom>
              <a:avLst/>
              <a:gdLst/>
              <a:ahLst/>
              <a:cxnLst/>
              <a:rect l="l" t="t" r="r" b="b"/>
              <a:pathLst>
                <a:path w="1613656" h="166147">
                  <a:moveTo>
                    <a:pt x="83073" y="0"/>
                  </a:moveTo>
                  <a:lnTo>
                    <a:pt x="1530582" y="0"/>
                  </a:lnTo>
                  <a:cubicBezTo>
                    <a:pt x="1552615" y="0"/>
                    <a:pt x="1573745" y="8752"/>
                    <a:pt x="1589324" y="24332"/>
                  </a:cubicBezTo>
                  <a:cubicBezTo>
                    <a:pt x="1604903" y="39911"/>
                    <a:pt x="1613656" y="61041"/>
                    <a:pt x="1613656" y="83073"/>
                  </a:cubicBezTo>
                  <a:lnTo>
                    <a:pt x="1613656" y="83073"/>
                  </a:lnTo>
                  <a:cubicBezTo>
                    <a:pt x="1613656" y="105106"/>
                    <a:pt x="1604903" y="126236"/>
                    <a:pt x="1589324" y="141815"/>
                  </a:cubicBezTo>
                  <a:cubicBezTo>
                    <a:pt x="1573745" y="157394"/>
                    <a:pt x="1552615" y="166147"/>
                    <a:pt x="1530582" y="166147"/>
                  </a:cubicBezTo>
                  <a:lnTo>
                    <a:pt x="83073" y="166147"/>
                  </a:lnTo>
                  <a:cubicBezTo>
                    <a:pt x="61041" y="166147"/>
                    <a:pt x="39911" y="157394"/>
                    <a:pt x="24332" y="141815"/>
                  </a:cubicBezTo>
                  <a:cubicBezTo>
                    <a:pt x="8752" y="126236"/>
                    <a:pt x="0" y="105106"/>
                    <a:pt x="0" y="83073"/>
                  </a:cubicBezTo>
                  <a:lnTo>
                    <a:pt x="0" y="83073"/>
                  </a:lnTo>
                  <a:cubicBezTo>
                    <a:pt x="0" y="61041"/>
                    <a:pt x="8752" y="39911"/>
                    <a:pt x="24332" y="24332"/>
                  </a:cubicBezTo>
                  <a:cubicBezTo>
                    <a:pt x="39911" y="8752"/>
                    <a:pt x="61041" y="0"/>
                    <a:pt x="83073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1613656" cy="213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144000" y="6135902"/>
            <a:ext cx="5126296" cy="38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C4A5E"/>
                </a:solidFill>
                <a:latin typeface="Inter Bold"/>
                <a:ea typeface="Inter Bold"/>
                <a:cs typeface="Inter Bold"/>
                <a:sym typeface="Inter Bold"/>
              </a:rPr>
              <a:t>Verify temperature logs are current</a:t>
            </a:r>
          </a:p>
        </p:txBody>
      </p:sp>
      <p:sp>
        <p:nvSpPr>
          <p:cNvPr id="29" name="Freeform 29"/>
          <p:cNvSpPr/>
          <p:nvPr/>
        </p:nvSpPr>
        <p:spPr>
          <a:xfrm>
            <a:off x="8553879" y="6154380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8365741" y="6922903"/>
            <a:ext cx="6616166" cy="1016289"/>
            <a:chOff x="0" y="0"/>
            <a:chExt cx="1613656" cy="24786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613656" cy="247869"/>
            </a:xfrm>
            <a:custGeom>
              <a:avLst/>
              <a:gdLst/>
              <a:ahLst/>
              <a:cxnLst/>
              <a:rect l="l" t="t" r="r" b="b"/>
              <a:pathLst>
                <a:path w="1613656" h="247869">
                  <a:moveTo>
                    <a:pt x="117015" y="0"/>
                  </a:moveTo>
                  <a:lnTo>
                    <a:pt x="1496641" y="0"/>
                  </a:lnTo>
                  <a:cubicBezTo>
                    <a:pt x="1561266" y="0"/>
                    <a:pt x="1613656" y="52389"/>
                    <a:pt x="1613656" y="117015"/>
                  </a:cubicBezTo>
                  <a:lnTo>
                    <a:pt x="1613656" y="130853"/>
                  </a:lnTo>
                  <a:cubicBezTo>
                    <a:pt x="1613656" y="195479"/>
                    <a:pt x="1561266" y="247869"/>
                    <a:pt x="1496641" y="247869"/>
                  </a:cubicBezTo>
                  <a:lnTo>
                    <a:pt x="117015" y="247869"/>
                  </a:lnTo>
                  <a:cubicBezTo>
                    <a:pt x="52389" y="247869"/>
                    <a:pt x="0" y="195479"/>
                    <a:pt x="0" y="130853"/>
                  </a:cubicBezTo>
                  <a:lnTo>
                    <a:pt x="0" y="117015"/>
                  </a:lnTo>
                  <a:cubicBezTo>
                    <a:pt x="0" y="52389"/>
                    <a:pt x="52389" y="0"/>
                    <a:pt x="117015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1613656" cy="295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8553879" y="7163044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9159689" y="7045074"/>
            <a:ext cx="5594862" cy="7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2C4A5E"/>
                </a:solidFill>
                <a:latin typeface="Inter Bold"/>
                <a:ea typeface="Inter Bold"/>
                <a:cs typeface="Inter Bold"/>
                <a:sym typeface="Inter Bold"/>
              </a:rPr>
              <a:t>Train staff/volunteers on key procedures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8365741" y="5104559"/>
            <a:ext cx="6616166" cy="681220"/>
            <a:chOff x="0" y="0"/>
            <a:chExt cx="1613656" cy="16614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613656" cy="166147"/>
            </a:xfrm>
            <a:custGeom>
              <a:avLst/>
              <a:gdLst/>
              <a:ahLst/>
              <a:cxnLst/>
              <a:rect l="l" t="t" r="r" b="b"/>
              <a:pathLst>
                <a:path w="1613656" h="166147">
                  <a:moveTo>
                    <a:pt x="83073" y="0"/>
                  </a:moveTo>
                  <a:lnTo>
                    <a:pt x="1530582" y="0"/>
                  </a:lnTo>
                  <a:cubicBezTo>
                    <a:pt x="1552615" y="0"/>
                    <a:pt x="1573745" y="8752"/>
                    <a:pt x="1589324" y="24332"/>
                  </a:cubicBezTo>
                  <a:cubicBezTo>
                    <a:pt x="1604903" y="39911"/>
                    <a:pt x="1613656" y="61041"/>
                    <a:pt x="1613656" y="83073"/>
                  </a:cubicBezTo>
                  <a:lnTo>
                    <a:pt x="1613656" y="83073"/>
                  </a:lnTo>
                  <a:cubicBezTo>
                    <a:pt x="1613656" y="105106"/>
                    <a:pt x="1604903" y="126236"/>
                    <a:pt x="1589324" y="141815"/>
                  </a:cubicBezTo>
                  <a:cubicBezTo>
                    <a:pt x="1573745" y="157394"/>
                    <a:pt x="1552615" y="166147"/>
                    <a:pt x="1530582" y="166147"/>
                  </a:cubicBezTo>
                  <a:lnTo>
                    <a:pt x="83073" y="166147"/>
                  </a:lnTo>
                  <a:cubicBezTo>
                    <a:pt x="61041" y="166147"/>
                    <a:pt x="39911" y="157394"/>
                    <a:pt x="24332" y="141815"/>
                  </a:cubicBezTo>
                  <a:cubicBezTo>
                    <a:pt x="8752" y="126236"/>
                    <a:pt x="0" y="105106"/>
                    <a:pt x="0" y="83073"/>
                  </a:cubicBezTo>
                  <a:lnTo>
                    <a:pt x="0" y="83073"/>
                  </a:lnTo>
                  <a:cubicBezTo>
                    <a:pt x="0" y="61041"/>
                    <a:pt x="8752" y="39911"/>
                    <a:pt x="24332" y="24332"/>
                  </a:cubicBezTo>
                  <a:cubicBezTo>
                    <a:pt x="39911" y="8752"/>
                    <a:pt x="61041" y="0"/>
                    <a:pt x="83073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613656" cy="213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8553879" y="5244682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9144000" y="5237096"/>
            <a:ext cx="5610551" cy="38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2C4A5E"/>
                </a:solidFill>
                <a:latin typeface="Inter Bold"/>
                <a:ea typeface="Inter Bold"/>
                <a:cs typeface="Inter Bold"/>
                <a:sym typeface="Inter Bold"/>
              </a:rPr>
              <a:t>Check your food safety certification(s)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41402" y="-2031692"/>
            <a:ext cx="6820352" cy="682035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3C0BD">
                <a:alpha val="2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970263" y="-8257"/>
            <a:ext cx="6133255" cy="10295257"/>
            <a:chOff x="0" y="0"/>
            <a:chExt cx="950202" cy="15950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0202" cy="1595005"/>
            </a:xfrm>
            <a:custGeom>
              <a:avLst/>
              <a:gdLst/>
              <a:ahLst/>
              <a:cxnLst/>
              <a:rect l="l" t="t" r="r" b="b"/>
              <a:pathLst>
                <a:path w="950202" h="1595005">
                  <a:moveTo>
                    <a:pt x="126229" y="0"/>
                  </a:moveTo>
                  <a:lnTo>
                    <a:pt x="823973" y="0"/>
                  </a:lnTo>
                  <a:cubicBezTo>
                    <a:pt x="893687" y="0"/>
                    <a:pt x="950202" y="56514"/>
                    <a:pt x="950202" y="126229"/>
                  </a:cubicBezTo>
                  <a:lnTo>
                    <a:pt x="950202" y="1468776"/>
                  </a:lnTo>
                  <a:cubicBezTo>
                    <a:pt x="950202" y="1538490"/>
                    <a:pt x="893687" y="1595005"/>
                    <a:pt x="823973" y="1595005"/>
                  </a:cubicBezTo>
                  <a:lnTo>
                    <a:pt x="126229" y="1595005"/>
                  </a:lnTo>
                  <a:cubicBezTo>
                    <a:pt x="56514" y="1595005"/>
                    <a:pt x="0" y="1538490"/>
                    <a:pt x="0" y="1468776"/>
                  </a:cubicBezTo>
                  <a:lnTo>
                    <a:pt x="0" y="126229"/>
                  </a:lnTo>
                  <a:cubicBezTo>
                    <a:pt x="0" y="56514"/>
                    <a:pt x="56514" y="0"/>
                    <a:pt x="126229" y="0"/>
                  </a:cubicBezTo>
                  <a:close/>
                </a:path>
              </a:pathLst>
            </a:custGeom>
            <a:blipFill>
              <a:blip r:embed="rId2"/>
              <a:stretch>
                <a:fillRect l="-14160" r="-1373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759009" y="5319963"/>
            <a:ext cx="11782151" cy="4823244"/>
            <a:chOff x="0" y="0"/>
            <a:chExt cx="1103259" cy="4516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03259" cy="451640"/>
            </a:xfrm>
            <a:custGeom>
              <a:avLst/>
              <a:gdLst/>
              <a:ahLst/>
              <a:cxnLst/>
              <a:rect l="l" t="t" r="r" b="b"/>
              <a:pathLst>
                <a:path w="1103259" h="451640">
                  <a:moveTo>
                    <a:pt x="32854" y="0"/>
                  </a:moveTo>
                  <a:lnTo>
                    <a:pt x="1070405" y="0"/>
                  </a:lnTo>
                  <a:cubicBezTo>
                    <a:pt x="1088550" y="0"/>
                    <a:pt x="1103259" y="14709"/>
                    <a:pt x="1103259" y="32854"/>
                  </a:cubicBezTo>
                  <a:lnTo>
                    <a:pt x="1103259" y="418785"/>
                  </a:lnTo>
                  <a:cubicBezTo>
                    <a:pt x="1103259" y="427499"/>
                    <a:pt x="1099798" y="435856"/>
                    <a:pt x="1093636" y="442017"/>
                  </a:cubicBezTo>
                  <a:cubicBezTo>
                    <a:pt x="1087475" y="448178"/>
                    <a:pt x="1079118" y="451640"/>
                    <a:pt x="1070405" y="451640"/>
                  </a:cubicBezTo>
                  <a:lnTo>
                    <a:pt x="32854" y="451640"/>
                  </a:lnTo>
                  <a:cubicBezTo>
                    <a:pt x="24141" y="451640"/>
                    <a:pt x="15784" y="448178"/>
                    <a:pt x="9623" y="442017"/>
                  </a:cubicBezTo>
                  <a:cubicBezTo>
                    <a:pt x="3461" y="435856"/>
                    <a:pt x="0" y="427499"/>
                    <a:pt x="0" y="418785"/>
                  </a:cubicBezTo>
                  <a:lnTo>
                    <a:pt x="0" y="32854"/>
                  </a:lnTo>
                  <a:cubicBezTo>
                    <a:pt x="0" y="24141"/>
                    <a:pt x="3461" y="15784"/>
                    <a:pt x="9623" y="9623"/>
                  </a:cubicBezTo>
                  <a:cubicBezTo>
                    <a:pt x="15784" y="3461"/>
                    <a:pt x="24141" y="0"/>
                    <a:pt x="32854" y="0"/>
                  </a:cubicBezTo>
                  <a:close/>
                </a:path>
              </a:pathLst>
            </a:custGeom>
            <a:solidFill>
              <a:srgbClr val="A3C0BD">
                <a:alpha val="1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103259" cy="499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736121" y="5879588"/>
            <a:ext cx="8093221" cy="742502"/>
            <a:chOff x="0" y="0"/>
            <a:chExt cx="1973903" cy="1810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73903" cy="181093"/>
            </a:xfrm>
            <a:custGeom>
              <a:avLst/>
              <a:gdLst/>
              <a:ahLst/>
              <a:cxnLst/>
              <a:rect l="l" t="t" r="r" b="b"/>
              <a:pathLst>
                <a:path w="1973903" h="181093">
                  <a:moveTo>
                    <a:pt x="90547" y="0"/>
                  </a:moveTo>
                  <a:lnTo>
                    <a:pt x="1883357" y="0"/>
                  </a:lnTo>
                  <a:cubicBezTo>
                    <a:pt x="1907371" y="0"/>
                    <a:pt x="1930402" y="9540"/>
                    <a:pt x="1947383" y="26520"/>
                  </a:cubicBezTo>
                  <a:cubicBezTo>
                    <a:pt x="1964364" y="43501"/>
                    <a:pt x="1973903" y="66532"/>
                    <a:pt x="1973903" y="90547"/>
                  </a:cubicBezTo>
                  <a:lnTo>
                    <a:pt x="1973903" y="90547"/>
                  </a:lnTo>
                  <a:cubicBezTo>
                    <a:pt x="1973903" y="114561"/>
                    <a:pt x="1964364" y="137592"/>
                    <a:pt x="1947383" y="154573"/>
                  </a:cubicBezTo>
                  <a:cubicBezTo>
                    <a:pt x="1930402" y="171553"/>
                    <a:pt x="1907371" y="181093"/>
                    <a:pt x="1883357" y="181093"/>
                  </a:cubicBezTo>
                  <a:lnTo>
                    <a:pt x="90547" y="181093"/>
                  </a:lnTo>
                  <a:cubicBezTo>
                    <a:pt x="66532" y="181093"/>
                    <a:pt x="43501" y="171553"/>
                    <a:pt x="26520" y="154573"/>
                  </a:cubicBezTo>
                  <a:cubicBezTo>
                    <a:pt x="9540" y="137592"/>
                    <a:pt x="0" y="114561"/>
                    <a:pt x="0" y="90547"/>
                  </a:cubicBezTo>
                  <a:lnTo>
                    <a:pt x="0" y="90547"/>
                  </a:lnTo>
                  <a:cubicBezTo>
                    <a:pt x="0" y="66532"/>
                    <a:pt x="9540" y="43501"/>
                    <a:pt x="26520" y="26520"/>
                  </a:cubicBezTo>
                  <a:cubicBezTo>
                    <a:pt x="43501" y="9540"/>
                    <a:pt x="66532" y="0"/>
                    <a:pt x="90547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973903" cy="228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933552" y="6039986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736121" y="6917880"/>
            <a:ext cx="8093221" cy="1184956"/>
            <a:chOff x="0" y="0"/>
            <a:chExt cx="1973903" cy="2890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73903" cy="289006"/>
            </a:xfrm>
            <a:custGeom>
              <a:avLst/>
              <a:gdLst/>
              <a:ahLst/>
              <a:cxnLst/>
              <a:rect l="l" t="t" r="r" b="b"/>
              <a:pathLst>
                <a:path w="1973903" h="289006">
                  <a:moveTo>
                    <a:pt x="95659" y="0"/>
                  </a:moveTo>
                  <a:lnTo>
                    <a:pt x="1878244" y="0"/>
                  </a:lnTo>
                  <a:cubicBezTo>
                    <a:pt x="1903614" y="0"/>
                    <a:pt x="1927946" y="10078"/>
                    <a:pt x="1945885" y="28018"/>
                  </a:cubicBezTo>
                  <a:cubicBezTo>
                    <a:pt x="1963825" y="45958"/>
                    <a:pt x="1973903" y="70289"/>
                    <a:pt x="1973903" y="95659"/>
                  </a:cubicBezTo>
                  <a:lnTo>
                    <a:pt x="1973903" y="193346"/>
                  </a:lnTo>
                  <a:cubicBezTo>
                    <a:pt x="1973903" y="246178"/>
                    <a:pt x="1931075" y="289006"/>
                    <a:pt x="1878244" y="289006"/>
                  </a:cubicBezTo>
                  <a:lnTo>
                    <a:pt x="95659" y="289006"/>
                  </a:lnTo>
                  <a:cubicBezTo>
                    <a:pt x="42828" y="289006"/>
                    <a:pt x="0" y="246178"/>
                    <a:pt x="0" y="193346"/>
                  </a:cubicBezTo>
                  <a:lnTo>
                    <a:pt x="0" y="95659"/>
                  </a:lnTo>
                  <a:cubicBezTo>
                    <a:pt x="0" y="42828"/>
                    <a:pt x="42828" y="0"/>
                    <a:pt x="95659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973903" cy="336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933552" y="7287828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2736121" y="8309317"/>
            <a:ext cx="8093221" cy="742502"/>
            <a:chOff x="0" y="0"/>
            <a:chExt cx="1973903" cy="1810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73903" cy="181093"/>
            </a:xfrm>
            <a:custGeom>
              <a:avLst/>
              <a:gdLst/>
              <a:ahLst/>
              <a:cxnLst/>
              <a:rect l="l" t="t" r="r" b="b"/>
              <a:pathLst>
                <a:path w="1973903" h="181093">
                  <a:moveTo>
                    <a:pt x="90547" y="0"/>
                  </a:moveTo>
                  <a:lnTo>
                    <a:pt x="1883357" y="0"/>
                  </a:lnTo>
                  <a:cubicBezTo>
                    <a:pt x="1907371" y="0"/>
                    <a:pt x="1930402" y="9540"/>
                    <a:pt x="1947383" y="26520"/>
                  </a:cubicBezTo>
                  <a:cubicBezTo>
                    <a:pt x="1964364" y="43501"/>
                    <a:pt x="1973903" y="66532"/>
                    <a:pt x="1973903" y="90547"/>
                  </a:cubicBezTo>
                  <a:lnTo>
                    <a:pt x="1973903" y="90547"/>
                  </a:lnTo>
                  <a:cubicBezTo>
                    <a:pt x="1973903" y="114561"/>
                    <a:pt x="1964364" y="137592"/>
                    <a:pt x="1947383" y="154573"/>
                  </a:cubicBezTo>
                  <a:cubicBezTo>
                    <a:pt x="1930402" y="171553"/>
                    <a:pt x="1907371" y="181093"/>
                    <a:pt x="1883357" y="181093"/>
                  </a:cubicBezTo>
                  <a:lnTo>
                    <a:pt x="90547" y="181093"/>
                  </a:lnTo>
                  <a:cubicBezTo>
                    <a:pt x="66532" y="181093"/>
                    <a:pt x="43501" y="171553"/>
                    <a:pt x="26520" y="154573"/>
                  </a:cubicBezTo>
                  <a:cubicBezTo>
                    <a:pt x="9540" y="137592"/>
                    <a:pt x="0" y="114561"/>
                    <a:pt x="0" y="90547"/>
                  </a:cubicBezTo>
                  <a:lnTo>
                    <a:pt x="0" y="90547"/>
                  </a:lnTo>
                  <a:cubicBezTo>
                    <a:pt x="0" y="66532"/>
                    <a:pt x="9540" y="43501"/>
                    <a:pt x="26520" y="26520"/>
                  </a:cubicBezTo>
                  <a:cubicBezTo>
                    <a:pt x="43501" y="9540"/>
                    <a:pt x="66532" y="0"/>
                    <a:pt x="90547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973903" cy="228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933552" y="8469715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155575" y="2301808"/>
            <a:ext cx="6835699" cy="2341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09"/>
              </a:lnSpc>
            </a:pPr>
            <a:r>
              <a:rPr lang="en-US" sz="6999" b="1">
                <a:solidFill>
                  <a:srgbClr val="BEDCD9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During the Visit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94082" y="5272338"/>
            <a:ext cx="5865218" cy="7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BEDCD9"/>
                </a:solidFill>
                <a:latin typeface="Inter Medium"/>
                <a:ea typeface="Inter Medium"/>
                <a:cs typeface="Inter Medium"/>
                <a:sym typeface="Inter Medium"/>
              </a:rPr>
              <a:t>Site visits are meant to be a conversation and a chance to highlight your work.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527360" y="6024145"/>
            <a:ext cx="7174095" cy="40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2C4A5E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Walk-through of storage and distribution areas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527360" y="7062437"/>
            <a:ext cx="6766055" cy="82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2C4A5E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Review of paperwork (temperature logs, reports, applications, agency invoices, etc.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527360" y="8453874"/>
            <a:ext cx="6623837" cy="40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2C4A5E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Discussion about challenges &amp; successes</a:t>
            </a:r>
          </a:p>
        </p:txBody>
      </p:sp>
      <p:sp>
        <p:nvSpPr>
          <p:cNvPr id="27" name="Freeform 27"/>
          <p:cNvSpPr/>
          <p:nvPr/>
        </p:nvSpPr>
        <p:spPr>
          <a:xfrm flipH="1">
            <a:off x="11583705" y="8506493"/>
            <a:ext cx="2345195" cy="680106"/>
          </a:xfrm>
          <a:custGeom>
            <a:avLst/>
            <a:gdLst/>
            <a:ahLst/>
            <a:cxnLst/>
            <a:rect l="l" t="t" r="r" b="b"/>
            <a:pathLst>
              <a:path w="2345195" h="680106">
                <a:moveTo>
                  <a:pt x="2345195" y="0"/>
                </a:moveTo>
                <a:lnTo>
                  <a:pt x="0" y="0"/>
                </a:lnTo>
                <a:lnTo>
                  <a:pt x="0" y="680106"/>
                </a:lnTo>
                <a:lnTo>
                  <a:pt x="2345195" y="680106"/>
                </a:lnTo>
                <a:lnTo>
                  <a:pt x="234519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2736121" y="9258300"/>
            <a:ext cx="8093221" cy="742502"/>
            <a:chOff x="0" y="0"/>
            <a:chExt cx="1973903" cy="18109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73903" cy="181093"/>
            </a:xfrm>
            <a:custGeom>
              <a:avLst/>
              <a:gdLst/>
              <a:ahLst/>
              <a:cxnLst/>
              <a:rect l="l" t="t" r="r" b="b"/>
              <a:pathLst>
                <a:path w="1973903" h="181093">
                  <a:moveTo>
                    <a:pt x="90547" y="0"/>
                  </a:moveTo>
                  <a:lnTo>
                    <a:pt x="1883357" y="0"/>
                  </a:lnTo>
                  <a:cubicBezTo>
                    <a:pt x="1907371" y="0"/>
                    <a:pt x="1930402" y="9540"/>
                    <a:pt x="1947383" y="26520"/>
                  </a:cubicBezTo>
                  <a:cubicBezTo>
                    <a:pt x="1964364" y="43501"/>
                    <a:pt x="1973903" y="66532"/>
                    <a:pt x="1973903" y="90547"/>
                  </a:cubicBezTo>
                  <a:lnTo>
                    <a:pt x="1973903" y="90547"/>
                  </a:lnTo>
                  <a:cubicBezTo>
                    <a:pt x="1973903" y="114561"/>
                    <a:pt x="1964364" y="137592"/>
                    <a:pt x="1947383" y="154573"/>
                  </a:cubicBezTo>
                  <a:cubicBezTo>
                    <a:pt x="1930402" y="171553"/>
                    <a:pt x="1907371" y="181093"/>
                    <a:pt x="1883357" y="181093"/>
                  </a:cubicBezTo>
                  <a:lnTo>
                    <a:pt x="90547" y="181093"/>
                  </a:lnTo>
                  <a:cubicBezTo>
                    <a:pt x="66532" y="181093"/>
                    <a:pt x="43501" y="171553"/>
                    <a:pt x="26520" y="154573"/>
                  </a:cubicBezTo>
                  <a:cubicBezTo>
                    <a:pt x="9540" y="137592"/>
                    <a:pt x="0" y="114561"/>
                    <a:pt x="0" y="90547"/>
                  </a:cubicBezTo>
                  <a:lnTo>
                    <a:pt x="0" y="90547"/>
                  </a:lnTo>
                  <a:cubicBezTo>
                    <a:pt x="0" y="66532"/>
                    <a:pt x="9540" y="43501"/>
                    <a:pt x="26520" y="26520"/>
                  </a:cubicBezTo>
                  <a:cubicBezTo>
                    <a:pt x="43501" y="9540"/>
                    <a:pt x="66532" y="0"/>
                    <a:pt x="90547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1973903" cy="228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2933552" y="9418698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3527360" y="9402857"/>
            <a:ext cx="6623837" cy="40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2C4A5E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Opportunity to ask questions &amp; get support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776697"/>
            <a:ext cx="8115300" cy="742502"/>
            <a:chOff x="0" y="0"/>
            <a:chExt cx="1979288" cy="1810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9288" cy="181093"/>
            </a:xfrm>
            <a:custGeom>
              <a:avLst/>
              <a:gdLst/>
              <a:ahLst/>
              <a:cxnLst/>
              <a:rect l="l" t="t" r="r" b="b"/>
              <a:pathLst>
                <a:path w="1979288" h="181093">
                  <a:moveTo>
                    <a:pt x="90547" y="0"/>
                  </a:moveTo>
                  <a:lnTo>
                    <a:pt x="1888742" y="0"/>
                  </a:lnTo>
                  <a:cubicBezTo>
                    <a:pt x="1912756" y="0"/>
                    <a:pt x="1935787" y="9540"/>
                    <a:pt x="1952768" y="26520"/>
                  </a:cubicBezTo>
                  <a:cubicBezTo>
                    <a:pt x="1969749" y="43501"/>
                    <a:pt x="1979288" y="66532"/>
                    <a:pt x="1979288" y="90547"/>
                  </a:cubicBezTo>
                  <a:lnTo>
                    <a:pt x="1979288" y="90547"/>
                  </a:lnTo>
                  <a:cubicBezTo>
                    <a:pt x="1979288" y="114561"/>
                    <a:pt x="1969749" y="137592"/>
                    <a:pt x="1952768" y="154573"/>
                  </a:cubicBezTo>
                  <a:cubicBezTo>
                    <a:pt x="1935787" y="171553"/>
                    <a:pt x="1912756" y="181093"/>
                    <a:pt x="1888742" y="181093"/>
                  </a:cubicBezTo>
                  <a:lnTo>
                    <a:pt x="90547" y="181093"/>
                  </a:lnTo>
                  <a:cubicBezTo>
                    <a:pt x="66532" y="181093"/>
                    <a:pt x="43501" y="171553"/>
                    <a:pt x="26520" y="154573"/>
                  </a:cubicBezTo>
                  <a:cubicBezTo>
                    <a:pt x="9540" y="137592"/>
                    <a:pt x="0" y="114561"/>
                    <a:pt x="0" y="90547"/>
                  </a:cubicBezTo>
                  <a:lnTo>
                    <a:pt x="0" y="90547"/>
                  </a:lnTo>
                  <a:cubicBezTo>
                    <a:pt x="0" y="66532"/>
                    <a:pt x="9540" y="43501"/>
                    <a:pt x="26520" y="26520"/>
                  </a:cubicBezTo>
                  <a:cubicBezTo>
                    <a:pt x="43501" y="9540"/>
                    <a:pt x="66532" y="0"/>
                    <a:pt x="90547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79288" cy="228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2437" y="6937094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28700" y="7646247"/>
            <a:ext cx="8115300" cy="742502"/>
            <a:chOff x="0" y="0"/>
            <a:chExt cx="1979288" cy="1810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79288" cy="181093"/>
            </a:xfrm>
            <a:custGeom>
              <a:avLst/>
              <a:gdLst/>
              <a:ahLst/>
              <a:cxnLst/>
              <a:rect l="l" t="t" r="r" b="b"/>
              <a:pathLst>
                <a:path w="1979288" h="181093">
                  <a:moveTo>
                    <a:pt x="90547" y="0"/>
                  </a:moveTo>
                  <a:lnTo>
                    <a:pt x="1888742" y="0"/>
                  </a:lnTo>
                  <a:cubicBezTo>
                    <a:pt x="1912756" y="0"/>
                    <a:pt x="1935787" y="9540"/>
                    <a:pt x="1952768" y="26520"/>
                  </a:cubicBezTo>
                  <a:cubicBezTo>
                    <a:pt x="1969749" y="43501"/>
                    <a:pt x="1979288" y="66532"/>
                    <a:pt x="1979288" y="90547"/>
                  </a:cubicBezTo>
                  <a:lnTo>
                    <a:pt x="1979288" y="90547"/>
                  </a:lnTo>
                  <a:cubicBezTo>
                    <a:pt x="1979288" y="114561"/>
                    <a:pt x="1969749" y="137592"/>
                    <a:pt x="1952768" y="154573"/>
                  </a:cubicBezTo>
                  <a:cubicBezTo>
                    <a:pt x="1935787" y="171553"/>
                    <a:pt x="1912756" y="181093"/>
                    <a:pt x="1888742" y="181093"/>
                  </a:cubicBezTo>
                  <a:lnTo>
                    <a:pt x="90547" y="181093"/>
                  </a:lnTo>
                  <a:cubicBezTo>
                    <a:pt x="66532" y="181093"/>
                    <a:pt x="43501" y="171553"/>
                    <a:pt x="26520" y="154573"/>
                  </a:cubicBezTo>
                  <a:cubicBezTo>
                    <a:pt x="9540" y="137592"/>
                    <a:pt x="0" y="114561"/>
                    <a:pt x="0" y="90547"/>
                  </a:cubicBezTo>
                  <a:lnTo>
                    <a:pt x="0" y="90547"/>
                  </a:lnTo>
                  <a:cubicBezTo>
                    <a:pt x="0" y="66532"/>
                    <a:pt x="9540" y="43501"/>
                    <a:pt x="26520" y="26520"/>
                  </a:cubicBezTo>
                  <a:cubicBezTo>
                    <a:pt x="43501" y="9540"/>
                    <a:pt x="66532" y="0"/>
                    <a:pt x="90547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979288" cy="228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22437" y="7806645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8700" y="8515798"/>
            <a:ext cx="8115300" cy="742502"/>
            <a:chOff x="0" y="0"/>
            <a:chExt cx="1979288" cy="1810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79288" cy="181093"/>
            </a:xfrm>
            <a:custGeom>
              <a:avLst/>
              <a:gdLst/>
              <a:ahLst/>
              <a:cxnLst/>
              <a:rect l="l" t="t" r="r" b="b"/>
              <a:pathLst>
                <a:path w="1979288" h="181093">
                  <a:moveTo>
                    <a:pt x="90547" y="0"/>
                  </a:moveTo>
                  <a:lnTo>
                    <a:pt x="1888742" y="0"/>
                  </a:lnTo>
                  <a:cubicBezTo>
                    <a:pt x="1912756" y="0"/>
                    <a:pt x="1935787" y="9540"/>
                    <a:pt x="1952768" y="26520"/>
                  </a:cubicBezTo>
                  <a:cubicBezTo>
                    <a:pt x="1969749" y="43501"/>
                    <a:pt x="1979288" y="66532"/>
                    <a:pt x="1979288" y="90547"/>
                  </a:cubicBezTo>
                  <a:lnTo>
                    <a:pt x="1979288" y="90547"/>
                  </a:lnTo>
                  <a:cubicBezTo>
                    <a:pt x="1979288" y="114561"/>
                    <a:pt x="1969749" y="137592"/>
                    <a:pt x="1952768" y="154573"/>
                  </a:cubicBezTo>
                  <a:cubicBezTo>
                    <a:pt x="1935787" y="171553"/>
                    <a:pt x="1912756" y="181093"/>
                    <a:pt x="1888742" y="181093"/>
                  </a:cubicBezTo>
                  <a:lnTo>
                    <a:pt x="90547" y="181093"/>
                  </a:lnTo>
                  <a:cubicBezTo>
                    <a:pt x="66532" y="181093"/>
                    <a:pt x="43501" y="171553"/>
                    <a:pt x="26520" y="154573"/>
                  </a:cubicBezTo>
                  <a:cubicBezTo>
                    <a:pt x="9540" y="137592"/>
                    <a:pt x="0" y="114561"/>
                    <a:pt x="0" y="90547"/>
                  </a:cubicBezTo>
                  <a:lnTo>
                    <a:pt x="0" y="90547"/>
                  </a:lnTo>
                  <a:cubicBezTo>
                    <a:pt x="0" y="66532"/>
                    <a:pt x="9540" y="43501"/>
                    <a:pt x="26520" y="26520"/>
                  </a:cubicBezTo>
                  <a:cubicBezTo>
                    <a:pt x="43501" y="9540"/>
                    <a:pt x="66532" y="0"/>
                    <a:pt x="90547" y="0"/>
                  </a:cubicBezTo>
                  <a:close/>
                </a:path>
              </a:pathLst>
            </a:custGeom>
            <a:solidFill>
              <a:srgbClr val="BED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979288" cy="228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2437" y="8676195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7259300" y="-1226429"/>
            <a:ext cx="7033921" cy="9742227"/>
            <a:chOff x="0" y="0"/>
            <a:chExt cx="838252" cy="11610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38252" cy="1161008"/>
            </a:xfrm>
            <a:custGeom>
              <a:avLst/>
              <a:gdLst/>
              <a:ahLst/>
              <a:cxnLst/>
              <a:rect l="l" t="t" r="r" b="b"/>
              <a:pathLst>
                <a:path w="838252" h="1161008">
                  <a:moveTo>
                    <a:pt x="123144" y="0"/>
                  </a:moveTo>
                  <a:lnTo>
                    <a:pt x="715108" y="0"/>
                  </a:lnTo>
                  <a:cubicBezTo>
                    <a:pt x="747767" y="0"/>
                    <a:pt x="779090" y="12974"/>
                    <a:pt x="802184" y="36068"/>
                  </a:cubicBezTo>
                  <a:cubicBezTo>
                    <a:pt x="825278" y="59162"/>
                    <a:pt x="838252" y="90484"/>
                    <a:pt x="838252" y="123144"/>
                  </a:cubicBezTo>
                  <a:lnTo>
                    <a:pt x="838252" y="1037864"/>
                  </a:lnTo>
                  <a:cubicBezTo>
                    <a:pt x="838252" y="1070524"/>
                    <a:pt x="825278" y="1101846"/>
                    <a:pt x="802184" y="1124940"/>
                  </a:cubicBezTo>
                  <a:cubicBezTo>
                    <a:pt x="779090" y="1148034"/>
                    <a:pt x="747767" y="1161008"/>
                    <a:pt x="715108" y="1161008"/>
                  </a:cubicBezTo>
                  <a:lnTo>
                    <a:pt x="123144" y="1161008"/>
                  </a:lnTo>
                  <a:cubicBezTo>
                    <a:pt x="90484" y="1161008"/>
                    <a:pt x="59162" y="1148034"/>
                    <a:pt x="36068" y="1124940"/>
                  </a:cubicBezTo>
                  <a:cubicBezTo>
                    <a:pt x="12974" y="1101846"/>
                    <a:pt x="0" y="1070524"/>
                    <a:pt x="0" y="1037864"/>
                  </a:cubicBezTo>
                  <a:lnTo>
                    <a:pt x="0" y="123144"/>
                  </a:lnTo>
                  <a:cubicBezTo>
                    <a:pt x="0" y="90484"/>
                    <a:pt x="12974" y="59162"/>
                    <a:pt x="36068" y="36068"/>
                  </a:cubicBezTo>
                  <a:cubicBezTo>
                    <a:pt x="59162" y="12974"/>
                    <a:pt x="90484" y="0"/>
                    <a:pt x="123144" y="0"/>
                  </a:cubicBezTo>
                  <a:close/>
                </a:path>
              </a:pathLst>
            </a:custGeom>
            <a:solidFill>
              <a:srgbClr val="BEDCD9">
                <a:alpha val="2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38252" cy="1208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-1036957"/>
            <a:ext cx="5395012" cy="7083828"/>
            <a:chOff x="0" y="0"/>
            <a:chExt cx="835829" cy="10974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35829" cy="1097470"/>
            </a:xfrm>
            <a:custGeom>
              <a:avLst/>
              <a:gdLst/>
              <a:ahLst/>
              <a:cxnLst/>
              <a:rect l="l" t="t" r="r" b="b"/>
              <a:pathLst>
                <a:path w="835829" h="1097470">
                  <a:moveTo>
                    <a:pt x="143501" y="0"/>
                  </a:moveTo>
                  <a:lnTo>
                    <a:pt x="692327" y="0"/>
                  </a:lnTo>
                  <a:cubicBezTo>
                    <a:pt x="771581" y="0"/>
                    <a:pt x="835829" y="64248"/>
                    <a:pt x="835829" y="143501"/>
                  </a:cubicBezTo>
                  <a:lnTo>
                    <a:pt x="835829" y="953969"/>
                  </a:lnTo>
                  <a:cubicBezTo>
                    <a:pt x="835829" y="1033223"/>
                    <a:pt x="771581" y="1097470"/>
                    <a:pt x="692327" y="1097470"/>
                  </a:cubicBezTo>
                  <a:lnTo>
                    <a:pt x="143501" y="1097470"/>
                  </a:lnTo>
                  <a:cubicBezTo>
                    <a:pt x="64248" y="1097470"/>
                    <a:pt x="0" y="1033223"/>
                    <a:pt x="0" y="953969"/>
                  </a:cubicBezTo>
                  <a:lnTo>
                    <a:pt x="0" y="143501"/>
                  </a:lnTo>
                  <a:cubicBezTo>
                    <a:pt x="0" y="64248"/>
                    <a:pt x="64248" y="0"/>
                    <a:pt x="143501" y="0"/>
                  </a:cubicBezTo>
                  <a:close/>
                </a:path>
              </a:pathLst>
            </a:custGeom>
            <a:blipFill>
              <a:blip r:embed="rId4"/>
              <a:stretch>
                <a:fillRect l="-41216" r="-558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110459" y="3252043"/>
            <a:ext cx="8115300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09"/>
              </a:lnSpc>
            </a:pPr>
            <a:r>
              <a:rPr lang="en-US" sz="6999" b="1">
                <a:solidFill>
                  <a:srgbClr val="BEDCD9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After the Visit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29571" y="5999246"/>
            <a:ext cx="5896188" cy="1189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A3C0BD"/>
                </a:solidFill>
                <a:latin typeface="Inter Medium"/>
                <a:ea typeface="Inter Medium"/>
                <a:cs typeface="Inter Medium"/>
                <a:sym typeface="Inter Medium"/>
              </a:rPr>
              <a:t>We’ll provide feedback and support so you know exactly what’s going well and what needs attention.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81170" y="6929509"/>
            <a:ext cx="6988625" cy="38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C4A5E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You’ll receive a summary of findings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81170" y="7799059"/>
            <a:ext cx="6988625" cy="38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C4A5E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Address any follow-up items (if needed)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81170" y="8668610"/>
            <a:ext cx="6988625" cy="38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b="1">
                <a:solidFill>
                  <a:srgbClr val="2C4A5E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Celebrate what’s going well</a:t>
            </a:r>
          </a:p>
        </p:txBody>
      </p:sp>
      <p:sp>
        <p:nvSpPr>
          <p:cNvPr id="24" name="Freeform 24"/>
          <p:cNvSpPr/>
          <p:nvPr/>
        </p:nvSpPr>
        <p:spPr>
          <a:xfrm rot="-5400000" flipH="1">
            <a:off x="6932232" y="1677181"/>
            <a:ext cx="1826708" cy="529745"/>
          </a:xfrm>
          <a:custGeom>
            <a:avLst/>
            <a:gdLst/>
            <a:ahLst/>
            <a:cxnLst/>
            <a:rect l="l" t="t" r="r" b="b"/>
            <a:pathLst>
              <a:path w="1826708" h="529745">
                <a:moveTo>
                  <a:pt x="1826709" y="0"/>
                </a:moveTo>
                <a:lnTo>
                  <a:pt x="0" y="0"/>
                </a:lnTo>
                <a:lnTo>
                  <a:pt x="0" y="529746"/>
                </a:lnTo>
                <a:lnTo>
                  <a:pt x="1826709" y="529746"/>
                </a:lnTo>
                <a:lnTo>
                  <a:pt x="182670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510644"/>
            <a:ext cx="18288000" cy="4776356"/>
            <a:chOff x="0" y="0"/>
            <a:chExt cx="1712455" cy="4472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2455" cy="447249"/>
            </a:xfrm>
            <a:custGeom>
              <a:avLst/>
              <a:gdLst/>
              <a:ahLst/>
              <a:cxnLst/>
              <a:rect l="l" t="t" r="r" b="b"/>
              <a:pathLst>
                <a:path w="1712455" h="447249">
                  <a:moveTo>
                    <a:pt x="0" y="0"/>
                  </a:moveTo>
                  <a:lnTo>
                    <a:pt x="1712455" y="0"/>
                  </a:lnTo>
                  <a:lnTo>
                    <a:pt x="1712455" y="447249"/>
                  </a:lnTo>
                  <a:lnTo>
                    <a:pt x="0" y="447249"/>
                  </a:lnTo>
                  <a:close/>
                </a:path>
              </a:pathLst>
            </a:custGeom>
            <a:solidFill>
              <a:srgbClr val="133346">
                <a:alpha val="1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12455" cy="494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60685" y="4841033"/>
            <a:ext cx="7298615" cy="729861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9810" r="-202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256748" y="756909"/>
            <a:ext cx="10057943" cy="1116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3"/>
              </a:lnSpc>
            </a:pPr>
            <a:r>
              <a:rPr lang="en-US" sz="6799" b="1">
                <a:solidFill>
                  <a:srgbClr val="BEDCD9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Tips for Success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549766"/>
            <a:ext cx="9593118" cy="573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 b="1">
                <a:solidFill>
                  <a:srgbClr val="BEDCD9"/>
                </a:solidFill>
                <a:latin typeface="Inter Bold"/>
                <a:ea typeface="Inter Bold"/>
                <a:cs typeface="Inter Bold"/>
                <a:sym typeface="Inter Bold"/>
              </a:rPr>
              <a:t>Think of site visits as a partnership, not a test.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5459629"/>
            <a:ext cx="8115300" cy="681220"/>
            <a:chOff x="0" y="0"/>
            <a:chExt cx="1979288" cy="1661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79288" cy="166147"/>
            </a:xfrm>
            <a:custGeom>
              <a:avLst/>
              <a:gdLst/>
              <a:ahLst/>
              <a:cxnLst/>
              <a:rect l="l" t="t" r="r" b="b"/>
              <a:pathLst>
                <a:path w="1979288" h="166147">
                  <a:moveTo>
                    <a:pt x="83073" y="0"/>
                  </a:moveTo>
                  <a:lnTo>
                    <a:pt x="1896215" y="0"/>
                  </a:lnTo>
                  <a:cubicBezTo>
                    <a:pt x="1918247" y="0"/>
                    <a:pt x="1939377" y="8752"/>
                    <a:pt x="1954957" y="24332"/>
                  </a:cubicBezTo>
                  <a:cubicBezTo>
                    <a:pt x="1970536" y="39911"/>
                    <a:pt x="1979288" y="61041"/>
                    <a:pt x="1979288" y="83073"/>
                  </a:cubicBezTo>
                  <a:lnTo>
                    <a:pt x="1979288" y="83073"/>
                  </a:lnTo>
                  <a:cubicBezTo>
                    <a:pt x="1979288" y="105106"/>
                    <a:pt x="1970536" y="126236"/>
                    <a:pt x="1954957" y="141815"/>
                  </a:cubicBezTo>
                  <a:cubicBezTo>
                    <a:pt x="1939377" y="157394"/>
                    <a:pt x="1918247" y="166147"/>
                    <a:pt x="1896215" y="166147"/>
                  </a:cubicBezTo>
                  <a:lnTo>
                    <a:pt x="83073" y="166147"/>
                  </a:lnTo>
                  <a:cubicBezTo>
                    <a:pt x="61041" y="166147"/>
                    <a:pt x="39911" y="157394"/>
                    <a:pt x="24332" y="141815"/>
                  </a:cubicBezTo>
                  <a:cubicBezTo>
                    <a:pt x="8752" y="126236"/>
                    <a:pt x="0" y="105106"/>
                    <a:pt x="0" y="83073"/>
                  </a:cubicBezTo>
                  <a:lnTo>
                    <a:pt x="0" y="83073"/>
                  </a:lnTo>
                  <a:cubicBezTo>
                    <a:pt x="0" y="61041"/>
                    <a:pt x="8752" y="39911"/>
                    <a:pt x="24332" y="24332"/>
                  </a:cubicBezTo>
                  <a:cubicBezTo>
                    <a:pt x="39911" y="8752"/>
                    <a:pt x="61041" y="0"/>
                    <a:pt x="83073" y="0"/>
                  </a:cubicBezTo>
                  <a:close/>
                </a:path>
              </a:pathLst>
            </a:custGeom>
            <a:solidFill>
              <a:srgbClr val="738F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979288" cy="213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78884" y="5589385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822648" y="5591325"/>
            <a:ext cx="7148471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Keep documentation current year-round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6329179"/>
            <a:ext cx="8115300" cy="681220"/>
            <a:chOff x="0" y="0"/>
            <a:chExt cx="1979288" cy="1661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79288" cy="166147"/>
            </a:xfrm>
            <a:custGeom>
              <a:avLst/>
              <a:gdLst/>
              <a:ahLst/>
              <a:cxnLst/>
              <a:rect l="l" t="t" r="r" b="b"/>
              <a:pathLst>
                <a:path w="1979288" h="166147">
                  <a:moveTo>
                    <a:pt x="83073" y="0"/>
                  </a:moveTo>
                  <a:lnTo>
                    <a:pt x="1896215" y="0"/>
                  </a:lnTo>
                  <a:cubicBezTo>
                    <a:pt x="1918247" y="0"/>
                    <a:pt x="1939377" y="8752"/>
                    <a:pt x="1954957" y="24332"/>
                  </a:cubicBezTo>
                  <a:cubicBezTo>
                    <a:pt x="1970536" y="39911"/>
                    <a:pt x="1979288" y="61041"/>
                    <a:pt x="1979288" y="83073"/>
                  </a:cubicBezTo>
                  <a:lnTo>
                    <a:pt x="1979288" y="83073"/>
                  </a:lnTo>
                  <a:cubicBezTo>
                    <a:pt x="1979288" y="105106"/>
                    <a:pt x="1970536" y="126236"/>
                    <a:pt x="1954957" y="141815"/>
                  </a:cubicBezTo>
                  <a:cubicBezTo>
                    <a:pt x="1939377" y="157394"/>
                    <a:pt x="1918247" y="166147"/>
                    <a:pt x="1896215" y="166147"/>
                  </a:cubicBezTo>
                  <a:lnTo>
                    <a:pt x="83073" y="166147"/>
                  </a:lnTo>
                  <a:cubicBezTo>
                    <a:pt x="61041" y="166147"/>
                    <a:pt x="39911" y="157394"/>
                    <a:pt x="24332" y="141815"/>
                  </a:cubicBezTo>
                  <a:cubicBezTo>
                    <a:pt x="8752" y="126236"/>
                    <a:pt x="0" y="105106"/>
                    <a:pt x="0" y="83073"/>
                  </a:cubicBezTo>
                  <a:lnTo>
                    <a:pt x="0" y="83073"/>
                  </a:lnTo>
                  <a:cubicBezTo>
                    <a:pt x="0" y="61041"/>
                    <a:pt x="8752" y="39911"/>
                    <a:pt x="24332" y="24332"/>
                  </a:cubicBezTo>
                  <a:cubicBezTo>
                    <a:pt x="39911" y="8752"/>
                    <a:pt x="61041" y="0"/>
                    <a:pt x="83073" y="0"/>
                  </a:cubicBezTo>
                  <a:close/>
                </a:path>
              </a:pathLst>
            </a:custGeom>
            <a:solidFill>
              <a:srgbClr val="738F6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979288" cy="213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78884" y="6458936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822648" y="6460875"/>
            <a:ext cx="7148471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Do regular self assessments before the visit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28700" y="7198730"/>
            <a:ext cx="8115300" cy="681220"/>
            <a:chOff x="0" y="0"/>
            <a:chExt cx="1979288" cy="16614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79288" cy="166147"/>
            </a:xfrm>
            <a:custGeom>
              <a:avLst/>
              <a:gdLst/>
              <a:ahLst/>
              <a:cxnLst/>
              <a:rect l="l" t="t" r="r" b="b"/>
              <a:pathLst>
                <a:path w="1979288" h="166147">
                  <a:moveTo>
                    <a:pt x="83073" y="0"/>
                  </a:moveTo>
                  <a:lnTo>
                    <a:pt x="1896215" y="0"/>
                  </a:lnTo>
                  <a:cubicBezTo>
                    <a:pt x="1918247" y="0"/>
                    <a:pt x="1939377" y="8752"/>
                    <a:pt x="1954957" y="24332"/>
                  </a:cubicBezTo>
                  <a:cubicBezTo>
                    <a:pt x="1970536" y="39911"/>
                    <a:pt x="1979288" y="61041"/>
                    <a:pt x="1979288" y="83073"/>
                  </a:cubicBezTo>
                  <a:lnTo>
                    <a:pt x="1979288" y="83073"/>
                  </a:lnTo>
                  <a:cubicBezTo>
                    <a:pt x="1979288" y="105106"/>
                    <a:pt x="1970536" y="126236"/>
                    <a:pt x="1954957" y="141815"/>
                  </a:cubicBezTo>
                  <a:cubicBezTo>
                    <a:pt x="1939377" y="157394"/>
                    <a:pt x="1918247" y="166147"/>
                    <a:pt x="1896215" y="166147"/>
                  </a:cubicBezTo>
                  <a:lnTo>
                    <a:pt x="83073" y="166147"/>
                  </a:lnTo>
                  <a:cubicBezTo>
                    <a:pt x="61041" y="166147"/>
                    <a:pt x="39911" y="157394"/>
                    <a:pt x="24332" y="141815"/>
                  </a:cubicBezTo>
                  <a:cubicBezTo>
                    <a:pt x="8752" y="126236"/>
                    <a:pt x="0" y="105106"/>
                    <a:pt x="0" y="83073"/>
                  </a:cubicBezTo>
                  <a:lnTo>
                    <a:pt x="0" y="83073"/>
                  </a:lnTo>
                  <a:cubicBezTo>
                    <a:pt x="0" y="61041"/>
                    <a:pt x="8752" y="39911"/>
                    <a:pt x="24332" y="24332"/>
                  </a:cubicBezTo>
                  <a:cubicBezTo>
                    <a:pt x="39911" y="8752"/>
                    <a:pt x="61041" y="0"/>
                    <a:pt x="83073" y="0"/>
                  </a:cubicBezTo>
                  <a:close/>
                </a:path>
              </a:pathLst>
            </a:custGeom>
            <a:solidFill>
              <a:srgbClr val="738F6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979288" cy="213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178884" y="7328487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822648" y="7330426"/>
            <a:ext cx="7148471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Train new staff/volunteers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28700" y="2120396"/>
            <a:ext cx="2135217" cy="314945"/>
          </a:xfrm>
          <a:custGeom>
            <a:avLst/>
            <a:gdLst/>
            <a:ahLst/>
            <a:cxnLst/>
            <a:rect l="l" t="t" r="r" b="b"/>
            <a:pathLst>
              <a:path w="2135217" h="314945">
                <a:moveTo>
                  <a:pt x="0" y="0"/>
                </a:moveTo>
                <a:lnTo>
                  <a:pt x="2135217" y="0"/>
                </a:lnTo>
                <a:lnTo>
                  <a:pt x="2135217" y="314945"/>
                </a:lnTo>
                <a:lnTo>
                  <a:pt x="0" y="314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13609993" y="3155477"/>
            <a:ext cx="2882806" cy="288280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3346">
                <a:alpha val="1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8700" y="8070450"/>
            <a:ext cx="8115300" cy="681220"/>
            <a:chOff x="0" y="0"/>
            <a:chExt cx="1979288" cy="16614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79288" cy="166147"/>
            </a:xfrm>
            <a:custGeom>
              <a:avLst/>
              <a:gdLst/>
              <a:ahLst/>
              <a:cxnLst/>
              <a:rect l="l" t="t" r="r" b="b"/>
              <a:pathLst>
                <a:path w="1979288" h="166147">
                  <a:moveTo>
                    <a:pt x="83073" y="0"/>
                  </a:moveTo>
                  <a:lnTo>
                    <a:pt x="1896215" y="0"/>
                  </a:lnTo>
                  <a:cubicBezTo>
                    <a:pt x="1918247" y="0"/>
                    <a:pt x="1939377" y="8752"/>
                    <a:pt x="1954957" y="24332"/>
                  </a:cubicBezTo>
                  <a:cubicBezTo>
                    <a:pt x="1970536" y="39911"/>
                    <a:pt x="1979288" y="61041"/>
                    <a:pt x="1979288" y="83073"/>
                  </a:cubicBezTo>
                  <a:lnTo>
                    <a:pt x="1979288" y="83073"/>
                  </a:lnTo>
                  <a:cubicBezTo>
                    <a:pt x="1979288" y="105106"/>
                    <a:pt x="1970536" y="126236"/>
                    <a:pt x="1954957" y="141815"/>
                  </a:cubicBezTo>
                  <a:cubicBezTo>
                    <a:pt x="1939377" y="157394"/>
                    <a:pt x="1918247" y="166147"/>
                    <a:pt x="1896215" y="166147"/>
                  </a:cubicBezTo>
                  <a:lnTo>
                    <a:pt x="83073" y="166147"/>
                  </a:lnTo>
                  <a:cubicBezTo>
                    <a:pt x="61041" y="166147"/>
                    <a:pt x="39911" y="157394"/>
                    <a:pt x="24332" y="141815"/>
                  </a:cubicBezTo>
                  <a:cubicBezTo>
                    <a:pt x="8752" y="126236"/>
                    <a:pt x="0" y="105106"/>
                    <a:pt x="0" y="83073"/>
                  </a:cubicBezTo>
                  <a:lnTo>
                    <a:pt x="0" y="83073"/>
                  </a:lnTo>
                  <a:cubicBezTo>
                    <a:pt x="0" y="61041"/>
                    <a:pt x="8752" y="39911"/>
                    <a:pt x="24332" y="24332"/>
                  </a:cubicBezTo>
                  <a:cubicBezTo>
                    <a:pt x="39911" y="8752"/>
                    <a:pt x="61041" y="0"/>
                    <a:pt x="83073" y="0"/>
                  </a:cubicBezTo>
                  <a:close/>
                </a:path>
              </a:pathLst>
            </a:custGeom>
            <a:solidFill>
              <a:srgbClr val="738F6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1979288" cy="213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178884" y="8200207"/>
            <a:ext cx="421707" cy="421707"/>
          </a:xfrm>
          <a:custGeom>
            <a:avLst/>
            <a:gdLst/>
            <a:ahLst/>
            <a:cxnLst/>
            <a:rect l="l" t="t" r="r" b="b"/>
            <a:pathLst>
              <a:path w="421707" h="421707">
                <a:moveTo>
                  <a:pt x="0" y="0"/>
                </a:moveTo>
                <a:lnTo>
                  <a:pt x="421707" y="0"/>
                </a:lnTo>
                <a:lnTo>
                  <a:pt x="421707" y="421707"/>
                </a:lnTo>
                <a:lnTo>
                  <a:pt x="0" y="421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822648" y="8205639"/>
            <a:ext cx="7148471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Inter Ultra-Bold"/>
                <a:ea typeface="Inter Ultra-Bold"/>
                <a:cs typeface="Inter Ultra-Bold"/>
                <a:sym typeface="Inter Ultra-Bold"/>
              </a:rPr>
              <a:t>Ask questions - we’re here to help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07512" y="2214979"/>
            <a:ext cx="8839143" cy="9762779"/>
            <a:chOff x="0" y="0"/>
            <a:chExt cx="73590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5903" cy="812800"/>
            </a:xfrm>
            <a:custGeom>
              <a:avLst/>
              <a:gdLst/>
              <a:ahLst/>
              <a:cxnLst/>
              <a:rect l="l" t="t" r="r" b="b"/>
              <a:pathLst>
                <a:path w="735903" h="812800">
                  <a:moveTo>
                    <a:pt x="367951" y="0"/>
                  </a:moveTo>
                  <a:cubicBezTo>
                    <a:pt x="164737" y="0"/>
                    <a:pt x="0" y="181951"/>
                    <a:pt x="0" y="406400"/>
                  </a:cubicBezTo>
                  <a:cubicBezTo>
                    <a:pt x="0" y="630849"/>
                    <a:pt x="164737" y="812800"/>
                    <a:pt x="367951" y="812800"/>
                  </a:cubicBezTo>
                  <a:cubicBezTo>
                    <a:pt x="571165" y="812800"/>
                    <a:pt x="735903" y="630849"/>
                    <a:pt x="735903" y="406400"/>
                  </a:cubicBezTo>
                  <a:cubicBezTo>
                    <a:pt x="735903" y="181951"/>
                    <a:pt x="571165" y="0"/>
                    <a:pt x="367951" y="0"/>
                  </a:cubicBezTo>
                  <a:close/>
                </a:path>
              </a:pathLst>
            </a:custGeom>
            <a:solidFill>
              <a:srgbClr val="A3C0BD">
                <a:alpha val="2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8991" y="28575"/>
              <a:ext cx="597921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38240" y="1028700"/>
            <a:ext cx="4925690" cy="49256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1301" r="-213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034643" y="2600036"/>
            <a:ext cx="6343516" cy="124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07"/>
              </a:lnSpc>
            </a:pPr>
            <a:r>
              <a:rPr lang="en-US" sz="7599" b="1">
                <a:solidFill>
                  <a:srgbClr val="BEDCD9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Food Safety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28291" y="4255736"/>
            <a:ext cx="9431009" cy="98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BEDCD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Food safety is one of the most important parts of a visit, and we’ll cover it in more detail this afternoon.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4032965" y="1534872"/>
            <a:ext cx="2345195" cy="680106"/>
          </a:xfrm>
          <a:custGeom>
            <a:avLst/>
            <a:gdLst/>
            <a:ahLst/>
            <a:cxnLst/>
            <a:rect l="l" t="t" r="r" b="b"/>
            <a:pathLst>
              <a:path w="2345195" h="680106">
                <a:moveTo>
                  <a:pt x="2345194" y="0"/>
                </a:moveTo>
                <a:lnTo>
                  <a:pt x="0" y="0"/>
                </a:lnTo>
                <a:lnTo>
                  <a:pt x="0" y="680107"/>
                </a:lnTo>
                <a:lnTo>
                  <a:pt x="2345194" y="680107"/>
                </a:lnTo>
                <a:lnTo>
                  <a:pt x="23451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37002" y="6972144"/>
            <a:ext cx="1199289" cy="1148550"/>
          </a:xfrm>
          <a:custGeom>
            <a:avLst/>
            <a:gdLst/>
            <a:ahLst/>
            <a:cxnLst/>
            <a:rect l="l" t="t" r="r" b="b"/>
            <a:pathLst>
              <a:path w="1199289" h="1148550">
                <a:moveTo>
                  <a:pt x="0" y="0"/>
                </a:moveTo>
                <a:lnTo>
                  <a:pt x="1199288" y="0"/>
                </a:lnTo>
                <a:lnTo>
                  <a:pt x="1199288" y="1148550"/>
                </a:lnTo>
                <a:lnTo>
                  <a:pt x="0" y="1148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273400" y="6363965"/>
            <a:ext cx="11985900" cy="247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 i="1">
                <a:solidFill>
                  <a:srgbClr val="FFFFFF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Proper storage, handling, and recordkeeping = safe food for families</a:t>
            </a:r>
          </a:p>
          <a:p>
            <a:pPr algn="l">
              <a:lnSpc>
                <a:spcPts val="3920"/>
              </a:lnSpc>
            </a:pPr>
            <a:endParaRPr lang="en-US" sz="2800" b="1" i="1">
              <a:solidFill>
                <a:srgbClr val="FFFFFF"/>
              </a:solidFill>
              <a:latin typeface="Inter Bold Italics"/>
              <a:ea typeface="Inter Bold Italics"/>
              <a:cs typeface="Inter Bold Italics"/>
              <a:sym typeface="Inter Bold Italics"/>
            </a:endParaRPr>
          </a:p>
          <a:p>
            <a:pPr algn="ctr">
              <a:lnSpc>
                <a:spcPts val="3920"/>
              </a:lnSpc>
            </a:pPr>
            <a:r>
              <a:rPr lang="en-US" sz="2800" b="1" i="1">
                <a:solidFill>
                  <a:srgbClr val="BEDCD9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Want to learn more? </a:t>
            </a:r>
          </a:p>
          <a:p>
            <a:pPr algn="ctr">
              <a:lnSpc>
                <a:spcPts val="3920"/>
              </a:lnSpc>
            </a:pPr>
            <a:r>
              <a:rPr lang="en-US" sz="2800" b="1" i="1">
                <a:solidFill>
                  <a:srgbClr val="BEDCD9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Join us this afternoon for the </a:t>
            </a:r>
            <a:r>
              <a:rPr lang="en-US" sz="2800" b="1" i="1">
                <a:solidFill>
                  <a:srgbClr val="FFFFFF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Food Safety Session at 2pm</a:t>
            </a:r>
            <a:r>
              <a:rPr lang="en-US" sz="2800" b="1" i="1">
                <a:solidFill>
                  <a:srgbClr val="BEDCD9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 in the </a:t>
            </a:r>
            <a:r>
              <a:rPr lang="en-US" sz="2800" b="1" i="1">
                <a:solidFill>
                  <a:srgbClr val="FFFFFF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YUKON ROOM!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3431"/>
            <a:ext cx="18288000" cy="5510330"/>
            <a:chOff x="0" y="0"/>
            <a:chExt cx="4816593" cy="14512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51280"/>
            </a:xfrm>
            <a:custGeom>
              <a:avLst/>
              <a:gdLst/>
              <a:ahLst/>
              <a:cxnLst/>
              <a:rect l="l" t="t" r="r" b="b"/>
              <a:pathLst>
                <a:path w="4816592" h="1451280">
                  <a:moveTo>
                    <a:pt x="0" y="0"/>
                  </a:moveTo>
                  <a:lnTo>
                    <a:pt x="4816592" y="0"/>
                  </a:lnTo>
                  <a:lnTo>
                    <a:pt x="4816592" y="1451280"/>
                  </a:lnTo>
                  <a:lnTo>
                    <a:pt x="0" y="1451280"/>
                  </a:lnTo>
                  <a:close/>
                </a:path>
              </a:pathLst>
            </a:custGeom>
            <a:solidFill>
              <a:srgbClr val="133346">
                <a:alpha val="4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498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694377"/>
            <a:ext cx="7249676" cy="400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01"/>
              </a:lnSpc>
            </a:pPr>
            <a:r>
              <a:rPr lang="en-US" sz="13553" b="1">
                <a:solidFill>
                  <a:srgbClr val="BEDCD9"/>
                </a:solidFill>
                <a:latin typeface="Antique Olive Ultra-Bold"/>
                <a:ea typeface="Antique Olive Ultra-Bold"/>
                <a:cs typeface="Antique Olive Ultra-Bold"/>
                <a:sym typeface="Antique Olive Ultra-Bold"/>
              </a:rPr>
              <a:t>THANK YOU</a:t>
            </a:r>
          </a:p>
        </p:txBody>
      </p:sp>
      <p:sp>
        <p:nvSpPr>
          <p:cNvPr id="6" name="Freeform 6"/>
          <p:cNvSpPr/>
          <p:nvPr/>
        </p:nvSpPr>
        <p:spPr>
          <a:xfrm>
            <a:off x="5557607" y="6096564"/>
            <a:ext cx="1724721" cy="254396"/>
          </a:xfrm>
          <a:custGeom>
            <a:avLst/>
            <a:gdLst/>
            <a:ahLst/>
            <a:cxnLst/>
            <a:rect l="l" t="t" r="r" b="b"/>
            <a:pathLst>
              <a:path w="1724721" h="254396">
                <a:moveTo>
                  <a:pt x="0" y="0"/>
                </a:moveTo>
                <a:lnTo>
                  <a:pt x="1724721" y="0"/>
                </a:lnTo>
                <a:lnTo>
                  <a:pt x="1724721" y="254396"/>
                </a:lnTo>
                <a:lnTo>
                  <a:pt x="0" y="2543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7961910" y="3918199"/>
            <a:ext cx="6711124" cy="671112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3C0BD">
                <a:alpha val="1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493703" y="4749358"/>
            <a:ext cx="9125042" cy="4508942"/>
            <a:chOff x="0" y="0"/>
            <a:chExt cx="1413708" cy="6985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13708" cy="698553"/>
            </a:xfrm>
            <a:custGeom>
              <a:avLst/>
              <a:gdLst/>
              <a:ahLst/>
              <a:cxnLst/>
              <a:rect l="l" t="t" r="r" b="b"/>
              <a:pathLst>
                <a:path w="1413708" h="698553">
                  <a:moveTo>
                    <a:pt x="84843" y="0"/>
                  </a:moveTo>
                  <a:lnTo>
                    <a:pt x="1328865" y="0"/>
                  </a:lnTo>
                  <a:cubicBezTo>
                    <a:pt x="1351367" y="0"/>
                    <a:pt x="1372947" y="8939"/>
                    <a:pt x="1388858" y="24850"/>
                  </a:cubicBezTo>
                  <a:cubicBezTo>
                    <a:pt x="1404769" y="40761"/>
                    <a:pt x="1413708" y="62341"/>
                    <a:pt x="1413708" y="84843"/>
                  </a:cubicBezTo>
                  <a:lnTo>
                    <a:pt x="1413708" y="613711"/>
                  </a:lnTo>
                  <a:cubicBezTo>
                    <a:pt x="1413708" y="636212"/>
                    <a:pt x="1404769" y="657792"/>
                    <a:pt x="1388858" y="673703"/>
                  </a:cubicBezTo>
                  <a:cubicBezTo>
                    <a:pt x="1372947" y="689614"/>
                    <a:pt x="1351367" y="698553"/>
                    <a:pt x="1328865" y="698553"/>
                  </a:cubicBezTo>
                  <a:lnTo>
                    <a:pt x="84843" y="698553"/>
                  </a:lnTo>
                  <a:cubicBezTo>
                    <a:pt x="62341" y="698553"/>
                    <a:pt x="40761" y="689614"/>
                    <a:pt x="24850" y="673703"/>
                  </a:cubicBezTo>
                  <a:cubicBezTo>
                    <a:pt x="8939" y="657792"/>
                    <a:pt x="0" y="636212"/>
                    <a:pt x="0" y="613711"/>
                  </a:cubicBezTo>
                  <a:lnTo>
                    <a:pt x="0" y="84843"/>
                  </a:lnTo>
                  <a:cubicBezTo>
                    <a:pt x="0" y="62341"/>
                    <a:pt x="8939" y="40761"/>
                    <a:pt x="24850" y="24850"/>
                  </a:cubicBezTo>
                  <a:cubicBezTo>
                    <a:pt x="40761" y="8939"/>
                    <a:pt x="62341" y="0"/>
                    <a:pt x="84843" y="0"/>
                  </a:cubicBezTo>
                  <a:close/>
                </a:path>
              </a:pathLst>
            </a:custGeom>
            <a:blipFill>
              <a:blip r:embed="rId4"/>
              <a:stretch>
                <a:fillRect t="-17290" b="-172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4813674" y="1028700"/>
            <a:ext cx="2445626" cy="2445626"/>
          </a:xfrm>
          <a:custGeom>
            <a:avLst/>
            <a:gdLst/>
            <a:ahLst/>
            <a:cxnLst/>
            <a:rect l="l" t="t" r="r" b="b"/>
            <a:pathLst>
              <a:path w="2445626" h="2445626">
                <a:moveTo>
                  <a:pt x="2445626" y="0"/>
                </a:moveTo>
                <a:lnTo>
                  <a:pt x="0" y="0"/>
                </a:lnTo>
                <a:lnTo>
                  <a:pt x="0" y="2445626"/>
                </a:lnTo>
                <a:lnTo>
                  <a:pt x="2445626" y="2445626"/>
                </a:lnTo>
                <a:lnTo>
                  <a:pt x="244562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752600" y="7945755"/>
            <a:ext cx="5031487" cy="1481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2807" b="1" dirty="0">
                <a:solidFill>
                  <a:srgbClr val="BEDCD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Mel Buhr </a:t>
            </a:r>
          </a:p>
          <a:p>
            <a:pPr algn="ctr">
              <a:lnSpc>
                <a:spcPts val="3930"/>
              </a:lnSpc>
            </a:pPr>
            <a:r>
              <a:rPr lang="en-US" sz="2807" dirty="0">
                <a:solidFill>
                  <a:srgbClr val="BEDCD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Partner Services Manager</a:t>
            </a:r>
          </a:p>
          <a:p>
            <a:pPr algn="ctr">
              <a:lnSpc>
                <a:spcPts val="3930"/>
              </a:lnSpc>
            </a:pPr>
            <a:r>
              <a:rPr lang="en-US" sz="2807" dirty="0">
                <a:solidFill>
                  <a:srgbClr val="BEDCD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mbuhr@foodbankofalaska.org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</Words>
  <Application>Microsoft Office PowerPoint</Application>
  <PresentationFormat>Custom</PresentationFormat>
  <Paragraphs>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Inter Bold Italics</vt:lpstr>
      <vt:lpstr>Roboto Condensed</vt:lpstr>
      <vt:lpstr>Antique Olive Ultra-Bold</vt:lpstr>
      <vt:lpstr>Roboto Condensed Bold</vt:lpstr>
      <vt:lpstr>Inter Medium</vt:lpstr>
      <vt:lpstr>Calibri</vt:lpstr>
      <vt:lpstr>Garet Ultra-Bold</vt:lpstr>
      <vt:lpstr>Arial</vt:lpstr>
      <vt:lpstr>Inter Semi-Bold</vt:lpstr>
      <vt:lpstr>Garet Bold</vt:lpstr>
      <vt:lpstr>Inter Ultra-Bold</vt:lpstr>
      <vt:lpstr>Inter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to expect when expecting a site visit</dc:title>
  <dc:creator>Rebecca Guyer</dc:creator>
  <cp:lastModifiedBy>Rebecca Guyer</cp:lastModifiedBy>
  <cp:revision>2</cp:revision>
  <dcterms:created xsi:type="dcterms:W3CDTF">2006-08-16T00:00:00Z</dcterms:created>
  <dcterms:modified xsi:type="dcterms:W3CDTF">2025-09-16T16:24:49Z</dcterms:modified>
  <dc:identifier>DAGympJw9dY</dc:identifier>
</cp:coreProperties>
</file>