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6" r:id="rId5"/>
    <p:sldId id="271" r:id="rId6"/>
    <p:sldId id="279" r:id="rId7"/>
    <p:sldId id="257" r:id="rId8"/>
    <p:sldId id="261" r:id="rId9"/>
    <p:sldId id="270" r:id="rId10"/>
    <p:sldId id="311" r:id="rId11"/>
    <p:sldId id="312" r:id="rId12"/>
    <p:sldId id="277" r:id="rId13"/>
    <p:sldId id="278" r:id="rId14"/>
    <p:sldId id="259" r:id="rId15"/>
    <p:sldId id="265" r:id="rId16"/>
    <p:sldId id="285" r:id="rId17"/>
    <p:sldId id="286" r:id="rId18"/>
    <p:sldId id="287" r:id="rId19"/>
    <p:sldId id="288" r:id="rId20"/>
    <p:sldId id="289" r:id="rId21"/>
    <p:sldId id="281" r:id="rId22"/>
    <p:sldId id="280" r:id="rId23"/>
    <p:sldId id="313" r:id="rId24"/>
    <p:sldId id="282" r:id="rId25"/>
    <p:sldId id="283" r:id="rId26"/>
    <p:sldId id="310"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75"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13EEC14-586C-A23B-F960-7273AD3D89B4}" name="Rebecca Guyer" initials="RG" userId="S::rguyer@foodbankofalaska.org::fcaa84c9-be51-4b08-9458-267184357c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0"/>
    <a:srgbClr val="4E9198"/>
    <a:srgbClr val="ADC228"/>
    <a:srgbClr val="B4454B"/>
    <a:srgbClr val="7A6E65"/>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35" autoAdjust="0"/>
  </p:normalViewPr>
  <p:slideViewPr>
    <p:cSldViewPr snapToGrid="0">
      <p:cViewPr varScale="1">
        <p:scale>
          <a:sx n="87" d="100"/>
          <a:sy n="87" d="100"/>
        </p:scale>
        <p:origin x="1512" y="90"/>
      </p:cViewPr>
      <p:guideLst/>
    </p:cSldViewPr>
  </p:slideViewPr>
  <p:notesTextViewPr>
    <p:cViewPr>
      <p:scale>
        <a:sx n="3" d="2"/>
        <a:sy n="3" d="2"/>
      </p:scale>
      <p:origin x="0" y="0"/>
    </p:cViewPr>
  </p:notesTextViewPr>
  <p:sorterViewPr>
    <p:cViewPr>
      <p:scale>
        <a:sx n="126" d="100"/>
        <a:sy n="126" d="100"/>
      </p:scale>
      <p:origin x="0" y="0"/>
    </p:cViewPr>
  </p:sorter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Poundage Distributed</c:v>
                </c:pt>
              </c:strCache>
            </c:strRef>
          </c:tx>
          <c:spPr>
            <a:solidFill>
              <a:schemeClr val="accent3">
                <a:shade val="76000"/>
              </a:schemeClr>
            </a:solidFill>
            <a:ln>
              <a:noFill/>
            </a:ln>
            <a:effectLst/>
          </c:spPr>
          <c:invertIfNegative val="0"/>
          <c:dLbls>
            <c:dLbl>
              <c:idx val="0"/>
              <c:layout>
                <c:manualLayout>
                  <c:x val="0"/>
                  <c:y val="-2.7556075964574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82-49BB-9B0B-6DEF10A2279C}"/>
                </c:ext>
              </c:extLst>
            </c:dLbl>
            <c:dLbl>
              <c:idx val="1"/>
              <c:layout>
                <c:manualLayout>
                  <c:x val="0"/>
                  <c:y val="1.4580468045351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82-49BB-9B0B-6DEF10A2279C}"/>
                </c:ext>
              </c:extLst>
            </c:dLbl>
            <c:dLbl>
              <c:idx val="2"/>
              <c:layout>
                <c:manualLayout>
                  <c:x val="1.2700985596481357E-3"/>
                  <c:y val="5.22431282399794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2-49BB-9B0B-6DEF10A2279C}"/>
                </c:ext>
              </c:extLst>
            </c:dLbl>
            <c:dLbl>
              <c:idx val="3"/>
              <c:layout>
                <c:manualLayout>
                  <c:x val="0"/>
                  <c:y val="-1.472840207932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82-49BB-9B0B-6DEF10A2279C}"/>
                </c:ext>
              </c:extLst>
            </c:dLbl>
            <c:dLbl>
              <c:idx val="4"/>
              <c:layout>
                <c:manualLayout>
                  <c:x val="-3.8102956789446861E-3"/>
                  <c:y val="-2.0556106447951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82-49BB-9B0B-6DEF10A2279C}"/>
                </c:ext>
              </c:extLst>
            </c:dLbl>
            <c:dLbl>
              <c:idx val="5"/>
              <c:layout>
                <c:manualLayout>
                  <c:x val="-1.270098559648415E-3"/>
                  <c:y val="-1.8875037880078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82-49BB-9B0B-6DEF10A2279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c:v>
                </c:pt>
                <c:pt idx="1">
                  <c:v>FY21</c:v>
                </c:pt>
                <c:pt idx="2">
                  <c:v>FY22</c:v>
                </c:pt>
                <c:pt idx="3">
                  <c:v>FY23</c:v>
                </c:pt>
                <c:pt idx="4">
                  <c:v>FY24</c:v>
                </c:pt>
                <c:pt idx="5">
                  <c:v>FY25</c:v>
                </c:pt>
              </c:strCache>
            </c:strRef>
          </c:cat>
          <c:val>
            <c:numRef>
              <c:f>Sheet1!$B$2:$B$7</c:f>
              <c:numCache>
                <c:formatCode>#,##0</c:formatCode>
                <c:ptCount val="6"/>
                <c:pt idx="0">
                  <c:v>3339439</c:v>
                </c:pt>
                <c:pt idx="1">
                  <c:v>2673698</c:v>
                </c:pt>
                <c:pt idx="2">
                  <c:v>1678416</c:v>
                </c:pt>
                <c:pt idx="3">
                  <c:v>790988</c:v>
                </c:pt>
                <c:pt idx="4">
                  <c:v>2049660</c:v>
                </c:pt>
                <c:pt idx="5">
                  <c:v>1272921</c:v>
                </c:pt>
              </c:numCache>
            </c:numRef>
          </c:val>
          <c:extLst>
            <c:ext xmlns:c16="http://schemas.microsoft.com/office/drawing/2014/chart" uri="{C3380CC4-5D6E-409C-BE32-E72D297353CC}">
              <c16:uniqueId val="{00000000-5A55-423E-948E-3543A421E78B}"/>
            </c:ext>
          </c:extLst>
        </c:ser>
        <c:dLbls>
          <c:dLblPos val="ctr"/>
          <c:showLegendKey val="0"/>
          <c:showVal val="1"/>
          <c:showCatName val="0"/>
          <c:showSerName val="0"/>
          <c:showPercent val="0"/>
          <c:showBubbleSize val="0"/>
        </c:dLbls>
        <c:gapWidth val="219"/>
        <c:overlap val="-27"/>
        <c:axId val="1111705064"/>
        <c:axId val="111170670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FY20</c:v>
                      </c:pt>
                      <c:pt idx="1">
                        <c:v>FY21</c:v>
                      </c:pt>
                      <c:pt idx="2">
                        <c:v>FY22</c:v>
                      </c:pt>
                      <c:pt idx="3">
                        <c:v>FY23</c:v>
                      </c:pt>
                      <c:pt idx="4">
                        <c:v>FY24</c:v>
                      </c:pt>
                      <c:pt idx="5">
                        <c:v>FY25</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3CEA-4AE9-90ED-C490608A9220}"/>
                  </c:ext>
                </c:extLst>
              </c15:ser>
            </c15:filteredBarSeries>
          </c:ext>
        </c:extLst>
      </c:barChart>
      <c:catAx>
        <c:axId val="111170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17050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a:lstStyle/>
        <a:p>
          <a:endParaRPr lang="en-US"/>
        </a:p>
      </dgm:t>
    </dgm:pt>
    <dgm:pt modelId="{DF1ABFB3-B399-406F-91BD-DCDF9A38526B}">
      <dgm:prSet phldrT="[Text]" phldr="0" custT="1"/>
      <dgm:spPr/>
      <dgm:t>
        <a:bodyPr/>
        <a:lstStyle/>
        <a:p>
          <a:r>
            <a:rPr lang="en-US" sz="1800" b="0" dirty="0">
              <a:solidFill>
                <a:schemeClr val="bg1"/>
              </a:solidFill>
              <a:latin typeface="Tenorite" pitchFamily="2" charset="0"/>
            </a:rPr>
            <a:t>Food pantries, soup kitchens, etc. </a:t>
          </a:r>
          <a:endParaRPr lang="en-US" sz="1800" b="1" dirty="0">
            <a:solidFill>
              <a:schemeClr val="bg1"/>
            </a:solidFill>
            <a:latin typeface="Tenorite" pitchFamily="2" charset="0"/>
          </a:endParaRPr>
        </a:p>
      </dgm:t>
    </dgm:pt>
    <dgm:pt modelId="{78CB0E27-958C-4066-A189-8B36505E8204}" type="parTrans" cxnId="{15319551-A9EA-462E-845B-E5251E84291F}">
      <dgm:prSet/>
      <dgm:spPr/>
      <dgm:t>
        <a:bodyPr/>
        <a:lstStyle/>
        <a:p>
          <a:endParaRPr lang="en-US">
            <a:solidFill>
              <a:schemeClr val="bg1"/>
            </a:solidFill>
          </a:endParaRPr>
        </a:p>
      </dgm:t>
    </dgm:pt>
    <dgm:pt modelId="{70E4A1D3-514E-4327-991D-5CC9C6B41885}" type="sibTrans" cxnId="{15319551-A9EA-462E-845B-E5251E84291F}">
      <dgm:prSet/>
      <dgm:spPr/>
      <dgm:t>
        <a:bodyPr/>
        <a:lstStyle/>
        <a:p>
          <a:endParaRPr lang="en-US">
            <a:solidFill>
              <a:schemeClr val="bg1"/>
            </a:solidFill>
          </a:endParaRPr>
        </a:p>
      </dgm:t>
    </dgm:pt>
    <dgm:pt modelId="{58FF46FB-368D-4E9C-A650-0513B8879DA8}">
      <dgm:prSet phldr="0" custT="1"/>
      <dgm:spPr/>
      <dgm:t>
        <a:bodyPr/>
        <a:lstStyle/>
        <a:p>
          <a:pPr>
            <a:defRPr b="1"/>
          </a:pPr>
          <a:r>
            <a:rPr lang="en-US" sz="3200" b="1" dirty="0">
              <a:solidFill>
                <a:schemeClr val="bg1"/>
              </a:solidFill>
              <a:latin typeface="Tenorite" pitchFamily="2" charset="0"/>
            </a:rPr>
            <a:t>USDA</a:t>
          </a:r>
        </a:p>
      </dgm:t>
    </dgm:pt>
    <dgm:pt modelId="{11DFA284-5E99-474D-BF05-364A45269DC7}" type="parTrans" cxnId="{C5645B39-CB65-4A0A-B369-E455C3B827C3}">
      <dgm:prSet/>
      <dgm:spPr/>
      <dgm:t>
        <a:bodyPr/>
        <a:lstStyle/>
        <a:p>
          <a:endParaRPr lang="en-US">
            <a:solidFill>
              <a:schemeClr val="bg1"/>
            </a:solidFill>
          </a:endParaRPr>
        </a:p>
      </dgm:t>
    </dgm:pt>
    <dgm:pt modelId="{CFA40740-0682-470C-AD5A-CFF53CD12BD2}" type="sibTrans" cxnId="{C5645B39-CB65-4A0A-B369-E455C3B827C3}">
      <dgm:prSet/>
      <dgm:spPr/>
      <dgm:t>
        <a:bodyPr/>
        <a:lstStyle/>
        <a:p>
          <a:endParaRPr lang="en-US">
            <a:solidFill>
              <a:schemeClr val="bg1"/>
            </a:solidFill>
          </a:endParaRPr>
        </a:p>
      </dgm:t>
    </dgm:pt>
    <dgm:pt modelId="{9A875394-CA1E-4432-AEEB-9054FCFF5E0E}">
      <dgm:prSet phldr="0" custT="1"/>
      <dgm:spPr/>
      <dgm:t>
        <a:bodyPr/>
        <a:lstStyle/>
        <a:p>
          <a:r>
            <a:rPr lang="en-US" sz="2000" b="0" dirty="0">
              <a:solidFill>
                <a:schemeClr val="bg1"/>
              </a:solidFill>
              <a:latin typeface="Tenorite" pitchFamily="2" charset="0"/>
            </a:rPr>
            <a:t>U.S. Department of Agriculture</a:t>
          </a:r>
        </a:p>
      </dgm:t>
    </dgm:pt>
    <dgm:pt modelId="{FCC92BDD-6EA3-421D-9DA8-7D3A12D003B6}" type="parTrans" cxnId="{B659504B-18E4-4D89-A17C-34ABB280AE52}">
      <dgm:prSet/>
      <dgm:spPr/>
      <dgm:t>
        <a:bodyPr/>
        <a:lstStyle/>
        <a:p>
          <a:endParaRPr lang="en-US">
            <a:solidFill>
              <a:schemeClr val="bg1"/>
            </a:solidFill>
          </a:endParaRPr>
        </a:p>
      </dgm:t>
    </dgm:pt>
    <dgm:pt modelId="{0314452B-82A0-42F4-9551-DF00CFFC3580}" type="sibTrans" cxnId="{B659504B-18E4-4D89-A17C-34ABB280AE52}">
      <dgm:prSet/>
      <dgm:spPr/>
      <dgm:t>
        <a:bodyPr/>
        <a:lstStyle/>
        <a:p>
          <a:endParaRPr lang="en-US">
            <a:solidFill>
              <a:schemeClr val="bg1"/>
            </a:solidFill>
          </a:endParaRPr>
        </a:p>
      </dgm:t>
    </dgm:pt>
    <dgm:pt modelId="{D05E1923-5021-40F7-B4EF-E582E23A699D}">
      <dgm:prSet phldr="0" custT="1"/>
      <dgm:spPr/>
      <dgm:t>
        <a:bodyPr/>
        <a:lstStyle/>
        <a:p>
          <a:pPr>
            <a:defRPr b="1"/>
          </a:pPr>
          <a:r>
            <a:rPr lang="en-US" sz="1800" b="1" dirty="0">
              <a:solidFill>
                <a:schemeClr val="bg1"/>
              </a:solidFill>
              <a:latin typeface="Tenorite" pitchFamily="2" charset="0"/>
            </a:rPr>
            <a:t>FNS Regional Offices</a:t>
          </a:r>
        </a:p>
      </dgm:t>
    </dgm:pt>
    <dgm:pt modelId="{FD6C5CD2-9CED-4BE6-89CD-A5A5CCE63B3E}" type="parTrans" cxnId="{72C4D6D9-419A-42C1-A76D-84599F65BB08}">
      <dgm:prSet/>
      <dgm:spPr/>
      <dgm:t>
        <a:bodyPr/>
        <a:lstStyle/>
        <a:p>
          <a:endParaRPr lang="en-US">
            <a:solidFill>
              <a:schemeClr val="bg1"/>
            </a:solidFill>
          </a:endParaRPr>
        </a:p>
      </dgm:t>
    </dgm:pt>
    <dgm:pt modelId="{F020958C-EF86-4274-85F9-318F2792F7B6}" type="sibTrans" cxnId="{72C4D6D9-419A-42C1-A76D-84599F65BB08}">
      <dgm:prSet/>
      <dgm:spPr/>
      <dgm:t>
        <a:bodyPr/>
        <a:lstStyle/>
        <a:p>
          <a:endParaRPr lang="en-US">
            <a:solidFill>
              <a:schemeClr val="bg1"/>
            </a:solidFill>
          </a:endParaRPr>
        </a:p>
      </dgm:t>
    </dgm:pt>
    <dgm:pt modelId="{579089A8-5362-4BA4-9163-D19228C1808F}">
      <dgm:prSet phldr="0"/>
      <dgm:spPr/>
      <dgm:t>
        <a:bodyPr/>
        <a:lstStyle/>
        <a:p>
          <a:r>
            <a:rPr lang="en-US" b="0" dirty="0">
              <a:solidFill>
                <a:schemeClr val="bg1"/>
              </a:solidFill>
              <a:latin typeface="Tenorite" pitchFamily="2" charset="0"/>
            </a:rPr>
            <a:t>USDA Food &amp; Nutrition Service Western Regional Office</a:t>
          </a:r>
        </a:p>
      </dgm:t>
    </dgm:pt>
    <dgm:pt modelId="{FB2DEB6E-B29F-4E51-960A-23ECC62EBF38}" type="parTrans" cxnId="{4876CF51-F110-4E25-8FD4-08D25B4B0AB8}">
      <dgm:prSet/>
      <dgm:spPr/>
      <dgm:t>
        <a:bodyPr/>
        <a:lstStyle/>
        <a:p>
          <a:endParaRPr lang="en-US">
            <a:solidFill>
              <a:schemeClr val="bg1"/>
            </a:solidFill>
          </a:endParaRPr>
        </a:p>
      </dgm:t>
    </dgm:pt>
    <dgm:pt modelId="{1C5328B1-AC18-4CF7-A034-BB0592F4A2A1}" type="sibTrans" cxnId="{4876CF51-F110-4E25-8FD4-08D25B4B0AB8}">
      <dgm:prSet/>
      <dgm:spPr/>
      <dgm:t>
        <a:bodyPr/>
        <a:lstStyle/>
        <a:p>
          <a:endParaRPr lang="en-US">
            <a:solidFill>
              <a:schemeClr val="bg1"/>
            </a:solidFill>
          </a:endParaRPr>
        </a:p>
      </dgm:t>
    </dgm:pt>
    <dgm:pt modelId="{FA8F44BD-C8C7-462C-9756-1EC498E86842}">
      <dgm:prSet phldr="0" custT="1"/>
      <dgm:spPr/>
      <dgm:t>
        <a:bodyPr/>
        <a:lstStyle/>
        <a:p>
          <a:pPr>
            <a:defRPr b="1"/>
          </a:pPr>
          <a:r>
            <a:rPr lang="en-US" sz="2800" b="1" kern="1200" dirty="0">
              <a:solidFill>
                <a:schemeClr val="bg1"/>
              </a:solidFill>
              <a:latin typeface="Tenorite" pitchFamily="2" charset="0"/>
            </a:rPr>
            <a:t>State</a:t>
          </a:r>
          <a:r>
            <a:rPr lang="en-US" sz="1600" b="1" kern="1200" dirty="0">
              <a:solidFill>
                <a:schemeClr val="bg1"/>
              </a:solidFill>
              <a:latin typeface="Tenorite" pitchFamily="2" charset="0"/>
            </a:rPr>
            <a:t> </a:t>
          </a:r>
          <a:r>
            <a:rPr lang="en-US" sz="3200" b="1" kern="1200" dirty="0">
              <a:solidFill>
                <a:prstClr val="white"/>
              </a:solidFill>
              <a:latin typeface="Tenorite" pitchFamily="2" charset="0"/>
              <a:ea typeface="+mn-ea"/>
              <a:cs typeface="+mn-cs"/>
            </a:rPr>
            <a:t>Agencies</a:t>
          </a:r>
          <a:r>
            <a:rPr lang="en-US" sz="1600" b="1" kern="1200" dirty="0">
              <a:solidFill>
                <a:schemeClr val="bg1"/>
              </a:solidFill>
              <a:latin typeface="Tenorite" pitchFamily="2" charset="0"/>
            </a:rPr>
            <a:t> </a:t>
          </a:r>
        </a:p>
      </dgm:t>
    </dgm:pt>
    <dgm:pt modelId="{F47063EE-4B58-4EDE-A4F2-A4BD81B82F21}" type="parTrans" cxnId="{0D51BD2E-4619-469B-B233-EBAC3D4D0BA6}">
      <dgm:prSet/>
      <dgm:spPr/>
      <dgm:t>
        <a:bodyPr/>
        <a:lstStyle/>
        <a:p>
          <a:endParaRPr lang="en-US">
            <a:solidFill>
              <a:schemeClr val="bg1"/>
            </a:solidFill>
          </a:endParaRPr>
        </a:p>
      </dgm:t>
    </dgm:pt>
    <dgm:pt modelId="{8C8A9736-03DA-4B1C-A590-10B4AD89452B}" type="sibTrans" cxnId="{0D51BD2E-4619-469B-B233-EBAC3D4D0BA6}">
      <dgm:prSet/>
      <dgm:spPr/>
      <dgm:t>
        <a:bodyPr/>
        <a:lstStyle/>
        <a:p>
          <a:endParaRPr lang="en-US">
            <a:solidFill>
              <a:schemeClr val="bg1"/>
            </a:solidFill>
          </a:endParaRPr>
        </a:p>
      </dgm:t>
    </dgm:pt>
    <dgm:pt modelId="{EFEB4D61-3A9C-4140-977F-3C3F5C9EE9D1}">
      <dgm:prSet phldr="0" custT="1"/>
      <dgm:spPr/>
      <dgm:t>
        <a:bodyPr/>
        <a:lstStyle/>
        <a:p>
          <a:r>
            <a:rPr lang="en-US" sz="1400" b="0" dirty="0">
              <a:solidFill>
                <a:schemeClr val="bg1"/>
              </a:solidFill>
              <a:latin typeface="Tenorite" pitchFamily="2" charset="0"/>
            </a:rPr>
            <a:t>Department of Early Education Development (DEED)</a:t>
          </a:r>
        </a:p>
      </dgm:t>
    </dgm:pt>
    <dgm:pt modelId="{57D352E4-0431-4F68-B8F1-61BFA34799AA}" type="parTrans" cxnId="{1B32EF2C-9DB5-4504-A9DA-B4956CC00208}">
      <dgm:prSet/>
      <dgm:spPr/>
      <dgm:t>
        <a:bodyPr/>
        <a:lstStyle/>
        <a:p>
          <a:endParaRPr lang="en-US">
            <a:solidFill>
              <a:schemeClr val="bg1"/>
            </a:solidFill>
          </a:endParaRPr>
        </a:p>
      </dgm:t>
    </dgm:pt>
    <dgm:pt modelId="{0ECC32B6-1E7C-4AA4-9DBF-D69B7C5E64A9}" type="sibTrans" cxnId="{1B32EF2C-9DB5-4504-A9DA-B4956CC00208}">
      <dgm:prSet/>
      <dgm:spPr/>
      <dgm:t>
        <a:bodyPr/>
        <a:lstStyle/>
        <a:p>
          <a:endParaRPr lang="en-US">
            <a:solidFill>
              <a:schemeClr val="bg1"/>
            </a:solidFill>
          </a:endParaRPr>
        </a:p>
      </dgm:t>
    </dgm:pt>
    <dgm:pt modelId="{8BAB5E6F-A65E-41DB-A296-0818B0E49F7C}">
      <dgm:prSet phldr="0"/>
      <dgm:spPr/>
      <dgm:t>
        <a:bodyPr/>
        <a:lstStyle/>
        <a:p>
          <a:pPr>
            <a:defRPr b="1"/>
          </a:pPr>
          <a:r>
            <a:rPr lang="en-US" b="1" dirty="0">
              <a:solidFill>
                <a:schemeClr val="bg1"/>
              </a:solidFill>
              <a:latin typeface="Tenorite" pitchFamily="2" charset="0"/>
            </a:rPr>
            <a:t>Food Banks</a:t>
          </a:r>
        </a:p>
      </dgm:t>
    </dgm:pt>
    <dgm:pt modelId="{886842C6-3EFC-4BE7-B417-415595758830}" type="parTrans" cxnId="{66B49C6C-FAFD-47B4-BF22-05A295C23D4E}">
      <dgm:prSet/>
      <dgm:spPr/>
      <dgm:t>
        <a:bodyPr/>
        <a:lstStyle/>
        <a:p>
          <a:endParaRPr lang="en-US">
            <a:solidFill>
              <a:schemeClr val="bg1"/>
            </a:solidFill>
          </a:endParaRPr>
        </a:p>
      </dgm:t>
    </dgm:pt>
    <dgm:pt modelId="{B407F4C3-8FC9-4E91-A0EC-6B33713CC9A5}" type="sibTrans" cxnId="{66B49C6C-FAFD-47B4-BF22-05A295C23D4E}">
      <dgm:prSet/>
      <dgm:spPr/>
      <dgm:t>
        <a:bodyPr/>
        <a:lstStyle/>
        <a:p>
          <a:endParaRPr lang="en-US">
            <a:solidFill>
              <a:schemeClr val="bg1"/>
            </a:solidFill>
          </a:endParaRPr>
        </a:p>
      </dgm:t>
    </dgm:pt>
    <dgm:pt modelId="{332BC85C-1CF3-4F8F-ACB7-5B6D53744AE1}">
      <dgm:prSet phldr="0"/>
      <dgm:spPr/>
      <dgm:t>
        <a:bodyPr/>
        <a:lstStyle/>
        <a:p>
          <a:r>
            <a:rPr lang="en-US" b="0" dirty="0">
              <a:solidFill>
                <a:schemeClr val="bg1"/>
              </a:solidFill>
              <a:latin typeface="Tenorite" pitchFamily="2" charset="0"/>
            </a:rPr>
            <a:t>Food Bank of Alaska</a:t>
          </a:r>
        </a:p>
      </dgm:t>
    </dgm:pt>
    <dgm:pt modelId="{99F218FD-90FE-450E-A368-B3E3677E74E8}" type="parTrans" cxnId="{2617C475-F537-46A6-ADE1-4EB764853601}">
      <dgm:prSet/>
      <dgm:spPr/>
      <dgm:t>
        <a:bodyPr/>
        <a:lstStyle/>
        <a:p>
          <a:endParaRPr lang="en-US">
            <a:solidFill>
              <a:schemeClr val="bg1"/>
            </a:solidFill>
          </a:endParaRPr>
        </a:p>
      </dgm:t>
    </dgm:pt>
    <dgm:pt modelId="{8D1CC686-B05C-4470-A959-236CC9C8BB70}" type="sibTrans" cxnId="{2617C475-F537-46A6-ADE1-4EB764853601}">
      <dgm:prSet/>
      <dgm:spPr/>
      <dgm:t>
        <a:bodyPr/>
        <a:lstStyle/>
        <a:p>
          <a:endParaRPr lang="en-US">
            <a:solidFill>
              <a:schemeClr val="bg1"/>
            </a:solidFill>
          </a:endParaRPr>
        </a:p>
      </dgm:t>
    </dgm:pt>
    <dgm:pt modelId="{8B9AF88A-E1F7-4D3A-905F-87228D6A8655}">
      <dgm:prSet phldr="0" custT="1"/>
      <dgm:spPr/>
      <dgm:t>
        <a:bodyPr/>
        <a:lstStyle/>
        <a:p>
          <a:pPr>
            <a:defRPr b="1"/>
          </a:pPr>
          <a:r>
            <a:rPr lang="en-US" sz="2000" b="1" dirty="0">
              <a:solidFill>
                <a:schemeClr val="bg1"/>
              </a:solidFill>
              <a:latin typeface="Tenorite" pitchFamily="2" charset="0"/>
            </a:rPr>
            <a:t>TEFAP Partner Agencies</a:t>
          </a:r>
        </a:p>
      </dgm:t>
    </dgm:pt>
    <dgm:pt modelId="{933A8FED-7B84-4ED0-B6AA-2EE26A89B8EA}" type="parTrans" cxnId="{E1474FF3-8E3C-4B30-985C-CE88BA0FE324}">
      <dgm:prSet/>
      <dgm:spPr/>
      <dgm:t>
        <a:bodyPr/>
        <a:lstStyle/>
        <a:p>
          <a:endParaRPr lang="en-US">
            <a:solidFill>
              <a:schemeClr val="bg1"/>
            </a:solidFill>
          </a:endParaRPr>
        </a:p>
      </dgm:t>
    </dgm:pt>
    <dgm:pt modelId="{F11DD6EC-352C-4A0E-84AA-FEBE2F06BCF9}" type="sibTrans" cxnId="{E1474FF3-8E3C-4B30-985C-CE88BA0FE324}">
      <dgm:prSet/>
      <dgm:spPr/>
      <dgm:t>
        <a:bodyPr/>
        <a:lstStyle/>
        <a:p>
          <a:endParaRPr lang="en-US">
            <a:solidFill>
              <a:schemeClr val="bg1"/>
            </a:solidFill>
          </a:endParaRPr>
        </a:p>
      </dgm:t>
    </dgm:pt>
    <dgm:pt modelId="{FDED3655-1418-4468-8CC9-322A1FAC594A}">
      <dgm:prSet phldrT="[Text]" phldr="0"/>
      <dgm:spPr/>
      <dgm:t>
        <a:bodyPr/>
        <a:lstStyle/>
        <a:p>
          <a:pPr>
            <a:defRPr b="1"/>
          </a:pPr>
          <a:r>
            <a:rPr lang="en-US" b="1" dirty="0">
              <a:solidFill>
                <a:schemeClr val="bg1"/>
              </a:solidFill>
              <a:latin typeface="Tenorite" pitchFamily="2" charset="0"/>
            </a:rPr>
            <a:t>People you serve!</a:t>
          </a:r>
        </a:p>
      </dgm:t>
    </dgm:pt>
    <dgm:pt modelId="{63A0EF3C-E5B7-4E18-B350-49D6131446CD}" type="parTrans" cxnId="{E1465711-D661-4FE7-B04E-CD5E486849F6}">
      <dgm:prSet/>
      <dgm:spPr/>
      <dgm:t>
        <a:bodyPr/>
        <a:lstStyle/>
        <a:p>
          <a:endParaRPr lang="en-US"/>
        </a:p>
      </dgm:t>
    </dgm:pt>
    <dgm:pt modelId="{1EA144A1-15B3-4E1C-A7AC-AEC1BBB14B4C}" type="sibTrans" cxnId="{E1465711-D661-4FE7-B04E-CD5E486849F6}">
      <dgm:prSet/>
      <dgm:spPr/>
      <dgm:t>
        <a:bodyPr/>
        <a:lstStyle/>
        <a:p>
          <a:endParaRPr lang="en-US"/>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7"/>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6"/>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6"/>
      <dgm:spPr>
        <a:solidFill>
          <a:schemeClr val="accent2"/>
        </a:solidFill>
      </dgm:spPr>
    </dgm:pt>
    <dgm:pt modelId="{5B7FC7CF-F58D-48D5-8BCC-38D6EE87890B}" type="pres">
      <dgm:prSet presAssocID="{58FF46FB-368D-4E9C-A650-0513B8879DA8}" presName="Ellipse" presStyleLbl="fgAcc1" presStyleIdx="1" presStyleCnt="7"/>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2">
        <dgm:presLayoutVars>
          <dgm:bulletEnabled val="1"/>
        </dgm:presLayoutVars>
      </dgm:prSet>
      <dgm:spPr/>
    </dgm:pt>
    <dgm:pt modelId="{8E3FB235-DF38-476B-9A0E-B1E583D50944}" type="pres">
      <dgm:prSet presAssocID="{58FF46FB-368D-4E9C-A650-0513B8879DA8}" presName="L1TextContainer" presStyleLbl="revTx" presStyleIdx="1" presStyleCnt="12"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6"/>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6"/>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6"/>
      <dgm:spPr>
        <a:solidFill>
          <a:schemeClr val="accent2"/>
        </a:solidFill>
      </dgm:spPr>
    </dgm:pt>
    <dgm:pt modelId="{B1A1A837-F261-404B-A808-B2F4154CE8A2}" type="pres">
      <dgm:prSet presAssocID="{D05E1923-5021-40F7-B4EF-E582E23A699D}" presName="Ellipse" presStyleLbl="fgAcc1" presStyleIdx="2" presStyleCnt="7"/>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2">
        <dgm:presLayoutVars>
          <dgm:bulletEnabled val="1"/>
        </dgm:presLayoutVars>
      </dgm:prSet>
      <dgm:spPr/>
    </dgm:pt>
    <dgm:pt modelId="{223C5207-4FA2-4A6C-8F43-20BD55767C99}" type="pres">
      <dgm:prSet presAssocID="{D05E1923-5021-40F7-B4EF-E582E23A699D}" presName="L1TextContainer" presStyleLbl="revTx" presStyleIdx="3" presStyleCnt="12" custScaleX="85387">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6"/>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6"/>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6"/>
      <dgm:spPr>
        <a:solidFill>
          <a:schemeClr val="accent2"/>
        </a:solidFill>
      </dgm:spPr>
    </dgm:pt>
    <dgm:pt modelId="{5D519322-C1DD-47AE-92C0-13575134BC76}" type="pres">
      <dgm:prSet presAssocID="{FA8F44BD-C8C7-462C-9756-1EC498E86842}" presName="Ellipse" presStyleLbl="fgAcc1" presStyleIdx="3" presStyleCnt="7"/>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2">
        <dgm:presLayoutVars>
          <dgm:bulletEnabled val="1"/>
        </dgm:presLayoutVars>
      </dgm:prSet>
      <dgm:spPr/>
    </dgm:pt>
    <dgm:pt modelId="{2D6C7916-1130-46A8-833B-A6278CBD2192}" type="pres">
      <dgm:prSet presAssocID="{FA8F44BD-C8C7-462C-9756-1EC498E86842}" presName="L1TextContainer" presStyleLbl="revTx" presStyleIdx="5" presStyleCnt="12" custScaleX="84213" custScaleY="39765" custLinFactNeighborX="-474" custLinFactNeighborY="3972">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6"/>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6"/>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6"/>
      <dgm:spPr>
        <a:solidFill>
          <a:schemeClr val="accent2"/>
        </a:solidFill>
      </dgm:spPr>
    </dgm:pt>
    <dgm:pt modelId="{515AAB83-BD07-4B9E-9A3B-858C0B126F9C}" type="pres">
      <dgm:prSet presAssocID="{8BAB5E6F-A65E-41DB-A296-0818B0E49F7C}" presName="Ellipse" presStyleLbl="fgAcc1" presStyleIdx="4" presStyleCnt="7"/>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2">
        <dgm:presLayoutVars>
          <dgm:bulletEnabled val="1"/>
        </dgm:presLayoutVars>
      </dgm:prSet>
      <dgm:spPr/>
    </dgm:pt>
    <dgm:pt modelId="{7C1E6B4A-59F7-4018-A403-E1CCAEE78BA1}" type="pres">
      <dgm:prSet presAssocID="{8BAB5E6F-A65E-41DB-A296-0818B0E49F7C}" presName="L1TextContainer" presStyleLbl="revTx" presStyleIdx="7" presStyleCnt="12" custScaleX="85387">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6"/>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6"/>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6"/>
      <dgm:spPr>
        <a:solidFill>
          <a:schemeClr val="accent2"/>
        </a:solidFill>
      </dgm:spPr>
    </dgm:pt>
    <dgm:pt modelId="{A22B1C16-7FF0-4DBE-B32E-E43FEB1E2EAC}" type="pres">
      <dgm:prSet presAssocID="{8B9AF88A-E1F7-4D3A-905F-87228D6A8655}" presName="Ellipse" presStyleLbl="fgAcc1" presStyleIdx="5" presStyleCnt="7"/>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2">
        <dgm:presLayoutVars>
          <dgm:bulletEnabled val="1"/>
        </dgm:presLayoutVars>
      </dgm:prSet>
      <dgm:spPr/>
    </dgm:pt>
    <dgm:pt modelId="{3FA5D5AE-9CAE-4D19-9765-BCEE62095312}" type="pres">
      <dgm:prSet presAssocID="{8B9AF88A-E1F7-4D3A-905F-87228D6A8655}" presName="L1TextContainer" presStyleLbl="revTx" presStyleIdx="9" presStyleCnt="12" custScaleX="92587" custScaleY="53414">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6"/>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 modelId="{F14740DF-F896-4BAF-8505-C2FEDC412FFB}" type="pres">
      <dgm:prSet presAssocID="{F11DD6EC-352C-4A0E-84AA-FEBE2F06BCF9}" presName="spaceBetweenRectangles" presStyleCnt="0"/>
      <dgm:spPr/>
    </dgm:pt>
    <dgm:pt modelId="{C3631EF0-26FA-4492-A9B1-29DDD7B06801}" type="pres">
      <dgm:prSet presAssocID="{FDED3655-1418-4468-8CC9-322A1FAC594A}" presName="composite" presStyleCnt="0"/>
      <dgm:spPr/>
    </dgm:pt>
    <dgm:pt modelId="{802FD866-C3E9-489B-8AEB-096DAFB3FFA7}" type="pres">
      <dgm:prSet presAssocID="{FDED3655-1418-4468-8CC9-322A1FAC594A}" presName="ConnectorPoint" presStyleLbl="lnNode1" presStyleIdx="5" presStyleCnt="6"/>
      <dgm:spPr>
        <a:solidFill>
          <a:schemeClr val="accent2">
            <a:shade val="90000"/>
            <a:hueOff val="280823"/>
            <a:satOff val="-25611"/>
            <a:lumOff val="37990"/>
            <a:alphaOff val="-50000"/>
          </a:schemeClr>
        </a:solidFill>
        <a:ln w="6350" cap="flat" cmpd="sng" algn="ctr">
          <a:solidFill>
            <a:schemeClr val="lt1">
              <a:hueOff val="0"/>
              <a:satOff val="0"/>
              <a:lumOff val="0"/>
              <a:alphaOff val="0"/>
            </a:schemeClr>
          </a:solidFill>
          <a:prstDash val="solid"/>
          <a:miter lim="800000"/>
        </a:ln>
        <a:effectLst/>
      </dgm:spPr>
    </dgm:pt>
    <dgm:pt modelId="{530CDDA0-F21D-442A-BC8B-D83EDB04EAE9}" type="pres">
      <dgm:prSet presAssocID="{FDED3655-1418-4468-8CC9-322A1FAC594A}" presName="DropPinPlaceHolder" presStyleCnt="0"/>
      <dgm:spPr/>
    </dgm:pt>
    <dgm:pt modelId="{14C0624F-BEE6-491B-A7C5-05AA28A7CDA4}" type="pres">
      <dgm:prSet presAssocID="{FDED3655-1418-4468-8CC9-322A1FAC594A}" presName="DropPin" presStyleLbl="alignNode1" presStyleIdx="5" presStyleCnt="6"/>
      <dgm:spPr/>
    </dgm:pt>
    <dgm:pt modelId="{EC8FD0F9-C231-490C-81D0-6CD0744CDB96}" type="pres">
      <dgm:prSet presAssocID="{FDED3655-1418-4468-8CC9-322A1FAC594A}"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3B55B948-A559-4D7A-9612-6FBE3718B7FE}" type="pres">
      <dgm:prSet presAssocID="{FDED3655-1418-4468-8CC9-322A1FAC594A}" presName="L2TextContainer" presStyleLbl="revTx" presStyleIdx="10" presStyleCnt="12">
        <dgm:presLayoutVars>
          <dgm:bulletEnabled val="1"/>
        </dgm:presLayoutVars>
      </dgm:prSet>
      <dgm:spPr/>
    </dgm:pt>
    <dgm:pt modelId="{BA33DDFE-59A9-4DE0-BCA2-0070ED29C91C}" type="pres">
      <dgm:prSet presAssocID="{FDED3655-1418-4468-8CC9-322A1FAC594A}" presName="L1TextContainer" presStyleLbl="revTx" presStyleIdx="11" presStyleCnt="12">
        <dgm:presLayoutVars>
          <dgm:chMax val="1"/>
          <dgm:chPref val="1"/>
          <dgm:bulletEnabled val="1"/>
        </dgm:presLayoutVars>
      </dgm:prSet>
      <dgm:spPr/>
    </dgm:pt>
    <dgm:pt modelId="{BC876D72-0513-49CB-A957-A0E7A523E759}" type="pres">
      <dgm:prSet presAssocID="{FDED3655-1418-4468-8CC9-322A1FAC594A}" presName="ConnectLine" presStyleLbl="sibTrans1D1" presStyleIdx="5" presStyleCnt="6"/>
      <dgm:spPr>
        <a:noFill/>
        <a:ln w="12700" cap="flat" cmpd="sng" algn="ctr">
          <a:solidFill>
            <a:schemeClr val="accent2">
              <a:shade val="90000"/>
              <a:hueOff val="280823"/>
              <a:satOff val="-25611"/>
              <a:lumOff val="37990"/>
              <a:alphaOff val="0"/>
            </a:schemeClr>
          </a:solidFill>
          <a:prstDash val="dash"/>
          <a:miter lim="800000"/>
        </a:ln>
        <a:effectLst/>
      </dgm:spPr>
    </dgm:pt>
    <dgm:pt modelId="{2F262937-C87C-40C0-8A9F-A63F17E78263}" type="pres">
      <dgm:prSet presAssocID="{FDED3655-1418-4468-8CC9-322A1FAC594A}"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E1465711-D661-4FE7-B04E-CD5E486849F6}" srcId="{05A24E01-5535-46B9-A9A1-A9A07E639A88}" destId="{FDED3655-1418-4468-8CC9-322A1FAC594A}" srcOrd="5" destOrd="0" parTransId="{63A0EF3C-E5B7-4E18-B350-49D6131446CD}" sibTransId="{1EA144A1-15B3-4E1C-A7AC-AEC1BBB14B4C}"/>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F604279-CF82-4329-A8D1-91CD83662E43}" type="presOf" srcId="{FDED3655-1418-4468-8CC9-322A1FAC594A}" destId="{BA33DDFE-59A9-4DE0-BCA2-0070ED29C91C}" srcOrd="0" destOrd="0" presId="urn:microsoft.com/office/officeart/2017/3/layout/DropPinTimeline"/>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 modelId="{DFC7BEDD-7A45-42A4-81FC-20F611A14A00}" type="presParOf" srcId="{E6F74CED-5217-4282-85F1-1C12DC84731C}" destId="{F14740DF-F896-4BAF-8505-C2FEDC412FFB}" srcOrd="9" destOrd="0" presId="urn:microsoft.com/office/officeart/2017/3/layout/DropPinTimeline"/>
    <dgm:cxn modelId="{3D68347F-3186-4316-A0DC-2DF6CF68B989}" type="presParOf" srcId="{E6F74CED-5217-4282-85F1-1C12DC84731C}" destId="{C3631EF0-26FA-4492-A9B1-29DDD7B06801}" srcOrd="10" destOrd="0" presId="urn:microsoft.com/office/officeart/2017/3/layout/DropPinTimeline"/>
    <dgm:cxn modelId="{C80DE270-EE10-483C-B5ED-E909613E3573}" type="presParOf" srcId="{C3631EF0-26FA-4492-A9B1-29DDD7B06801}" destId="{802FD866-C3E9-489B-8AEB-096DAFB3FFA7}" srcOrd="0" destOrd="0" presId="urn:microsoft.com/office/officeart/2017/3/layout/DropPinTimeline"/>
    <dgm:cxn modelId="{BA62C580-2AFB-4D6F-BEBB-3643682E307D}" type="presParOf" srcId="{C3631EF0-26FA-4492-A9B1-29DDD7B06801}" destId="{530CDDA0-F21D-442A-BC8B-D83EDB04EAE9}" srcOrd="1" destOrd="0" presId="urn:microsoft.com/office/officeart/2017/3/layout/DropPinTimeline"/>
    <dgm:cxn modelId="{E4BE3EE6-99F0-4FD3-A1EA-7F6222E6F39C}" type="presParOf" srcId="{530CDDA0-F21D-442A-BC8B-D83EDB04EAE9}" destId="{14C0624F-BEE6-491B-A7C5-05AA28A7CDA4}" srcOrd="0" destOrd="0" presId="urn:microsoft.com/office/officeart/2017/3/layout/DropPinTimeline"/>
    <dgm:cxn modelId="{D49E2DE2-7DB0-48BD-A667-F23731BB6231}" type="presParOf" srcId="{530CDDA0-F21D-442A-BC8B-D83EDB04EAE9}" destId="{EC8FD0F9-C231-490C-81D0-6CD0744CDB96}" srcOrd="1" destOrd="0" presId="urn:microsoft.com/office/officeart/2017/3/layout/DropPinTimeline"/>
    <dgm:cxn modelId="{C8E48AB3-84BA-43DD-99B0-BB10251F48FC}" type="presParOf" srcId="{C3631EF0-26FA-4492-A9B1-29DDD7B06801}" destId="{3B55B948-A559-4D7A-9612-6FBE3718B7FE}" srcOrd="2" destOrd="0" presId="urn:microsoft.com/office/officeart/2017/3/layout/DropPinTimeline"/>
    <dgm:cxn modelId="{208B4898-E37B-4008-B7E9-4A483CF8D322}" type="presParOf" srcId="{C3631EF0-26FA-4492-A9B1-29DDD7B06801}" destId="{BA33DDFE-59A9-4DE0-BCA2-0070ED29C91C}" srcOrd="3" destOrd="0" presId="urn:microsoft.com/office/officeart/2017/3/layout/DropPinTimeline"/>
    <dgm:cxn modelId="{960312E3-DFF3-4018-8DAA-C8677D3E3FF1}" type="presParOf" srcId="{C3631EF0-26FA-4492-A9B1-29DDD7B06801}" destId="{BC876D72-0513-49CB-A957-A0E7A523E759}" srcOrd="4" destOrd="0" presId="urn:microsoft.com/office/officeart/2017/3/layout/DropPinTimeline"/>
    <dgm:cxn modelId="{AB50307C-4DDE-47A7-9CB2-0E90DE34F864}" type="presParOf" srcId="{C3631EF0-26FA-4492-A9B1-29DDD7B06801}" destId="{2F262937-C87C-40C0-8A9F-A63F17E7826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B7369-E0DB-4E93-8594-691519CFABB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2161C47-7969-4BAF-A277-17646272BB05}">
      <dgm:prSet/>
      <dgm:spPr/>
      <dgm:t>
        <a:bodyPr/>
        <a:lstStyle/>
        <a:p>
          <a:r>
            <a:rPr lang="en-US" dirty="0"/>
            <a:t>Monitor FBA’s administrative funds spending</a:t>
          </a:r>
        </a:p>
      </dgm:t>
    </dgm:pt>
    <dgm:pt modelId="{A39049B2-9311-4EC0-ACED-F2E71FF2D0B9}" type="parTrans" cxnId="{5E9C353C-448C-4415-98BB-479DCC64A6C8}">
      <dgm:prSet/>
      <dgm:spPr/>
      <dgm:t>
        <a:bodyPr/>
        <a:lstStyle/>
        <a:p>
          <a:endParaRPr lang="en-US"/>
        </a:p>
      </dgm:t>
    </dgm:pt>
    <dgm:pt modelId="{B5C431CF-13B3-4E74-BB79-4B7F8276D3AF}" type="sibTrans" cxnId="{5E9C353C-448C-4415-98BB-479DCC64A6C8}">
      <dgm:prSet/>
      <dgm:spPr/>
      <dgm:t>
        <a:bodyPr/>
        <a:lstStyle/>
        <a:p>
          <a:endParaRPr lang="en-US"/>
        </a:p>
      </dgm:t>
    </dgm:pt>
    <dgm:pt modelId="{CF4843C8-28E0-4053-B367-67CCD67B6279}">
      <dgm:prSet/>
      <dgm:spPr/>
      <dgm:t>
        <a:bodyPr/>
        <a:lstStyle/>
        <a:p>
          <a:r>
            <a:rPr lang="en-US" dirty="0"/>
            <a:t>Manage grant activities &amp; payments</a:t>
          </a:r>
        </a:p>
      </dgm:t>
    </dgm:pt>
    <dgm:pt modelId="{CC284264-978F-4B45-B3AB-044690A5320A}" type="parTrans" cxnId="{ABE5BFA2-FC24-4EF3-A2FE-ABB4C03A5DFB}">
      <dgm:prSet/>
      <dgm:spPr/>
      <dgm:t>
        <a:bodyPr/>
        <a:lstStyle/>
        <a:p>
          <a:endParaRPr lang="en-US"/>
        </a:p>
      </dgm:t>
    </dgm:pt>
    <dgm:pt modelId="{13E4B37E-CBA4-4DF2-8BF3-3146419CEBC1}" type="sibTrans" cxnId="{ABE5BFA2-FC24-4EF3-A2FE-ABB4C03A5DFB}">
      <dgm:prSet/>
      <dgm:spPr/>
      <dgm:t>
        <a:bodyPr/>
        <a:lstStyle/>
        <a:p>
          <a:endParaRPr lang="en-US"/>
        </a:p>
      </dgm:t>
    </dgm:pt>
    <dgm:pt modelId="{EEA4676E-B6B2-4CF0-AE29-57C695E831A0}">
      <dgm:prSet/>
      <dgm:spPr/>
      <dgm:t>
        <a:bodyPr/>
        <a:lstStyle/>
        <a:p>
          <a:r>
            <a:rPr lang="en-US" dirty="0"/>
            <a:t>Orders USDA foods that will be distributed</a:t>
          </a:r>
        </a:p>
      </dgm:t>
    </dgm:pt>
    <dgm:pt modelId="{07F52583-AE3E-4542-BB39-E9137115FF0A}" type="parTrans" cxnId="{452FE90E-63FA-4DAE-875C-138C665E8195}">
      <dgm:prSet/>
      <dgm:spPr/>
      <dgm:t>
        <a:bodyPr/>
        <a:lstStyle/>
        <a:p>
          <a:endParaRPr lang="en-US"/>
        </a:p>
      </dgm:t>
    </dgm:pt>
    <dgm:pt modelId="{ADAD9842-9D58-450C-BCBC-D38DE19D8C35}" type="sibTrans" cxnId="{452FE90E-63FA-4DAE-875C-138C665E8195}">
      <dgm:prSet/>
      <dgm:spPr/>
      <dgm:t>
        <a:bodyPr/>
        <a:lstStyle/>
        <a:p>
          <a:endParaRPr lang="en-US"/>
        </a:p>
      </dgm:t>
    </dgm:pt>
    <dgm:pt modelId="{0189A78E-72AD-4368-A04A-0FF3C347802C}">
      <dgm:prSet/>
      <dgm:spPr/>
      <dgm:t>
        <a:bodyPr/>
        <a:lstStyle/>
        <a:p>
          <a:r>
            <a:rPr lang="en-US" dirty="0"/>
            <a:t>Conduct mandatory onsite reviews of TEFAP agencies</a:t>
          </a:r>
        </a:p>
      </dgm:t>
    </dgm:pt>
    <dgm:pt modelId="{F6C085AF-25AF-4360-AE9B-727CD635BE19}" type="parTrans" cxnId="{8360E292-F72C-44D2-BE9D-5347081CB346}">
      <dgm:prSet/>
      <dgm:spPr/>
      <dgm:t>
        <a:bodyPr/>
        <a:lstStyle/>
        <a:p>
          <a:endParaRPr lang="en-US"/>
        </a:p>
      </dgm:t>
    </dgm:pt>
    <dgm:pt modelId="{824C5544-0A63-4A48-8F75-BF537CEDC366}" type="sibTrans" cxnId="{8360E292-F72C-44D2-BE9D-5347081CB346}">
      <dgm:prSet/>
      <dgm:spPr/>
      <dgm:t>
        <a:bodyPr/>
        <a:lstStyle/>
        <a:p>
          <a:endParaRPr lang="en-US"/>
        </a:p>
      </dgm:t>
    </dgm:pt>
    <dgm:pt modelId="{D5DF01F5-D707-47B3-870F-0D7535A06E2F}" type="pres">
      <dgm:prSet presAssocID="{411B7369-E0DB-4E93-8594-691519CFABBE}" presName="diagram" presStyleCnt="0">
        <dgm:presLayoutVars>
          <dgm:dir/>
          <dgm:resizeHandles val="exact"/>
        </dgm:presLayoutVars>
      </dgm:prSet>
      <dgm:spPr/>
    </dgm:pt>
    <dgm:pt modelId="{73465D80-0FA4-47A2-A4F5-A9AA8F700E12}" type="pres">
      <dgm:prSet presAssocID="{82161C47-7969-4BAF-A277-17646272BB05}" presName="node" presStyleLbl="node1" presStyleIdx="0" presStyleCnt="4">
        <dgm:presLayoutVars>
          <dgm:bulletEnabled val="1"/>
        </dgm:presLayoutVars>
      </dgm:prSet>
      <dgm:spPr/>
    </dgm:pt>
    <dgm:pt modelId="{06B9C276-6D16-44D3-816D-9504AEA22BA5}" type="pres">
      <dgm:prSet presAssocID="{B5C431CF-13B3-4E74-BB79-4B7F8276D3AF}" presName="sibTrans" presStyleCnt="0"/>
      <dgm:spPr/>
    </dgm:pt>
    <dgm:pt modelId="{04E932B5-C57E-488B-BE5C-1ACC217149A5}" type="pres">
      <dgm:prSet presAssocID="{CF4843C8-28E0-4053-B367-67CCD67B6279}" presName="node" presStyleLbl="node1" presStyleIdx="1" presStyleCnt="4">
        <dgm:presLayoutVars>
          <dgm:bulletEnabled val="1"/>
        </dgm:presLayoutVars>
      </dgm:prSet>
      <dgm:spPr/>
    </dgm:pt>
    <dgm:pt modelId="{2395F238-1B6A-49EA-8738-CE6FA584A048}" type="pres">
      <dgm:prSet presAssocID="{13E4B37E-CBA4-4DF2-8BF3-3146419CEBC1}" presName="sibTrans" presStyleCnt="0"/>
      <dgm:spPr/>
    </dgm:pt>
    <dgm:pt modelId="{44855AEA-79A5-4A3C-8978-17600AFCA795}" type="pres">
      <dgm:prSet presAssocID="{EEA4676E-B6B2-4CF0-AE29-57C695E831A0}" presName="node" presStyleLbl="node1" presStyleIdx="2" presStyleCnt="4">
        <dgm:presLayoutVars>
          <dgm:bulletEnabled val="1"/>
        </dgm:presLayoutVars>
      </dgm:prSet>
      <dgm:spPr/>
    </dgm:pt>
    <dgm:pt modelId="{169F6784-464E-4ECC-9D6C-69574F68914B}" type="pres">
      <dgm:prSet presAssocID="{ADAD9842-9D58-450C-BCBC-D38DE19D8C35}" presName="sibTrans" presStyleCnt="0"/>
      <dgm:spPr/>
    </dgm:pt>
    <dgm:pt modelId="{8C1F5D20-D3CA-45F2-A370-9F08CF8701D9}" type="pres">
      <dgm:prSet presAssocID="{0189A78E-72AD-4368-A04A-0FF3C347802C}" presName="node" presStyleLbl="node1" presStyleIdx="3" presStyleCnt="4">
        <dgm:presLayoutVars>
          <dgm:bulletEnabled val="1"/>
        </dgm:presLayoutVars>
      </dgm:prSet>
      <dgm:spPr/>
    </dgm:pt>
  </dgm:ptLst>
  <dgm:cxnLst>
    <dgm:cxn modelId="{452FE90E-63FA-4DAE-875C-138C665E8195}" srcId="{411B7369-E0DB-4E93-8594-691519CFABBE}" destId="{EEA4676E-B6B2-4CF0-AE29-57C695E831A0}" srcOrd="2" destOrd="0" parTransId="{07F52583-AE3E-4542-BB39-E9137115FF0A}" sibTransId="{ADAD9842-9D58-450C-BCBC-D38DE19D8C35}"/>
    <dgm:cxn modelId="{CB058B1A-558E-4A3E-84DA-0E9BD5C8F95D}" type="presOf" srcId="{0189A78E-72AD-4368-A04A-0FF3C347802C}" destId="{8C1F5D20-D3CA-45F2-A370-9F08CF8701D9}" srcOrd="0" destOrd="0" presId="urn:microsoft.com/office/officeart/2005/8/layout/default"/>
    <dgm:cxn modelId="{5E9C353C-448C-4415-98BB-479DCC64A6C8}" srcId="{411B7369-E0DB-4E93-8594-691519CFABBE}" destId="{82161C47-7969-4BAF-A277-17646272BB05}" srcOrd="0" destOrd="0" parTransId="{A39049B2-9311-4EC0-ACED-F2E71FF2D0B9}" sibTransId="{B5C431CF-13B3-4E74-BB79-4B7F8276D3AF}"/>
    <dgm:cxn modelId="{DB87A342-2A29-4C80-81C3-116EAC4145D4}" type="presOf" srcId="{CF4843C8-28E0-4053-B367-67CCD67B6279}" destId="{04E932B5-C57E-488B-BE5C-1ACC217149A5}" srcOrd="0" destOrd="0" presId="urn:microsoft.com/office/officeart/2005/8/layout/default"/>
    <dgm:cxn modelId="{33A73487-9B3D-49A3-A5DB-1C6D381FF38A}" type="presOf" srcId="{82161C47-7969-4BAF-A277-17646272BB05}" destId="{73465D80-0FA4-47A2-A4F5-A9AA8F700E12}" srcOrd="0" destOrd="0" presId="urn:microsoft.com/office/officeart/2005/8/layout/default"/>
    <dgm:cxn modelId="{8360E292-F72C-44D2-BE9D-5347081CB346}" srcId="{411B7369-E0DB-4E93-8594-691519CFABBE}" destId="{0189A78E-72AD-4368-A04A-0FF3C347802C}" srcOrd="3" destOrd="0" parTransId="{F6C085AF-25AF-4360-AE9B-727CD635BE19}" sibTransId="{824C5544-0A63-4A48-8F75-BF537CEDC366}"/>
    <dgm:cxn modelId="{ABE5BFA2-FC24-4EF3-A2FE-ABB4C03A5DFB}" srcId="{411B7369-E0DB-4E93-8594-691519CFABBE}" destId="{CF4843C8-28E0-4053-B367-67CCD67B6279}" srcOrd="1" destOrd="0" parTransId="{CC284264-978F-4B45-B3AB-044690A5320A}" sibTransId="{13E4B37E-CBA4-4DF2-8BF3-3146419CEBC1}"/>
    <dgm:cxn modelId="{1970CEB1-E66F-4C35-8815-9FA05B1BB51C}" type="presOf" srcId="{411B7369-E0DB-4E93-8594-691519CFABBE}" destId="{D5DF01F5-D707-47B3-870F-0D7535A06E2F}" srcOrd="0" destOrd="0" presId="urn:microsoft.com/office/officeart/2005/8/layout/default"/>
    <dgm:cxn modelId="{758F6CE0-1ECA-48BD-BF06-83B30B4525B2}" type="presOf" srcId="{EEA4676E-B6B2-4CF0-AE29-57C695E831A0}" destId="{44855AEA-79A5-4A3C-8978-17600AFCA795}" srcOrd="0" destOrd="0" presId="urn:microsoft.com/office/officeart/2005/8/layout/default"/>
    <dgm:cxn modelId="{33D979EC-C89D-4550-BB53-5FE6F956CD70}" type="presParOf" srcId="{D5DF01F5-D707-47B3-870F-0D7535A06E2F}" destId="{73465D80-0FA4-47A2-A4F5-A9AA8F700E12}" srcOrd="0" destOrd="0" presId="urn:microsoft.com/office/officeart/2005/8/layout/default"/>
    <dgm:cxn modelId="{F7603F7B-4C50-4045-9825-044B333D9F1D}" type="presParOf" srcId="{D5DF01F5-D707-47B3-870F-0D7535A06E2F}" destId="{06B9C276-6D16-44D3-816D-9504AEA22BA5}" srcOrd="1" destOrd="0" presId="urn:microsoft.com/office/officeart/2005/8/layout/default"/>
    <dgm:cxn modelId="{5AF1CC81-AC56-4A00-B5CD-986FAE8CA46F}" type="presParOf" srcId="{D5DF01F5-D707-47B3-870F-0D7535A06E2F}" destId="{04E932B5-C57E-488B-BE5C-1ACC217149A5}" srcOrd="2" destOrd="0" presId="urn:microsoft.com/office/officeart/2005/8/layout/default"/>
    <dgm:cxn modelId="{23540E58-D84F-4A98-826A-FEC5D4575C7F}" type="presParOf" srcId="{D5DF01F5-D707-47B3-870F-0D7535A06E2F}" destId="{2395F238-1B6A-49EA-8738-CE6FA584A048}" srcOrd="3" destOrd="0" presId="urn:microsoft.com/office/officeart/2005/8/layout/default"/>
    <dgm:cxn modelId="{239AD5D9-4A0F-4C93-9773-9E663F8AFBDD}" type="presParOf" srcId="{D5DF01F5-D707-47B3-870F-0D7535A06E2F}" destId="{44855AEA-79A5-4A3C-8978-17600AFCA795}" srcOrd="4" destOrd="0" presId="urn:microsoft.com/office/officeart/2005/8/layout/default"/>
    <dgm:cxn modelId="{61D75233-141E-44FE-A466-EE4B474C23F1}" type="presParOf" srcId="{D5DF01F5-D707-47B3-870F-0D7535A06E2F}" destId="{169F6784-464E-4ECC-9D6C-69574F68914B}" srcOrd="5" destOrd="0" presId="urn:microsoft.com/office/officeart/2005/8/layout/default"/>
    <dgm:cxn modelId="{24219363-C0CA-4351-B2E7-0B9C6B0508E6}" type="presParOf" srcId="{D5DF01F5-D707-47B3-870F-0D7535A06E2F}" destId="{8C1F5D20-D3CA-45F2-A370-9F08CF8701D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1B7369-E0DB-4E93-8594-691519CFABB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2161C47-7969-4BAF-A277-17646272BB05}">
      <dgm:prSet/>
      <dgm:spPr/>
      <dgm:t>
        <a:bodyPr/>
        <a:lstStyle/>
        <a:p>
          <a:r>
            <a:rPr lang="en-US" dirty="0"/>
            <a:t>Confirming TEFAP foods from DEED</a:t>
          </a:r>
        </a:p>
      </dgm:t>
    </dgm:pt>
    <dgm:pt modelId="{A39049B2-9311-4EC0-ACED-F2E71FF2D0B9}" type="parTrans" cxnId="{5E9C353C-448C-4415-98BB-479DCC64A6C8}">
      <dgm:prSet/>
      <dgm:spPr/>
      <dgm:t>
        <a:bodyPr/>
        <a:lstStyle/>
        <a:p>
          <a:endParaRPr lang="en-US"/>
        </a:p>
      </dgm:t>
    </dgm:pt>
    <dgm:pt modelId="{B5C431CF-13B3-4E74-BB79-4B7F8276D3AF}" type="sibTrans" cxnId="{5E9C353C-448C-4415-98BB-479DCC64A6C8}">
      <dgm:prSet/>
      <dgm:spPr/>
      <dgm:t>
        <a:bodyPr/>
        <a:lstStyle/>
        <a:p>
          <a:endParaRPr lang="en-US"/>
        </a:p>
      </dgm:t>
    </dgm:pt>
    <dgm:pt modelId="{CF4843C8-28E0-4053-B367-67CCD67B6279}">
      <dgm:prSet/>
      <dgm:spPr/>
      <dgm:t>
        <a:bodyPr/>
        <a:lstStyle/>
        <a:p>
          <a:r>
            <a:rPr lang="en-US" dirty="0"/>
            <a:t>Receiving and storing TEFAP Food</a:t>
          </a:r>
        </a:p>
      </dgm:t>
    </dgm:pt>
    <dgm:pt modelId="{CC284264-978F-4B45-B3AB-044690A5320A}" type="parTrans" cxnId="{ABE5BFA2-FC24-4EF3-A2FE-ABB4C03A5DFB}">
      <dgm:prSet/>
      <dgm:spPr/>
      <dgm:t>
        <a:bodyPr/>
        <a:lstStyle/>
        <a:p>
          <a:endParaRPr lang="en-US"/>
        </a:p>
      </dgm:t>
    </dgm:pt>
    <dgm:pt modelId="{13E4B37E-CBA4-4DF2-8BF3-3146419CEBC1}" type="sibTrans" cxnId="{ABE5BFA2-FC24-4EF3-A2FE-ABB4C03A5DFB}">
      <dgm:prSet/>
      <dgm:spPr/>
      <dgm:t>
        <a:bodyPr/>
        <a:lstStyle/>
        <a:p>
          <a:endParaRPr lang="en-US"/>
        </a:p>
      </dgm:t>
    </dgm:pt>
    <dgm:pt modelId="{EEA4676E-B6B2-4CF0-AE29-57C695E831A0}">
      <dgm:prSet/>
      <dgm:spPr/>
      <dgm:t>
        <a:bodyPr/>
        <a:lstStyle/>
        <a:p>
          <a:r>
            <a:rPr lang="en-US" dirty="0"/>
            <a:t>Coordinate orders and deliveries with agencies</a:t>
          </a:r>
        </a:p>
      </dgm:t>
    </dgm:pt>
    <dgm:pt modelId="{07F52583-AE3E-4542-BB39-E9137115FF0A}" type="parTrans" cxnId="{452FE90E-63FA-4DAE-875C-138C665E8195}">
      <dgm:prSet/>
      <dgm:spPr/>
      <dgm:t>
        <a:bodyPr/>
        <a:lstStyle/>
        <a:p>
          <a:endParaRPr lang="en-US"/>
        </a:p>
      </dgm:t>
    </dgm:pt>
    <dgm:pt modelId="{ADAD9842-9D58-450C-BCBC-D38DE19D8C35}" type="sibTrans" cxnId="{452FE90E-63FA-4DAE-875C-138C665E8195}">
      <dgm:prSet/>
      <dgm:spPr/>
      <dgm:t>
        <a:bodyPr/>
        <a:lstStyle/>
        <a:p>
          <a:endParaRPr lang="en-US"/>
        </a:p>
      </dgm:t>
    </dgm:pt>
    <dgm:pt modelId="{0189A78E-72AD-4368-A04A-0FF3C347802C}">
      <dgm:prSet/>
      <dgm:spPr/>
      <dgm:t>
        <a:bodyPr/>
        <a:lstStyle/>
        <a:p>
          <a:r>
            <a:rPr lang="en-US" dirty="0"/>
            <a:t>Ensure that all TEFAP Foods are handled properly by agencies</a:t>
          </a:r>
        </a:p>
      </dgm:t>
    </dgm:pt>
    <dgm:pt modelId="{F6C085AF-25AF-4360-AE9B-727CD635BE19}" type="parTrans" cxnId="{8360E292-F72C-44D2-BE9D-5347081CB346}">
      <dgm:prSet/>
      <dgm:spPr/>
      <dgm:t>
        <a:bodyPr/>
        <a:lstStyle/>
        <a:p>
          <a:endParaRPr lang="en-US"/>
        </a:p>
      </dgm:t>
    </dgm:pt>
    <dgm:pt modelId="{824C5544-0A63-4A48-8F75-BF537CEDC366}" type="sibTrans" cxnId="{8360E292-F72C-44D2-BE9D-5347081CB346}">
      <dgm:prSet/>
      <dgm:spPr/>
      <dgm:t>
        <a:bodyPr/>
        <a:lstStyle/>
        <a:p>
          <a:endParaRPr lang="en-US"/>
        </a:p>
      </dgm:t>
    </dgm:pt>
    <dgm:pt modelId="{574B1487-FE3C-4851-93DE-D04B66DDFB6E}">
      <dgm:prSet/>
      <dgm:spPr/>
      <dgm:t>
        <a:bodyPr/>
        <a:lstStyle/>
        <a:p>
          <a:r>
            <a:rPr lang="en-US" dirty="0"/>
            <a:t>Collect and maintain records</a:t>
          </a:r>
        </a:p>
      </dgm:t>
    </dgm:pt>
    <dgm:pt modelId="{DDC38991-24D6-4CD4-AB82-C01E1781C981}" type="parTrans" cxnId="{EFCC0C71-DC27-4CD7-B543-696204B99DAE}">
      <dgm:prSet/>
      <dgm:spPr/>
      <dgm:t>
        <a:bodyPr/>
        <a:lstStyle/>
        <a:p>
          <a:endParaRPr lang="en-US"/>
        </a:p>
      </dgm:t>
    </dgm:pt>
    <dgm:pt modelId="{7A6789E8-732F-420B-BC69-DEB6C87E3EC5}" type="sibTrans" cxnId="{EFCC0C71-DC27-4CD7-B543-696204B99DAE}">
      <dgm:prSet/>
      <dgm:spPr/>
      <dgm:t>
        <a:bodyPr/>
        <a:lstStyle/>
        <a:p>
          <a:endParaRPr lang="en-US"/>
        </a:p>
      </dgm:t>
    </dgm:pt>
    <dgm:pt modelId="{D5DF01F5-D707-47B3-870F-0D7535A06E2F}" type="pres">
      <dgm:prSet presAssocID="{411B7369-E0DB-4E93-8594-691519CFABBE}" presName="diagram" presStyleCnt="0">
        <dgm:presLayoutVars>
          <dgm:dir/>
          <dgm:resizeHandles val="exact"/>
        </dgm:presLayoutVars>
      </dgm:prSet>
      <dgm:spPr/>
    </dgm:pt>
    <dgm:pt modelId="{73465D80-0FA4-47A2-A4F5-A9AA8F700E12}" type="pres">
      <dgm:prSet presAssocID="{82161C47-7969-4BAF-A277-17646272BB05}" presName="node" presStyleLbl="node1" presStyleIdx="0" presStyleCnt="5">
        <dgm:presLayoutVars>
          <dgm:bulletEnabled val="1"/>
        </dgm:presLayoutVars>
      </dgm:prSet>
      <dgm:spPr/>
    </dgm:pt>
    <dgm:pt modelId="{06B9C276-6D16-44D3-816D-9504AEA22BA5}" type="pres">
      <dgm:prSet presAssocID="{B5C431CF-13B3-4E74-BB79-4B7F8276D3AF}" presName="sibTrans" presStyleCnt="0"/>
      <dgm:spPr/>
    </dgm:pt>
    <dgm:pt modelId="{04E932B5-C57E-488B-BE5C-1ACC217149A5}" type="pres">
      <dgm:prSet presAssocID="{CF4843C8-28E0-4053-B367-67CCD67B6279}" presName="node" presStyleLbl="node1" presStyleIdx="1" presStyleCnt="5">
        <dgm:presLayoutVars>
          <dgm:bulletEnabled val="1"/>
        </dgm:presLayoutVars>
      </dgm:prSet>
      <dgm:spPr/>
    </dgm:pt>
    <dgm:pt modelId="{2395F238-1B6A-49EA-8738-CE6FA584A048}" type="pres">
      <dgm:prSet presAssocID="{13E4B37E-CBA4-4DF2-8BF3-3146419CEBC1}" presName="sibTrans" presStyleCnt="0"/>
      <dgm:spPr/>
    </dgm:pt>
    <dgm:pt modelId="{44855AEA-79A5-4A3C-8978-17600AFCA795}" type="pres">
      <dgm:prSet presAssocID="{EEA4676E-B6B2-4CF0-AE29-57C695E831A0}" presName="node" presStyleLbl="node1" presStyleIdx="2" presStyleCnt="5">
        <dgm:presLayoutVars>
          <dgm:bulletEnabled val="1"/>
        </dgm:presLayoutVars>
      </dgm:prSet>
      <dgm:spPr/>
    </dgm:pt>
    <dgm:pt modelId="{169F6784-464E-4ECC-9D6C-69574F68914B}" type="pres">
      <dgm:prSet presAssocID="{ADAD9842-9D58-450C-BCBC-D38DE19D8C35}" presName="sibTrans" presStyleCnt="0"/>
      <dgm:spPr/>
    </dgm:pt>
    <dgm:pt modelId="{8C1F5D20-D3CA-45F2-A370-9F08CF8701D9}" type="pres">
      <dgm:prSet presAssocID="{0189A78E-72AD-4368-A04A-0FF3C347802C}" presName="node" presStyleLbl="node1" presStyleIdx="3" presStyleCnt="5">
        <dgm:presLayoutVars>
          <dgm:bulletEnabled val="1"/>
        </dgm:presLayoutVars>
      </dgm:prSet>
      <dgm:spPr/>
    </dgm:pt>
    <dgm:pt modelId="{0E82C712-3908-45EB-A0CC-F13D5AD8FFF3}" type="pres">
      <dgm:prSet presAssocID="{824C5544-0A63-4A48-8F75-BF537CEDC366}" presName="sibTrans" presStyleCnt="0"/>
      <dgm:spPr/>
    </dgm:pt>
    <dgm:pt modelId="{020AFC29-1A00-4D35-8A5D-652956BE23F5}" type="pres">
      <dgm:prSet presAssocID="{574B1487-FE3C-4851-93DE-D04B66DDFB6E}" presName="node" presStyleLbl="node1" presStyleIdx="4" presStyleCnt="5">
        <dgm:presLayoutVars>
          <dgm:bulletEnabled val="1"/>
        </dgm:presLayoutVars>
      </dgm:prSet>
      <dgm:spPr/>
    </dgm:pt>
  </dgm:ptLst>
  <dgm:cxnLst>
    <dgm:cxn modelId="{452FE90E-63FA-4DAE-875C-138C665E8195}" srcId="{411B7369-E0DB-4E93-8594-691519CFABBE}" destId="{EEA4676E-B6B2-4CF0-AE29-57C695E831A0}" srcOrd="2" destOrd="0" parTransId="{07F52583-AE3E-4542-BB39-E9137115FF0A}" sibTransId="{ADAD9842-9D58-450C-BCBC-D38DE19D8C35}"/>
    <dgm:cxn modelId="{CB058B1A-558E-4A3E-84DA-0E9BD5C8F95D}" type="presOf" srcId="{0189A78E-72AD-4368-A04A-0FF3C347802C}" destId="{8C1F5D20-D3CA-45F2-A370-9F08CF8701D9}" srcOrd="0" destOrd="0" presId="urn:microsoft.com/office/officeart/2005/8/layout/default"/>
    <dgm:cxn modelId="{5E9C353C-448C-4415-98BB-479DCC64A6C8}" srcId="{411B7369-E0DB-4E93-8594-691519CFABBE}" destId="{82161C47-7969-4BAF-A277-17646272BB05}" srcOrd="0" destOrd="0" parTransId="{A39049B2-9311-4EC0-ACED-F2E71FF2D0B9}" sibTransId="{B5C431CF-13B3-4E74-BB79-4B7F8276D3AF}"/>
    <dgm:cxn modelId="{DB87A342-2A29-4C80-81C3-116EAC4145D4}" type="presOf" srcId="{CF4843C8-28E0-4053-B367-67CCD67B6279}" destId="{04E932B5-C57E-488B-BE5C-1ACC217149A5}" srcOrd="0" destOrd="0" presId="urn:microsoft.com/office/officeart/2005/8/layout/default"/>
    <dgm:cxn modelId="{EFCC0C71-DC27-4CD7-B543-696204B99DAE}" srcId="{411B7369-E0DB-4E93-8594-691519CFABBE}" destId="{574B1487-FE3C-4851-93DE-D04B66DDFB6E}" srcOrd="4" destOrd="0" parTransId="{DDC38991-24D6-4CD4-AB82-C01E1781C981}" sibTransId="{7A6789E8-732F-420B-BC69-DEB6C87E3EC5}"/>
    <dgm:cxn modelId="{33A73487-9B3D-49A3-A5DB-1C6D381FF38A}" type="presOf" srcId="{82161C47-7969-4BAF-A277-17646272BB05}" destId="{73465D80-0FA4-47A2-A4F5-A9AA8F700E12}" srcOrd="0" destOrd="0" presId="urn:microsoft.com/office/officeart/2005/8/layout/default"/>
    <dgm:cxn modelId="{8360E292-F72C-44D2-BE9D-5347081CB346}" srcId="{411B7369-E0DB-4E93-8594-691519CFABBE}" destId="{0189A78E-72AD-4368-A04A-0FF3C347802C}" srcOrd="3" destOrd="0" parTransId="{F6C085AF-25AF-4360-AE9B-727CD635BE19}" sibTransId="{824C5544-0A63-4A48-8F75-BF537CEDC366}"/>
    <dgm:cxn modelId="{ABE5BFA2-FC24-4EF3-A2FE-ABB4C03A5DFB}" srcId="{411B7369-E0DB-4E93-8594-691519CFABBE}" destId="{CF4843C8-28E0-4053-B367-67CCD67B6279}" srcOrd="1" destOrd="0" parTransId="{CC284264-978F-4B45-B3AB-044690A5320A}" sibTransId="{13E4B37E-CBA4-4DF2-8BF3-3146419CEBC1}"/>
    <dgm:cxn modelId="{1970CEB1-E66F-4C35-8815-9FA05B1BB51C}" type="presOf" srcId="{411B7369-E0DB-4E93-8594-691519CFABBE}" destId="{D5DF01F5-D707-47B3-870F-0D7535A06E2F}" srcOrd="0" destOrd="0" presId="urn:microsoft.com/office/officeart/2005/8/layout/default"/>
    <dgm:cxn modelId="{758F6CE0-1ECA-48BD-BF06-83B30B4525B2}" type="presOf" srcId="{EEA4676E-B6B2-4CF0-AE29-57C695E831A0}" destId="{44855AEA-79A5-4A3C-8978-17600AFCA795}" srcOrd="0" destOrd="0" presId="urn:microsoft.com/office/officeart/2005/8/layout/default"/>
    <dgm:cxn modelId="{BDD009F5-F66F-4160-90BC-F97CD9883ED6}" type="presOf" srcId="{574B1487-FE3C-4851-93DE-D04B66DDFB6E}" destId="{020AFC29-1A00-4D35-8A5D-652956BE23F5}" srcOrd="0" destOrd="0" presId="urn:microsoft.com/office/officeart/2005/8/layout/default"/>
    <dgm:cxn modelId="{33D979EC-C89D-4550-BB53-5FE6F956CD70}" type="presParOf" srcId="{D5DF01F5-D707-47B3-870F-0D7535A06E2F}" destId="{73465D80-0FA4-47A2-A4F5-A9AA8F700E12}" srcOrd="0" destOrd="0" presId="urn:microsoft.com/office/officeart/2005/8/layout/default"/>
    <dgm:cxn modelId="{F7603F7B-4C50-4045-9825-044B333D9F1D}" type="presParOf" srcId="{D5DF01F5-D707-47B3-870F-0D7535A06E2F}" destId="{06B9C276-6D16-44D3-816D-9504AEA22BA5}" srcOrd="1" destOrd="0" presId="urn:microsoft.com/office/officeart/2005/8/layout/default"/>
    <dgm:cxn modelId="{5AF1CC81-AC56-4A00-B5CD-986FAE8CA46F}" type="presParOf" srcId="{D5DF01F5-D707-47B3-870F-0D7535A06E2F}" destId="{04E932B5-C57E-488B-BE5C-1ACC217149A5}" srcOrd="2" destOrd="0" presId="urn:microsoft.com/office/officeart/2005/8/layout/default"/>
    <dgm:cxn modelId="{23540E58-D84F-4A98-826A-FEC5D4575C7F}" type="presParOf" srcId="{D5DF01F5-D707-47B3-870F-0D7535A06E2F}" destId="{2395F238-1B6A-49EA-8738-CE6FA584A048}" srcOrd="3" destOrd="0" presId="urn:microsoft.com/office/officeart/2005/8/layout/default"/>
    <dgm:cxn modelId="{239AD5D9-4A0F-4C93-9773-9E663F8AFBDD}" type="presParOf" srcId="{D5DF01F5-D707-47B3-870F-0D7535A06E2F}" destId="{44855AEA-79A5-4A3C-8978-17600AFCA795}" srcOrd="4" destOrd="0" presId="urn:microsoft.com/office/officeart/2005/8/layout/default"/>
    <dgm:cxn modelId="{61D75233-141E-44FE-A466-EE4B474C23F1}" type="presParOf" srcId="{D5DF01F5-D707-47B3-870F-0D7535A06E2F}" destId="{169F6784-464E-4ECC-9D6C-69574F68914B}" srcOrd="5" destOrd="0" presId="urn:microsoft.com/office/officeart/2005/8/layout/default"/>
    <dgm:cxn modelId="{24219363-C0CA-4351-B2E7-0B9C6B0508E6}" type="presParOf" srcId="{D5DF01F5-D707-47B3-870F-0D7535A06E2F}" destId="{8C1F5D20-D3CA-45F2-A370-9F08CF8701D9}" srcOrd="6" destOrd="0" presId="urn:microsoft.com/office/officeart/2005/8/layout/default"/>
    <dgm:cxn modelId="{B0FA456A-B1E1-460E-A7D1-B32DC9F80E03}" type="presParOf" srcId="{D5DF01F5-D707-47B3-870F-0D7535A06E2F}" destId="{0E82C712-3908-45EB-A0CC-F13D5AD8FFF3}" srcOrd="7" destOrd="0" presId="urn:microsoft.com/office/officeart/2005/8/layout/default"/>
    <dgm:cxn modelId="{D5E9F74A-EDF5-48D4-81CA-3562453D36B9}" type="presParOf" srcId="{D5DF01F5-D707-47B3-870F-0D7535A06E2F}" destId="{020AFC29-1A00-4D35-8A5D-652956BE23F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E071B-34EC-4E7A-B546-820A881559D7}"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865E1387-25B8-4AAA-B54F-2102BB680E4F}">
      <dgm:prSet/>
      <dgm:spPr/>
      <dgm:t>
        <a:bodyPr/>
        <a:lstStyle/>
        <a:p>
          <a:r>
            <a:rPr lang="en-US" dirty="0"/>
            <a:t>Staff &amp; Volunteers are trained in TEFAP, Civil Rights, and Food Safety</a:t>
          </a:r>
        </a:p>
      </dgm:t>
    </dgm:pt>
    <dgm:pt modelId="{E96056AC-5E4B-492B-BC78-844E0F087F02}" type="parTrans" cxnId="{A8950EBB-4118-4054-8D59-A2D1817BCA72}">
      <dgm:prSet/>
      <dgm:spPr/>
      <dgm:t>
        <a:bodyPr/>
        <a:lstStyle/>
        <a:p>
          <a:endParaRPr lang="en-US"/>
        </a:p>
      </dgm:t>
    </dgm:pt>
    <dgm:pt modelId="{44C5F713-016C-4777-9BAD-F31F1DE349BA}" type="sibTrans" cxnId="{A8950EBB-4118-4054-8D59-A2D1817BCA72}">
      <dgm:prSet/>
      <dgm:spPr/>
      <dgm:t>
        <a:bodyPr/>
        <a:lstStyle/>
        <a:p>
          <a:endParaRPr lang="en-US"/>
        </a:p>
      </dgm:t>
    </dgm:pt>
    <dgm:pt modelId="{567C3B99-808A-4FFF-A76C-78142345D0AC}">
      <dgm:prSet/>
      <dgm:spPr/>
      <dgm:t>
        <a:bodyPr/>
        <a:lstStyle/>
        <a:p>
          <a:r>
            <a:rPr lang="en-US" dirty="0"/>
            <a:t>Receive, store and maintain inventory</a:t>
          </a:r>
        </a:p>
      </dgm:t>
    </dgm:pt>
    <dgm:pt modelId="{70505869-A147-44BE-AAD7-6C5C639FCF1A}" type="parTrans" cxnId="{DC211334-764B-4141-9C51-201E0243FF0D}">
      <dgm:prSet/>
      <dgm:spPr/>
      <dgm:t>
        <a:bodyPr/>
        <a:lstStyle/>
        <a:p>
          <a:endParaRPr lang="en-US"/>
        </a:p>
      </dgm:t>
    </dgm:pt>
    <dgm:pt modelId="{C5145E15-4A2F-4330-ACAD-7E520155FB8C}" type="sibTrans" cxnId="{DC211334-764B-4141-9C51-201E0243FF0D}">
      <dgm:prSet/>
      <dgm:spPr/>
      <dgm:t>
        <a:bodyPr/>
        <a:lstStyle/>
        <a:p>
          <a:endParaRPr lang="en-US"/>
        </a:p>
      </dgm:t>
    </dgm:pt>
    <dgm:pt modelId="{14C90552-6774-49D9-B6AD-27952C567D60}">
      <dgm:prSet/>
      <dgm:spPr/>
      <dgm:t>
        <a:bodyPr/>
        <a:lstStyle/>
        <a:p>
          <a:r>
            <a:rPr lang="en-US" dirty="0"/>
            <a:t>Collect applications</a:t>
          </a:r>
        </a:p>
      </dgm:t>
    </dgm:pt>
    <dgm:pt modelId="{6C08C256-54B4-48A2-9618-AD936A1A3A93}" type="parTrans" cxnId="{3857E387-BC59-433A-BF85-F9B3F0C48579}">
      <dgm:prSet/>
      <dgm:spPr/>
      <dgm:t>
        <a:bodyPr/>
        <a:lstStyle/>
        <a:p>
          <a:endParaRPr lang="en-US"/>
        </a:p>
      </dgm:t>
    </dgm:pt>
    <dgm:pt modelId="{2749453E-D99A-410D-B1E0-B4F5ADD8EF3B}" type="sibTrans" cxnId="{3857E387-BC59-433A-BF85-F9B3F0C48579}">
      <dgm:prSet/>
      <dgm:spPr/>
      <dgm:t>
        <a:bodyPr/>
        <a:lstStyle/>
        <a:p>
          <a:endParaRPr lang="en-US"/>
        </a:p>
      </dgm:t>
    </dgm:pt>
    <dgm:pt modelId="{E172077A-CD56-402D-B385-C45D1216D9A2}">
      <dgm:prSet/>
      <dgm:spPr/>
      <dgm:t>
        <a:bodyPr/>
        <a:lstStyle/>
        <a:p>
          <a:r>
            <a:rPr lang="en-US" dirty="0"/>
            <a:t>“And Justice for All” Poster</a:t>
          </a:r>
        </a:p>
      </dgm:t>
    </dgm:pt>
    <dgm:pt modelId="{D261110F-DF00-448A-B301-0BFCA7FD81A0}" type="parTrans" cxnId="{77A78E31-4E7F-4251-8983-77272124B8DF}">
      <dgm:prSet/>
      <dgm:spPr/>
      <dgm:t>
        <a:bodyPr/>
        <a:lstStyle/>
        <a:p>
          <a:endParaRPr lang="en-US"/>
        </a:p>
      </dgm:t>
    </dgm:pt>
    <dgm:pt modelId="{80C0E3AE-4048-41D5-B552-D935D97E458D}" type="sibTrans" cxnId="{77A78E31-4E7F-4251-8983-77272124B8DF}">
      <dgm:prSet/>
      <dgm:spPr/>
      <dgm:t>
        <a:bodyPr/>
        <a:lstStyle/>
        <a:p>
          <a:endParaRPr lang="en-US"/>
        </a:p>
      </dgm:t>
    </dgm:pt>
    <dgm:pt modelId="{536F366E-1447-4063-8914-3CB99224EB55}">
      <dgm:prSet/>
      <dgm:spPr/>
      <dgm:t>
        <a:bodyPr/>
        <a:lstStyle/>
        <a:p>
          <a:r>
            <a:rPr lang="en-US" dirty="0"/>
            <a:t>Distribute TEFAP</a:t>
          </a:r>
        </a:p>
      </dgm:t>
    </dgm:pt>
    <dgm:pt modelId="{461FE2CC-0783-45B9-8313-F852B4442DB0}" type="parTrans" cxnId="{26C5E1E7-DA4B-41D4-B6C4-E96F3632544F}">
      <dgm:prSet/>
      <dgm:spPr/>
      <dgm:t>
        <a:bodyPr/>
        <a:lstStyle/>
        <a:p>
          <a:endParaRPr lang="en-US"/>
        </a:p>
      </dgm:t>
    </dgm:pt>
    <dgm:pt modelId="{9C68E81C-F4F9-4689-A368-5E2968FD3FB2}" type="sibTrans" cxnId="{26C5E1E7-DA4B-41D4-B6C4-E96F3632544F}">
      <dgm:prSet/>
      <dgm:spPr/>
      <dgm:t>
        <a:bodyPr/>
        <a:lstStyle/>
        <a:p>
          <a:endParaRPr lang="en-US"/>
        </a:p>
      </dgm:t>
    </dgm:pt>
    <dgm:pt modelId="{6BCFB389-5A2C-4570-9FEA-49CB7EA5AFC8}">
      <dgm:prSet/>
      <dgm:spPr/>
      <dgm:t>
        <a:bodyPr/>
        <a:lstStyle/>
        <a:p>
          <a:r>
            <a:rPr lang="en-US" dirty="0"/>
            <a:t>Complete monthly reports </a:t>
          </a:r>
        </a:p>
      </dgm:t>
    </dgm:pt>
    <dgm:pt modelId="{9D551CBB-FE10-453E-94C7-D91C6D68C87C}" type="parTrans" cxnId="{261B2C45-7602-4916-BE59-E2D6BFDA6DDC}">
      <dgm:prSet/>
      <dgm:spPr/>
      <dgm:t>
        <a:bodyPr/>
        <a:lstStyle/>
        <a:p>
          <a:endParaRPr lang="en-US"/>
        </a:p>
      </dgm:t>
    </dgm:pt>
    <dgm:pt modelId="{023CD75D-5BCE-4458-B0D4-9B54E5857FDC}" type="sibTrans" cxnId="{261B2C45-7602-4916-BE59-E2D6BFDA6DDC}">
      <dgm:prSet/>
      <dgm:spPr/>
      <dgm:t>
        <a:bodyPr/>
        <a:lstStyle/>
        <a:p>
          <a:endParaRPr lang="en-US"/>
        </a:p>
      </dgm:t>
    </dgm:pt>
    <dgm:pt modelId="{28EBA2C7-7204-44B3-8470-68527DB1920F}">
      <dgm:prSet/>
      <dgm:spPr/>
      <dgm:t>
        <a:bodyPr/>
        <a:lstStyle/>
        <a:p>
          <a:r>
            <a:rPr lang="en-US" dirty="0"/>
            <a:t>Keep records on file</a:t>
          </a:r>
        </a:p>
      </dgm:t>
    </dgm:pt>
    <dgm:pt modelId="{DAAFA2D0-B2D6-4ED5-8AB2-549904F6F146}" type="parTrans" cxnId="{251B0A3A-6D7C-4E4A-9816-31DB35A1F1AF}">
      <dgm:prSet/>
      <dgm:spPr/>
      <dgm:t>
        <a:bodyPr/>
        <a:lstStyle/>
        <a:p>
          <a:endParaRPr lang="en-US"/>
        </a:p>
      </dgm:t>
    </dgm:pt>
    <dgm:pt modelId="{AECB33EF-9390-497E-A3AA-6D9BD56A76A4}" type="sibTrans" cxnId="{251B0A3A-6D7C-4E4A-9816-31DB35A1F1AF}">
      <dgm:prSet/>
      <dgm:spPr/>
      <dgm:t>
        <a:bodyPr/>
        <a:lstStyle/>
        <a:p>
          <a:endParaRPr lang="en-US"/>
        </a:p>
      </dgm:t>
    </dgm:pt>
    <dgm:pt modelId="{64D78D82-3CBB-4521-B570-D8720553DB49}" type="pres">
      <dgm:prSet presAssocID="{971E071B-34EC-4E7A-B546-820A881559D7}" presName="diagram" presStyleCnt="0">
        <dgm:presLayoutVars>
          <dgm:dir/>
          <dgm:resizeHandles val="exact"/>
        </dgm:presLayoutVars>
      </dgm:prSet>
      <dgm:spPr/>
    </dgm:pt>
    <dgm:pt modelId="{8B7DD814-16A0-4DCA-BDCD-9A130D212375}" type="pres">
      <dgm:prSet presAssocID="{865E1387-25B8-4AAA-B54F-2102BB680E4F}" presName="node" presStyleLbl="node1" presStyleIdx="0" presStyleCnt="7">
        <dgm:presLayoutVars>
          <dgm:bulletEnabled val="1"/>
        </dgm:presLayoutVars>
      </dgm:prSet>
      <dgm:spPr/>
    </dgm:pt>
    <dgm:pt modelId="{56502871-EDC8-44FE-B205-75191F7FBB40}" type="pres">
      <dgm:prSet presAssocID="{44C5F713-016C-4777-9BAD-F31F1DE349BA}" presName="sibTrans" presStyleCnt="0"/>
      <dgm:spPr/>
    </dgm:pt>
    <dgm:pt modelId="{E21849EE-674F-48C2-B9C3-C135438920B9}" type="pres">
      <dgm:prSet presAssocID="{567C3B99-808A-4FFF-A76C-78142345D0AC}" presName="node" presStyleLbl="node1" presStyleIdx="1" presStyleCnt="7">
        <dgm:presLayoutVars>
          <dgm:bulletEnabled val="1"/>
        </dgm:presLayoutVars>
      </dgm:prSet>
      <dgm:spPr/>
    </dgm:pt>
    <dgm:pt modelId="{6503AA78-4151-4B10-89F3-15B445831C9D}" type="pres">
      <dgm:prSet presAssocID="{C5145E15-4A2F-4330-ACAD-7E520155FB8C}" presName="sibTrans" presStyleCnt="0"/>
      <dgm:spPr/>
    </dgm:pt>
    <dgm:pt modelId="{7EA299B8-8753-4C3D-AD2F-68C5A764DFEF}" type="pres">
      <dgm:prSet presAssocID="{14C90552-6774-49D9-B6AD-27952C567D60}" presName="node" presStyleLbl="node1" presStyleIdx="2" presStyleCnt="7">
        <dgm:presLayoutVars>
          <dgm:bulletEnabled val="1"/>
        </dgm:presLayoutVars>
      </dgm:prSet>
      <dgm:spPr/>
    </dgm:pt>
    <dgm:pt modelId="{91EC0922-CEE6-498B-BA36-918C0A2EAC02}" type="pres">
      <dgm:prSet presAssocID="{2749453E-D99A-410D-B1E0-B4F5ADD8EF3B}" presName="sibTrans" presStyleCnt="0"/>
      <dgm:spPr/>
    </dgm:pt>
    <dgm:pt modelId="{18DE42A1-0F97-4F8F-945D-F3FFA7F0451A}" type="pres">
      <dgm:prSet presAssocID="{E172077A-CD56-402D-B385-C45D1216D9A2}" presName="node" presStyleLbl="node1" presStyleIdx="3" presStyleCnt="7">
        <dgm:presLayoutVars>
          <dgm:bulletEnabled val="1"/>
        </dgm:presLayoutVars>
      </dgm:prSet>
      <dgm:spPr/>
    </dgm:pt>
    <dgm:pt modelId="{7FE01B7D-3393-45A5-9079-83D485745DA0}" type="pres">
      <dgm:prSet presAssocID="{80C0E3AE-4048-41D5-B552-D935D97E458D}" presName="sibTrans" presStyleCnt="0"/>
      <dgm:spPr/>
    </dgm:pt>
    <dgm:pt modelId="{7F90AEB7-23E1-49D3-9094-4BAB830AA646}" type="pres">
      <dgm:prSet presAssocID="{536F366E-1447-4063-8914-3CB99224EB55}" presName="node" presStyleLbl="node1" presStyleIdx="4" presStyleCnt="7">
        <dgm:presLayoutVars>
          <dgm:bulletEnabled val="1"/>
        </dgm:presLayoutVars>
      </dgm:prSet>
      <dgm:spPr/>
    </dgm:pt>
    <dgm:pt modelId="{D54915CB-457E-4056-AE34-8EFAD780AAD8}" type="pres">
      <dgm:prSet presAssocID="{9C68E81C-F4F9-4689-A368-5E2968FD3FB2}" presName="sibTrans" presStyleCnt="0"/>
      <dgm:spPr/>
    </dgm:pt>
    <dgm:pt modelId="{350512C6-DD12-460C-B9CD-6776A2F06603}" type="pres">
      <dgm:prSet presAssocID="{6BCFB389-5A2C-4570-9FEA-49CB7EA5AFC8}" presName="node" presStyleLbl="node1" presStyleIdx="5" presStyleCnt="7">
        <dgm:presLayoutVars>
          <dgm:bulletEnabled val="1"/>
        </dgm:presLayoutVars>
      </dgm:prSet>
      <dgm:spPr/>
    </dgm:pt>
    <dgm:pt modelId="{F192342D-5B1E-417E-B091-4E511C913910}" type="pres">
      <dgm:prSet presAssocID="{023CD75D-5BCE-4458-B0D4-9B54E5857FDC}" presName="sibTrans" presStyleCnt="0"/>
      <dgm:spPr/>
    </dgm:pt>
    <dgm:pt modelId="{C1037D44-B984-4E4B-8D1B-C625E0FC107F}" type="pres">
      <dgm:prSet presAssocID="{28EBA2C7-7204-44B3-8470-68527DB1920F}" presName="node" presStyleLbl="node1" presStyleIdx="6" presStyleCnt="7">
        <dgm:presLayoutVars>
          <dgm:bulletEnabled val="1"/>
        </dgm:presLayoutVars>
      </dgm:prSet>
      <dgm:spPr/>
    </dgm:pt>
  </dgm:ptLst>
  <dgm:cxnLst>
    <dgm:cxn modelId="{A54FA319-8C61-425C-8383-4E520C0A407C}" type="presOf" srcId="{971E071B-34EC-4E7A-B546-820A881559D7}" destId="{64D78D82-3CBB-4521-B570-D8720553DB49}" srcOrd="0" destOrd="0" presId="urn:microsoft.com/office/officeart/2005/8/layout/default"/>
    <dgm:cxn modelId="{62B09B30-79EB-4658-A1DC-FF2D37F4A9AD}" type="presOf" srcId="{28EBA2C7-7204-44B3-8470-68527DB1920F}" destId="{C1037D44-B984-4E4B-8D1B-C625E0FC107F}" srcOrd="0" destOrd="0" presId="urn:microsoft.com/office/officeart/2005/8/layout/default"/>
    <dgm:cxn modelId="{77A78E31-4E7F-4251-8983-77272124B8DF}" srcId="{971E071B-34EC-4E7A-B546-820A881559D7}" destId="{E172077A-CD56-402D-B385-C45D1216D9A2}" srcOrd="3" destOrd="0" parTransId="{D261110F-DF00-448A-B301-0BFCA7FD81A0}" sibTransId="{80C0E3AE-4048-41D5-B552-D935D97E458D}"/>
    <dgm:cxn modelId="{DC211334-764B-4141-9C51-201E0243FF0D}" srcId="{971E071B-34EC-4E7A-B546-820A881559D7}" destId="{567C3B99-808A-4FFF-A76C-78142345D0AC}" srcOrd="1" destOrd="0" parTransId="{70505869-A147-44BE-AAD7-6C5C639FCF1A}" sibTransId="{C5145E15-4A2F-4330-ACAD-7E520155FB8C}"/>
    <dgm:cxn modelId="{251B0A3A-6D7C-4E4A-9816-31DB35A1F1AF}" srcId="{971E071B-34EC-4E7A-B546-820A881559D7}" destId="{28EBA2C7-7204-44B3-8470-68527DB1920F}" srcOrd="6" destOrd="0" parTransId="{DAAFA2D0-B2D6-4ED5-8AB2-549904F6F146}" sibTransId="{AECB33EF-9390-497E-A3AA-6D9BD56A76A4}"/>
    <dgm:cxn modelId="{B0DC1F3C-92A1-4F1E-9936-C1EA012DA3FA}" type="presOf" srcId="{536F366E-1447-4063-8914-3CB99224EB55}" destId="{7F90AEB7-23E1-49D3-9094-4BAB830AA646}" srcOrd="0" destOrd="0" presId="urn:microsoft.com/office/officeart/2005/8/layout/default"/>
    <dgm:cxn modelId="{261B2C45-7602-4916-BE59-E2D6BFDA6DDC}" srcId="{971E071B-34EC-4E7A-B546-820A881559D7}" destId="{6BCFB389-5A2C-4570-9FEA-49CB7EA5AFC8}" srcOrd="5" destOrd="0" parTransId="{9D551CBB-FE10-453E-94C7-D91C6D68C87C}" sibTransId="{023CD75D-5BCE-4458-B0D4-9B54E5857FDC}"/>
    <dgm:cxn modelId="{797E0450-7826-4C18-8CF6-09B1C5F041F6}" type="presOf" srcId="{14C90552-6774-49D9-B6AD-27952C567D60}" destId="{7EA299B8-8753-4C3D-AD2F-68C5A764DFEF}" srcOrd="0" destOrd="0" presId="urn:microsoft.com/office/officeart/2005/8/layout/default"/>
    <dgm:cxn modelId="{B062D951-611D-464A-9395-6F6D95884584}" type="presOf" srcId="{865E1387-25B8-4AAA-B54F-2102BB680E4F}" destId="{8B7DD814-16A0-4DCA-BDCD-9A130D212375}" srcOrd="0" destOrd="0" presId="urn:microsoft.com/office/officeart/2005/8/layout/default"/>
    <dgm:cxn modelId="{3857E387-BC59-433A-BF85-F9B3F0C48579}" srcId="{971E071B-34EC-4E7A-B546-820A881559D7}" destId="{14C90552-6774-49D9-B6AD-27952C567D60}" srcOrd="2" destOrd="0" parTransId="{6C08C256-54B4-48A2-9618-AD936A1A3A93}" sibTransId="{2749453E-D99A-410D-B1E0-B4F5ADD8EF3B}"/>
    <dgm:cxn modelId="{A9650F8C-1FC8-40A3-909A-63831ED3A396}" type="presOf" srcId="{567C3B99-808A-4FFF-A76C-78142345D0AC}" destId="{E21849EE-674F-48C2-B9C3-C135438920B9}" srcOrd="0" destOrd="0" presId="urn:microsoft.com/office/officeart/2005/8/layout/default"/>
    <dgm:cxn modelId="{82BB2AA0-1EE7-4843-9A9F-3C13EE611A4B}" type="presOf" srcId="{E172077A-CD56-402D-B385-C45D1216D9A2}" destId="{18DE42A1-0F97-4F8F-945D-F3FFA7F0451A}" srcOrd="0" destOrd="0" presId="urn:microsoft.com/office/officeart/2005/8/layout/default"/>
    <dgm:cxn modelId="{A8950EBB-4118-4054-8D59-A2D1817BCA72}" srcId="{971E071B-34EC-4E7A-B546-820A881559D7}" destId="{865E1387-25B8-4AAA-B54F-2102BB680E4F}" srcOrd="0" destOrd="0" parTransId="{E96056AC-5E4B-492B-BC78-844E0F087F02}" sibTransId="{44C5F713-016C-4777-9BAD-F31F1DE349BA}"/>
    <dgm:cxn modelId="{BB5ED8E7-3F4E-4822-8928-5911CD374E3B}" type="presOf" srcId="{6BCFB389-5A2C-4570-9FEA-49CB7EA5AFC8}" destId="{350512C6-DD12-460C-B9CD-6776A2F06603}" srcOrd="0" destOrd="0" presId="urn:microsoft.com/office/officeart/2005/8/layout/default"/>
    <dgm:cxn modelId="{26C5E1E7-DA4B-41D4-B6C4-E96F3632544F}" srcId="{971E071B-34EC-4E7A-B546-820A881559D7}" destId="{536F366E-1447-4063-8914-3CB99224EB55}" srcOrd="4" destOrd="0" parTransId="{461FE2CC-0783-45B9-8313-F852B4442DB0}" sibTransId="{9C68E81C-F4F9-4689-A368-5E2968FD3FB2}"/>
    <dgm:cxn modelId="{2968DFAE-B8D5-4615-825D-B0F1973976D9}" type="presParOf" srcId="{64D78D82-3CBB-4521-B570-D8720553DB49}" destId="{8B7DD814-16A0-4DCA-BDCD-9A130D212375}" srcOrd="0" destOrd="0" presId="urn:microsoft.com/office/officeart/2005/8/layout/default"/>
    <dgm:cxn modelId="{57F11069-3A39-4095-9AC5-0A9176ED48EC}" type="presParOf" srcId="{64D78D82-3CBB-4521-B570-D8720553DB49}" destId="{56502871-EDC8-44FE-B205-75191F7FBB40}" srcOrd="1" destOrd="0" presId="urn:microsoft.com/office/officeart/2005/8/layout/default"/>
    <dgm:cxn modelId="{68E17031-1345-4A36-9E41-7ACAE7D88748}" type="presParOf" srcId="{64D78D82-3CBB-4521-B570-D8720553DB49}" destId="{E21849EE-674F-48C2-B9C3-C135438920B9}" srcOrd="2" destOrd="0" presId="urn:microsoft.com/office/officeart/2005/8/layout/default"/>
    <dgm:cxn modelId="{16891D8C-071F-48D3-BE8B-DE05EDEDB001}" type="presParOf" srcId="{64D78D82-3CBB-4521-B570-D8720553DB49}" destId="{6503AA78-4151-4B10-89F3-15B445831C9D}" srcOrd="3" destOrd="0" presId="urn:microsoft.com/office/officeart/2005/8/layout/default"/>
    <dgm:cxn modelId="{CE0C0CEF-BED0-4F49-84D2-E6A87F495511}" type="presParOf" srcId="{64D78D82-3CBB-4521-B570-D8720553DB49}" destId="{7EA299B8-8753-4C3D-AD2F-68C5A764DFEF}" srcOrd="4" destOrd="0" presId="urn:microsoft.com/office/officeart/2005/8/layout/default"/>
    <dgm:cxn modelId="{DD0DE02D-EDD3-4538-BF71-9260C8BA3D28}" type="presParOf" srcId="{64D78D82-3CBB-4521-B570-D8720553DB49}" destId="{91EC0922-CEE6-498B-BA36-918C0A2EAC02}" srcOrd="5" destOrd="0" presId="urn:microsoft.com/office/officeart/2005/8/layout/default"/>
    <dgm:cxn modelId="{664F45B1-D16D-4476-B370-1856F4025A65}" type="presParOf" srcId="{64D78D82-3CBB-4521-B570-D8720553DB49}" destId="{18DE42A1-0F97-4F8F-945D-F3FFA7F0451A}" srcOrd="6" destOrd="0" presId="urn:microsoft.com/office/officeart/2005/8/layout/default"/>
    <dgm:cxn modelId="{DB27F72B-5641-43D4-97C8-DE3B8B65F391}" type="presParOf" srcId="{64D78D82-3CBB-4521-B570-D8720553DB49}" destId="{7FE01B7D-3393-45A5-9079-83D485745DA0}" srcOrd="7" destOrd="0" presId="urn:microsoft.com/office/officeart/2005/8/layout/default"/>
    <dgm:cxn modelId="{E961747C-1290-4302-AC94-83697207B0FF}" type="presParOf" srcId="{64D78D82-3CBB-4521-B570-D8720553DB49}" destId="{7F90AEB7-23E1-49D3-9094-4BAB830AA646}" srcOrd="8" destOrd="0" presId="urn:microsoft.com/office/officeart/2005/8/layout/default"/>
    <dgm:cxn modelId="{E28A3779-238A-4262-922D-E5B26A29CE22}" type="presParOf" srcId="{64D78D82-3CBB-4521-B570-D8720553DB49}" destId="{D54915CB-457E-4056-AE34-8EFAD780AAD8}" srcOrd="9" destOrd="0" presId="urn:microsoft.com/office/officeart/2005/8/layout/default"/>
    <dgm:cxn modelId="{D14B1A84-DF51-4AFB-B6C4-33885614E9B1}" type="presParOf" srcId="{64D78D82-3CBB-4521-B570-D8720553DB49}" destId="{350512C6-DD12-460C-B9CD-6776A2F06603}" srcOrd="10" destOrd="0" presId="urn:microsoft.com/office/officeart/2005/8/layout/default"/>
    <dgm:cxn modelId="{B9A326BD-E6D6-4977-A4AE-19AA45F48FDF}" type="presParOf" srcId="{64D78D82-3CBB-4521-B570-D8720553DB49}" destId="{F192342D-5B1E-417E-B091-4E511C913910}" srcOrd="11" destOrd="0" presId="urn:microsoft.com/office/officeart/2005/8/layout/default"/>
    <dgm:cxn modelId="{3B712A02-1687-4792-9F37-91C4310C9F43}" type="presParOf" srcId="{64D78D82-3CBB-4521-B570-D8720553DB49}" destId="{C1037D44-B984-4E4B-8D1B-C625E0FC107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AAF6AF-3BD0-42E3-8EF2-CB383C39EF8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27514BB4-BE1B-4704-955F-8F18DB84A14B}">
      <dgm:prSet phldrT="[Text]"/>
      <dgm:spPr/>
      <dgm:t>
        <a:bodyPr/>
        <a:lstStyle/>
        <a:p>
          <a:r>
            <a:rPr lang="en-US" b="1" dirty="0"/>
            <a:t>SNAP (food stamps)</a:t>
          </a:r>
        </a:p>
      </dgm:t>
    </dgm:pt>
    <dgm:pt modelId="{1FFCB435-3E89-4925-A6C5-56657E96F3E7}" type="parTrans" cxnId="{2DCF4E11-652F-44C8-A0AA-D95E43720751}">
      <dgm:prSet/>
      <dgm:spPr/>
      <dgm:t>
        <a:bodyPr/>
        <a:lstStyle/>
        <a:p>
          <a:endParaRPr lang="en-US"/>
        </a:p>
      </dgm:t>
    </dgm:pt>
    <dgm:pt modelId="{8159A8CD-96CA-40CE-8F96-2D9CE4E20000}" type="sibTrans" cxnId="{2DCF4E11-652F-44C8-A0AA-D95E43720751}">
      <dgm:prSet/>
      <dgm:spPr/>
      <dgm:t>
        <a:bodyPr/>
        <a:lstStyle/>
        <a:p>
          <a:endParaRPr lang="en-US"/>
        </a:p>
      </dgm:t>
    </dgm:pt>
    <dgm:pt modelId="{F44FD809-36FC-459A-BC17-2A5B15BE986D}">
      <dgm:prSet phldrT="[Text]"/>
      <dgm:spPr/>
      <dgm:t>
        <a:bodyPr/>
        <a:lstStyle/>
        <a:p>
          <a:r>
            <a:rPr lang="en-US" b="1" dirty="0"/>
            <a:t>Tribal TANF/ATAP</a:t>
          </a:r>
        </a:p>
      </dgm:t>
    </dgm:pt>
    <dgm:pt modelId="{47AC4413-E70F-458E-898A-2CED95B08D5C}" type="parTrans" cxnId="{5CBBCDFC-C17B-4550-82C2-1BC7774B923F}">
      <dgm:prSet/>
      <dgm:spPr/>
      <dgm:t>
        <a:bodyPr/>
        <a:lstStyle/>
        <a:p>
          <a:endParaRPr lang="en-US"/>
        </a:p>
      </dgm:t>
    </dgm:pt>
    <dgm:pt modelId="{D27CA17F-1F44-41F5-8808-C0EEA8CD966C}" type="sibTrans" cxnId="{5CBBCDFC-C17B-4550-82C2-1BC7774B923F}">
      <dgm:prSet/>
      <dgm:spPr/>
      <dgm:t>
        <a:bodyPr/>
        <a:lstStyle/>
        <a:p>
          <a:endParaRPr lang="en-US"/>
        </a:p>
      </dgm:t>
    </dgm:pt>
    <dgm:pt modelId="{187C022D-93DD-457A-B735-44C6E1E5284C}">
      <dgm:prSet phldrT="[Text]"/>
      <dgm:spPr/>
      <dgm:t>
        <a:bodyPr/>
        <a:lstStyle/>
        <a:p>
          <a:r>
            <a:rPr lang="en-US" b="1" dirty="0"/>
            <a:t>SSI or Medicaid</a:t>
          </a:r>
        </a:p>
      </dgm:t>
    </dgm:pt>
    <dgm:pt modelId="{2604BD88-17E5-4852-9067-162F8FE925AD}" type="parTrans" cxnId="{56D290BC-6BDB-4FB9-9C41-B5A39347E85F}">
      <dgm:prSet/>
      <dgm:spPr/>
      <dgm:t>
        <a:bodyPr/>
        <a:lstStyle/>
        <a:p>
          <a:endParaRPr lang="en-US"/>
        </a:p>
      </dgm:t>
    </dgm:pt>
    <dgm:pt modelId="{15B7D273-CE2D-4F9D-A75D-FA6DA5D8ADF0}" type="sibTrans" cxnId="{56D290BC-6BDB-4FB9-9C41-B5A39347E85F}">
      <dgm:prSet/>
      <dgm:spPr/>
      <dgm:t>
        <a:bodyPr/>
        <a:lstStyle/>
        <a:p>
          <a:endParaRPr lang="en-US"/>
        </a:p>
      </dgm:t>
    </dgm:pt>
    <dgm:pt modelId="{67341284-7403-4158-9795-F9937017DF9C}">
      <dgm:prSet phldrT="[Text]"/>
      <dgm:spPr/>
      <dgm:t>
        <a:bodyPr/>
        <a:lstStyle/>
        <a:p>
          <a:r>
            <a:rPr lang="en-US" b="1" dirty="0"/>
            <a:t>CSFP or FDPIR</a:t>
          </a:r>
        </a:p>
      </dgm:t>
    </dgm:pt>
    <dgm:pt modelId="{E5339D64-B848-49ED-8932-28E3EF5C7BB2}" type="parTrans" cxnId="{FB68A408-6EAE-4291-AE2E-4FAD5ED86B63}">
      <dgm:prSet/>
      <dgm:spPr/>
      <dgm:t>
        <a:bodyPr/>
        <a:lstStyle/>
        <a:p>
          <a:endParaRPr lang="en-US"/>
        </a:p>
      </dgm:t>
    </dgm:pt>
    <dgm:pt modelId="{0C360D76-7DF7-4334-B69C-A7CAA756D2D5}" type="sibTrans" cxnId="{FB68A408-6EAE-4291-AE2E-4FAD5ED86B63}">
      <dgm:prSet/>
      <dgm:spPr/>
      <dgm:t>
        <a:bodyPr/>
        <a:lstStyle/>
        <a:p>
          <a:endParaRPr lang="en-US"/>
        </a:p>
      </dgm:t>
    </dgm:pt>
    <dgm:pt modelId="{9D3471E7-536A-4F7D-882B-BACED641B891}">
      <dgm:prSet phldrT="[Text]"/>
      <dgm:spPr/>
      <dgm:t>
        <a:bodyPr/>
        <a:lstStyle/>
        <a:p>
          <a:r>
            <a:rPr lang="en-US" b="1" dirty="0"/>
            <a:t>NSLP Lunch Free or Reduced</a:t>
          </a:r>
        </a:p>
      </dgm:t>
    </dgm:pt>
    <dgm:pt modelId="{14EA2854-7326-4FFD-BFDC-1F045E1FED26}" type="parTrans" cxnId="{3A0D6DAA-B8A9-45C3-82A3-A9CF4913AF34}">
      <dgm:prSet/>
      <dgm:spPr/>
      <dgm:t>
        <a:bodyPr/>
        <a:lstStyle/>
        <a:p>
          <a:endParaRPr lang="en-US"/>
        </a:p>
      </dgm:t>
    </dgm:pt>
    <dgm:pt modelId="{AD63F9AB-722B-4C7E-814D-A2BAF78A1342}" type="sibTrans" cxnId="{3A0D6DAA-B8A9-45C3-82A3-A9CF4913AF34}">
      <dgm:prSet/>
      <dgm:spPr/>
      <dgm:t>
        <a:bodyPr/>
        <a:lstStyle/>
        <a:p>
          <a:endParaRPr lang="en-US"/>
        </a:p>
      </dgm:t>
    </dgm:pt>
    <dgm:pt modelId="{B9F6990C-795D-41A8-ACDF-B8B096F8BC70}" type="pres">
      <dgm:prSet presAssocID="{48AAF6AF-3BD0-42E3-8EF2-CB383C39EF8B}" presName="diagram" presStyleCnt="0">
        <dgm:presLayoutVars>
          <dgm:dir/>
          <dgm:resizeHandles val="exact"/>
        </dgm:presLayoutVars>
      </dgm:prSet>
      <dgm:spPr/>
    </dgm:pt>
    <dgm:pt modelId="{24438301-74FB-42C3-956E-3EA42F94B27F}" type="pres">
      <dgm:prSet presAssocID="{27514BB4-BE1B-4704-955F-8F18DB84A14B}" presName="node" presStyleLbl="node1" presStyleIdx="0" presStyleCnt="5">
        <dgm:presLayoutVars>
          <dgm:bulletEnabled val="1"/>
        </dgm:presLayoutVars>
      </dgm:prSet>
      <dgm:spPr/>
    </dgm:pt>
    <dgm:pt modelId="{A6661C13-5F1A-4D47-8716-67B9AE55E627}" type="pres">
      <dgm:prSet presAssocID="{8159A8CD-96CA-40CE-8F96-2D9CE4E20000}" presName="sibTrans" presStyleCnt="0"/>
      <dgm:spPr/>
    </dgm:pt>
    <dgm:pt modelId="{927B9C0D-0C82-42BF-94A9-39ABB45A70DB}" type="pres">
      <dgm:prSet presAssocID="{F44FD809-36FC-459A-BC17-2A5B15BE986D}" presName="node" presStyleLbl="node1" presStyleIdx="1" presStyleCnt="5">
        <dgm:presLayoutVars>
          <dgm:bulletEnabled val="1"/>
        </dgm:presLayoutVars>
      </dgm:prSet>
      <dgm:spPr/>
    </dgm:pt>
    <dgm:pt modelId="{6C1E2FF9-F768-4771-A7DA-08851BA161E4}" type="pres">
      <dgm:prSet presAssocID="{D27CA17F-1F44-41F5-8808-C0EEA8CD966C}" presName="sibTrans" presStyleCnt="0"/>
      <dgm:spPr/>
    </dgm:pt>
    <dgm:pt modelId="{1ACFA23A-F3F8-4AA5-8677-7E8E6E836193}" type="pres">
      <dgm:prSet presAssocID="{187C022D-93DD-457A-B735-44C6E1E5284C}" presName="node" presStyleLbl="node1" presStyleIdx="2" presStyleCnt="5">
        <dgm:presLayoutVars>
          <dgm:bulletEnabled val="1"/>
        </dgm:presLayoutVars>
      </dgm:prSet>
      <dgm:spPr/>
    </dgm:pt>
    <dgm:pt modelId="{B009D531-6931-4CBF-A721-6BB0FD09E78F}" type="pres">
      <dgm:prSet presAssocID="{15B7D273-CE2D-4F9D-A75D-FA6DA5D8ADF0}" presName="sibTrans" presStyleCnt="0"/>
      <dgm:spPr/>
    </dgm:pt>
    <dgm:pt modelId="{86E4FF5A-3309-4DCF-979F-1459FED26DC4}" type="pres">
      <dgm:prSet presAssocID="{67341284-7403-4158-9795-F9937017DF9C}" presName="node" presStyleLbl="node1" presStyleIdx="3" presStyleCnt="5">
        <dgm:presLayoutVars>
          <dgm:bulletEnabled val="1"/>
        </dgm:presLayoutVars>
      </dgm:prSet>
      <dgm:spPr/>
    </dgm:pt>
    <dgm:pt modelId="{F3304D2F-EE66-41F9-BDA8-888A8D0564D4}" type="pres">
      <dgm:prSet presAssocID="{0C360D76-7DF7-4334-B69C-A7CAA756D2D5}" presName="sibTrans" presStyleCnt="0"/>
      <dgm:spPr/>
    </dgm:pt>
    <dgm:pt modelId="{2103E417-B1E3-4F52-B4D2-659A36E4226C}" type="pres">
      <dgm:prSet presAssocID="{9D3471E7-536A-4F7D-882B-BACED641B891}" presName="node" presStyleLbl="node1" presStyleIdx="4" presStyleCnt="5">
        <dgm:presLayoutVars>
          <dgm:bulletEnabled val="1"/>
        </dgm:presLayoutVars>
      </dgm:prSet>
      <dgm:spPr/>
    </dgm:pt>
  </dgm:ptLst>
  <dgm:cxnLst>
    <dgm:cxn modelId="{FB68A408-6EAE-4291-AE2E-4FAD5ED86B63}" srcId="{48AAF6AF-3BD0-42E3-8EF2-CB383C39EF8B}" destId="{67341284-7403-4158-9795-F9937017DF9C}" srcOrd="3" destOrd="0" parTransId="{E5339D64-B848-49ED-8932-28E3EF5C7BB2}" sibTransId="{0C360D76-7DF7-4334-B69C-A7CAA756D2D5}"/>
    <dgm:cxn modelId="{2DCF4E11-652F-44C8-A0AA-D95E43720751}" srcId="{48AAF6AF-3BD0-42E3-8EF2-CB383C39EF8B}" destId="{27514BB4-BE1B-4704-955F-8F18DB84A14B}" srcOrd="0" destOrd="0" parTransId="{1FFCB435-3E89-4925-A6C5-56657E96F3E7}" sibTransId="{8159A8CD-96CA-40CE-8F96-2D9CE4E20000}"/>
    <dgm:cxn modelId="{1FCEA711-E7EF-4518-ADE6-9AFB3C9AF2FB}" type="presOf" srcId="{27514BB4-BE1B-4704-955F-8F18DB84A14B}" destId="{24438301-74FB-42C3-956E-3EA42F94B27F}" srcOrd="0" destOrd="0" presId="urn:microsoft.com/office/officeart/2005/8/layout/default"/>
    <dgm:cxn modelId="{DC7CB582-846A-45D9-B2E5-BE17DF8D3EDF}" type="presOf" srcId="{48AAF6AF-3BD0-42E3-8EF2-CB383C39EF8B}" destId="{B9F6990C-795D-41A8-ACDF-B8B096F8BC70}" srcOrd="0" destOrd="0" presId="urn:microsoft.com/office/officeart/2005/8/layout/default"/>
    <dgm:cxn modelId="{3A0D6DAA-B8A9-45C3-82A3-A9CF4913AF34}" srcId="{48AAF6AF-3BD0-42E3-8EF2-CB383C39EF8B}" destId="{9D3471E7-536A-4F7D-882B-BACED641B891}" srcOrd="4" destOrd="0" parTransId="{14EA2854-7326-4FFD-BFDC-1F045E1FED26}" sibTransId="{AD63F9AB-722B-4C7E-814D-A2BAF78A1342}"/>
    <dgm:cxn modelId="{9BC9E0B4-FF11-4D48-84F6-10441B6B05BF}" type="presOf" srcId="{67341284-7403-4158-9795-F9937017DF9C}" destId="{86E4FF5A-3309-4DCF-979F-1459FED26DC4}" srcOrd="0" destOrd="0" presId="urn:microsoft.com/office/officeart/2005/8/layout/default"/>
    <dgm:cxn modelId="{56D290BC-6BDB-4FB9-9C41-B5A39347E85F}" srcId="{48AAF6AF-3BD0-42E3-8EF2-CB383C39EF8B}" destId="{187C022D-93DD-457A-B735-44C6E1E5284C}" srcOrd="2" destOrd="0" parTransId="{2604BD88-17E5-4852-9067-162F8FE925AD}" sibTransId="{15B7D273-CE2D-4F9D-A75D-FA6DA5D8ADF0}"/>
    <dgm:cxn modelId="{2D93B9CE-CB9F-428B-B61D-F63AA30FBCE8}" type="presOf" srcId="{F44FD809-36FC-459A-BC17-2A5B15BE986D}" destId="{927B9C0D-0C82-42BF-94A9-39ABB45A70DB}" srcOrd="0" destOrd="0" presId="urn:microsoft.com/office/officeart/2005/8/layout/default"/>
    <dgm:cxn modelId="{6D2EA5E9-1BEC-4935-A4C2-31BFC95402D0}" type="presOf" srcId="{187C022D-93DD-457A-B735-44C6E1E5284C}" destId="{1ACFA23A-F3F8-4AA5-8677-7E8E6E836193}" srcOrd="0" destOrd="0" presId="urn:microsoft.com/office/officeart/2005/8/layout/default"/>
    <dgm:cxn modelId="{93F6D5ED-E6D9-4714-8A60-F5B0868A9CF1}" type="presOf" srcId="{9D3471E7-536A-4F7D-882B-BACED641B891}" destId="{2103E417-B1E3-4F52-B4D2-659A36E4226C}" srcOrd="0" destOrd="0" presId="urn:microsoft.com/office/officeart/2005/8/layout/default"/>
    <dgm:cxn modelId="{5CBBCDFC-C17B-4550-82C2-1BC7774B923F}" srcId="{48AAF6AF-3BD0-42E3-8EF2-CB383C39EF8B}" destId="{F44FD809-36FC-459A-BC17-2A5B15BE986D}" srcOrd="1" destOrd="0" parTransId="{47AC4413-E70F-458E-898A-2CED95B08D5C}" sibTransId="{D27CA17F-1F44-41F5-8808-C0EEA8CD966C}"/>
    <dgm:cxn modelId="{868D9FA5-1464-4AD8-AA76-2C5A6B26DF37}" type="presParOf" srcId="{B9F6990C-795D-41A8-ACDF-B8B096F8BC70}" destId="{24438301-74FB-42C3-956E-3EA42F94B27F}" srcOrd="0" destOrd="0" presId="urn:microsoft.com/office/officeart/2005/8/layout/default"/>
    <dgm:cxn modelId="{447199C7-AC04-40CA-AAEC-28C00B1377B5}" type="presParOf" srcId="{B9F6990C-795D-41A8-ACDF-B8B096F8BC70}" destId="{A6661C13-5F1A-4D47-8716-67B9AE55E627}" srcOrd="1" destOrd="0" presId="urn:microsoft.com/office/officeart/2005/8/layout/default"/>
    <dgm:cxn modelId="{CDD21484-D1DF-4638-A6CB-9E74A82B25AB}" type="presParOf" srcId="{B9F6990C-795D-41A8-ACDF-B8B096F8BC70}" destId="{927B9C0D-0C82-42BF-94A9-39ABB45A70DB}" srcOrd="2" destOrd="0" presId="urn:microsoft.com/office/officeart/2005/8/layout/default"/>
    <dgm:cxn modelId="{59618AA3-65E5-4480-8D35-FA33DF2F6723}" type="presParOf" srcId="{B9F6990C-795D-41A8-ACDF-B8B096F8BC70}" destId="{6C1E2FF9-F768-4771-A7DA-08851BA161E4}" srcOrd="3" destOrd="0" presId="urn:microsoft.com/office/officeart/2005/8/layout/default"/>
    <dgm:cxn modelId="{2DCEFB6F-CBD4-4FBE-B86F-88775FF5415A}" type="presParOf" srcId="{B9F6990C-795D-41A8-ACDF-B8B096F8BC70}" destId="{1ACFA23A-F3F8-4AA5-8677-7E8E6E836193}" srcOrd="4" destOrd="0" presId="urn:microsoft.com/office/officeart/2005/8/layout/default"/>
    <dgm:cxn modelId="{D95CC491-CFB3-4A66-A785-4546B3C77480}" type="presParOf" srcId="{B9F6990C-795D-41A8-ACDF-B8B096F8BC70}" destId="{B009D531-6931-4CBF-A721-6BB0FD09E78F}" srcOrd="5" destOrd="0" presId="urn:microsoft.com/office/officeart/2005/8/layout/default"/>
    <dgm:cxn modelId="{570351B3-50C9-44E6-A912-7528D367F73A}" type="presParOf" srcId="{B9F6990C-795D-41A8-ACDF-B8B096F8BC70}" destId="{86E4FF5A-3309-4DCF-979F-1459FED26DC4}" srcOrd="6" destOrd="0" presId="urn:microsoft.com/office/officeart/2005/8/layout/default"/>
    <dgm:cxn modelId="{8BFA9D4E-E49D-487B-94E4-62ACE1D83616}" type="presParOf" srcId="{B9F6990C-795D-41A8-ACDF-B8B096F8BC70}" destId="{F3304D2F-EE66-41F9-BDA8-888A8D0564D4}" srcOrd="7" destOrd="0" presId="urn:microsoft.com/office/officeart/2005/8/layout/default"/>
    <dgm:cxn modelId="{B575C8CA-3908-4041-AA91-4789730B85E3}" type="presParOf" srcId="{B9F6990C-795D-41A8-ACDF-B8B096F8BC70}" destId="{2103E417-B1E3-4F52-B4D2-659A36E4226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3CCD5-BE58-4F1B-8792-100CA00118EA}"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F2DC1AE8-B374-497B-8F20-EB2A47D9B9DC}">
      <dgm:prSet phldrT="[Text]"/>
      <dgm:spPr/>
      <dgm:t>
        <a:bodyPr/>
        <a:lstStyle/>
        <a:p>
          <a:r>
            <a:rPr lang="en-US" dirty="0"/>
            <a:t>TEFAP Agreement</a:t>
          </a:r>
        </a:p>
      </dgm:t>
    </dgm:pt>
    <dgm:pt modelId="{71ED6B64-0FF5-4074-9F1F-F5A5F510E636}" type="parTrans" cxnId="{6BC6BA14-CEB6-49B2-9B02-E13CE5336337}">
      <dgm:prSet/>
      <dgm:spPr/>
      <dgm:t>
        <a:bodyPr/>
        <a:lstStyle/>
        <a:p>
          <a:endParaRPr lang="en-US"/>
        </a:p>
      </dgm:t>
    </dgm:pt>
    <dgm:pt modelId="{7C290DEE-B463-4913-A505-E56E2F184E02}" type="sibTrans" cxnId="{6BC6BA14-CEB6-49B2-9B02-E13CE5336337}">
      <dgm:prSet/>
      <dgm:spPr/>
      <dgm:t>
        <a:bodyPr/>
        <a:lstStyle/>
        <a:p>
          <a:endParaRPr lang="en-US"/>
        </a:p>
      </dgm:t>
    </dgm:pt>
    <dgm:pt modelId="{56EFD9B5-7CCF-43C7-BC08-939CC6C20619}">
      <dgm:prSet phldrT="[Text]"/>
      <dgm:spPr/>
      <dgm:t>
        <a:bodyPr/>
        <a:lstStyle/>
        <a:p>
          <a:r>
            <a:rPr lang="en-US" dirty="0"/>
            <a:t>Civil Rights Training Form</a:t>
          </a:r>
        </a:p>
      </dgm:t>
    </dgm:pt>
    <dgm:pt modelId="{A4AF839D-9520-4CC3-A6EC-B87CE759D7DB}" type="parTrans" cxnId="{45B55592-CBA6-49A7-B0CD-DE90323BF3E0}">
      <dgm:prSet/>
      <dgm:spPr/>
      <dgm:t>
        <a:bodyPr/>
        <a:lstStyle/>
        <a:p>
          <a:endParaRPr lang="en-US"/>
        </a:p>
      </dgm:t>
    </dgm:pt>
    <dgm:pt modelId="{07711A32-5DED-40AC-AE6A-34FC1CCF8FC4}" type="sibTrans" cxnId="{45B55592-CBA6-49A7-B0CD-DE90323BF3E0}">
      <dgm:prSet/>
      <dgm:spPr/>
      <dgm:t>
        <a:bodyPr/>
        <a:lstStyle/>
        <a:p>
          <a:endParaRPr lang="en-US"/>
        </a:p>
      </dgm:t>
    </dgm:pt>
    <dgm:pt modelId="{A8871E29-21E0-4803-8641-8F26CBD0DF0C}">
      <dgm:prSet phldrT="[Text]"/>
      <dgm:spPr/>
      <dgm:t>
        <a:bodyPr/>
        <a:lstStyle/>
        <a:p>
          <a:r>
            <a:rPr lang="en-US" dirty="0"/>
            <a:t>Monthly Inventory Reports (2)</a:t>
          </a:r>
        </a:p>
      </dgm:t>
    </dgm:pt>
    <dgm:pt modelId="{118A7337-EA83-48F1-8659-A056A8E39C18}" type="parTrans" cxnId="{FDE7FDCE-EFAD-4D31-AA83-63B581A83A3F}">
      <dgm:prSet/>
      <dgm:spPr/>
      <dgm:t>
        <a:bodyPr/>
        <a:lstStyle/>
        <a:p>
          <a:endParaRPr lang="en-US"/>
        </a:p>
      </dgm:t>
    </dgm:pt>
    <dgm:pt modelId="{7D8C48ED-65DA-46C3-8407-C70D70C87423}" type="sibTrans" cxnId="{FDE7FDCE-EFAD-4D31-AA83-63B581A83A3F}">
      <dgm:prSet/>
      <dgm:spPr/>
      <dgm:t>
        <a:bodyPr/>
        <a:lstStyle/>
        <a:p>
          <a:endParaRPr lang="en-US"/>
        </a:p>
      </dgm:t>
    </dgm:pt>
    <dgm:pt modelId="{20F70664-354D-4CA9-9E01-F6BE27BB89D8}">
      <dgm:prSet phldrT="[Text]"/>
      <dgm:spPr/>
      <dgm:t>
        <a:bodyPr/>
        <a:lstStyle/>
        <a:p>
          <a:r>
            <a:rPr lang="en-US" dirty="0"/>
            <a:t>TEFAP Applications</a:t>
          </a:r>
        </a:p>
      </dgm:t>
    </dgm:pt>
    <dgm:pt modelId="{A19699BB-0586-4F0C-8122-8D7571351291}" type="parTrans" cxnId="{C5F0F309-E3B5-40A1-A37A-6E01308F3949}">
      <dgm:prSet/>
      <dgm:spPr/>
      <dgm:t>
        <a:bodyPr/>
        <a:lstStyle/>
        <a:p>
          <a:endParaRPr lang="en-US"/>
        </a:p>
      </dgm:t>
    </dgm:pt>
    <dgm:pt modelId="{5FFE9CEE-0B59-44E5-86EA-36C6BB8A140B}" type="sibTrans" cxnId="{C5F0F309-E3B5-40A1-A37A-6E01308F3949}">
      <dgm:prSet/>
      <dgm:spPr/>
      <dgm:t>
        <a:bodyPr/>
        <a:lstStyle/>
        <a:p>
          <a:endParaRPr lang="en-US"/>
        </a:p>
      </dgm:t>
    </dgm:pt>
    <dgm:pt modelId="{5CCC53FC-63D6-4465-BDA9-38F38B7820D2}">
      <dgm:prSet phldrT="[Text]"/>
      <dgm:spPr/>
      <dgm:t>
        <a:bodyPr/>
        <a:lstStyle/>
        <a:p>
          <a:r>
            <a:rPr lang="en-US" dirty="0"/>
            <a:t>Food Item Loss Report(s)</a:t>
          </a:r>
        </a:p>
      </dgm:t>
    </dgm:pt>
    <dgm:pt modelId="{44AD5395-4866-48D7-AF89-F658B410BBB7}" type="parTrans" cxnId="{0174C810-57C2-4B24-B197-33A54D7160D4}">
      <dgm:prSet/>
      <dgm:spPr/>
      <dgm:t>
        <a:bodyPr/>
        <a:lstStyle/>
        <a:p>
          <a:endParaRPr lang="en-US"/>
        </a:p>
      </dgm:t>
    </dgm:pt>
    <dgm:pt modelId="{E5569851-3267-49A3-861D-0E3B26E281CB}" type="sibTrans" cxnId="{0174C810-57C2-4B24-B197-33A54D7160D4}">
      <dgm:prSet/>
      <dgm:spPr/>
      <dgm:t>
        <a:bodyPr/>
        <a:lstStyle/>
        <a:p>
          <a:endParaRPr lang="en-US"/>
        </a:p>
      </dgm:t>
    </dgm:pt>
    <dgm:pt modelId="{BB2B064A-74CE-44D3-A550-E4037E53E719}" type="pres">
      <dgm:prSet presAssocID="{3AF3CCD5-BE58-4F1B-8792-100CA00118EA}" presName="diagram" presStyleCnt="0">
        <dgm:presLayoutVars>
          <dgm:dir/>
          <dgm:resizeHandles val="exact"/>
        </dgm:presLayoutVars>
      </dgm:prSet>
      <dgm:spPr/>
    </dgm:pt>
    <dgm:pt modelId="{7DA789CB-55BF-4D1B-AED3-FCCE0C0245C7}" type="pres">
      <dgm:prSet presAssocID="{F2DC1AE8-B374-497B-8F20-EB2A47D9B9DC}" presName="node" presStyleLbl="node1" presStyleIdx="0" presStyleCnt="5">
        <dgm:presLayoutVars>
          <dgm:bulletEnabled val="1"/>
        </dgm:presLayoutVars>
      </dgm:prSet>
      <dgm:spPr/>
    </dgm:pt>
    <dgm:pt modelId="{3A5B1829-A77A-4558-8B2C-5EBBF4C80FD4}" type="pres">
      <dgm:prSet presAssocID="{7C290DEE-B463-4913-A505-E56E2F184E02}" presName="sibTrans" presStyleCnt="0"/>
      <dgm:spPr/>
    </dgm:pt>
    <dgm:pt modelId="{5B0431AF-7E45-4E96-A7C2-6FD7CDC76392}" type="pres">
      <dgm:prSet presAssocID="{56EFD9B5-7CCF-43C7-BC08-939CC6C20619}" presName="node" presStyleLbl="node1" presStyleIdx="1" presStyleCnt="5">
        <dgm:presLayoutVars>
          <dgm:bulletEnabled val="1"/>
        </dgm:presLayoutVars>
      </dgm:prSet>
      <dgm:spPr/>
    </dgm:pt>
    <dgm:pt modelId="{7E734541-A4BD-4E95-B5DE-F2D01389870C}" type="pres">
      <dgm:prSet presAssocID="{07711A32-5DED-40AC-AE6A-34FC1CCF8FC4}" presName="sibTrans" presStyleCnt="0"/>
      <dgm:spPr/>
    </dgm:pt>
    <dgm:pt modelId="{73717569-ED8D-4A71-8EC6-A65CBEC62321}" type="pres">
      <dgm:prSet presAssocID="{A8871E29-21E0-4803-8641-8F26CBD0DF0C}" presName="node" presStyleLbl="node1" presStyleIdx="2" presStyleCnt="5">
        <dgm:presLayoutVars>
          <dgm:bulletEnabled val="1"/>
        </dgm:presLayoutVars>
      </dgm:prSet>
      <dgm:spPr/>
    </dgm:pt>
    <dgm:pt modelId="{A0343C10-B306-4207-865C-31CA8AEB72D7}" type="pres">
      <dgm:prSet presAssocID="{7D8C48ED-65DA-46C3-8407-C70D70C87423}" presName="sibTrans" presStyleCnt="0"/>
      <dgm:spPr/>
    </dgm:pt>
    <dgm:pt modelId="{C7975B25-F767-40B0-A95C-E5C6CEEC6C09}" type="pres">
      <dgm:prSet presAssocID="{20F70664-354D-4CA9-9E01-F6BE27BB89D8}" presName="node" presStyleLbl="node1" presStyleIdx="3" presStyleCnt="5">
        <dgm:presLayoutVars>
          <dgm:bulletEnabled val="1"/>
        </dgm:presLayoutVars>
      </dgm:prSet>
      <dgm:spPr/>
    </dgm:pt>
    <dgm:pt modelId="{86AC45B7-6634-46CF-99D6-92DADC78C827}" type="pres">
      <dgm:prSet presAssocID="{5FFE9CEE-0B59-44E5-86EA-36C6BB8A140B}" presName="sibTrans" presStyleCnt="0"/>
      <dgm:spPr/>
    </dgm:pt>
    <dgm:pt modelId="{74C5F1A3-270D-40C4-BB36-3B42308EFC08}" type="pres">
      <dgm:prSet presAssocID="{5CCC53FC-63D6-4465-BDA9-38F38B7820D2}" presName="node" presStyleLbl="node1" presStyleIdx="4" presStyleCnt="5">
        <dgm:presLayoutVars>
          <dgm:bulletEnabled val="1"/>
        </dgm:presLayoutVars>
      </dgm:prSet>
      <dgm:spPr/>
    </dgm:pt>
  </dgm:ptLst>
  <dgm:cxnLst>
    <dgm:cxn modelId="{C5F0F309-E3B5-40A1-A37A-6E01308F3949}" srcId="{3AF3CCD5-BE58-4F1B-8792-100CA00118EA}" destId="{20F70664-354D-4CA9-9E01-F6BE27BB89D8}" srcOrd="3" destOrd="0" parTransId="{A19699BB-0586-4F0C-8122-8D7571351291}" sibTransId="{5FFE9CEE-0B59-44E5-86EA-36C6BB8A140B}"/>
    <dgm:cxn modelId="{0174C810-57C2-4B24-B197-33A54D7160D4}" srcId="{3AF3CCD5-BE58-4F1B-8792-100CA00118EA}" destId="{5CCC53FC-63D6-4465-BDA9-38F38B7820D2}" srcOrd="4" destOrd="0" parTransId="{44AD5395-4866-48D7-AF89-F658B410BBB7}" sibTransId="{E5569851-3267-49A3-861D-0E3B26E281CB}"/>
    <dgm:cxn modelId="{6BC6BA14-CEB6-49B2-9B02-E13CE5336337}" srcId="{3AF3CCD5-BE58-4F1B-8792-100CA00118EA}" destId="{F2DC1AE8-B374-497B-8F20-EB2A47D9B9DC}" srcOrd="0" destOrd="0" parTransId="{71ED6B64-0FF5-4074-9F1F-F5A5F510E636}" sibTransId="{7C290DEE-B463-4913-A505-E56E2F184E02}"/>
    <dgm:cxn modelId="{48C6DC7E-EBD8-4B78-8F37-12FC8BF71568}" type="presOf" srcId="{56EFD9B5-7CCF-43C7-BC08-939CC6C20619}" destId="{5B0431AF-7E45-4E96-A7C2-6FD7CDC76392}" srcOrd="0" destOrd="0" presId="urn:microsoft.com/office/officeart/2005/8/layout/default"/>
    <dgm:cxn modelId="{9630317F-D919-4D26-82CB-D0BF293C06DF}" type="presOf" srcId="{5CCC53FC-63D6-4465-BDA9-38F38B7820D2}" destId="{74C5F1A3-270D-40C4-BB36-3B42308EFC08}" srcOrd="0" destOrd="0" presId="urn:microsoft.com/office/officeart/2005/8/layout/default"/>
    <dgm:cxn modelId="{45B55592-CBA6-49A7-B0CD-DE90323BF3E0}" srcId="{3AF3CCD5-BE58-4F1B-8792-100CA00118EA}" destId="{56EFD9B5-7CCF-43C7-BC08-939CC6C20619}" srcOrd="1" destOrd="0" parTransId="{A4AF839D-9520-4CC3-A6EC-B87CE759D7DB}" sibTransId="{07711A32-5DED-40AC-AE6A-34FC1CCF8FC4}"/>
    <dgm:cxn modelId="{AC09E39F-309D-46E9-A31A-2E57FA2A9666}" type="presOf" srcId="{A8871E29-21E0-4803-8641-8F26CBD0DF0C}" destId="{73717569-ED8D-4A71-8EC6-A65CBEC62321}" srcOrd="0" destOrd="0" presId="urn:microsoft.com/office/officeart/2005/8/layout/default"/>
    <dgm:cxn modelId="{71C22AA1-0BF1-4E09-8190-91BCB6E82B24}" type="presOf" srcId="{F2DC1AE8-B374-497B-8F20-EB2A47D9B9DC}" destId="{7DA789CB-55BF-4D1B-AED3-FCCE0C0245C7}" srcOrd="0" destOrd="0" presId="urn:microsoft.com/office/officeart/2005/8/layout/default"/>
    <dgm:cxn modelId="{ED8724AE-E236-4FCC-9533-1BE16CD1E942}" type="presOf" srcId="{3AF3CCD5-BE58-4F1B-8792-100CA00118EA}" destId="{BB2B064A-74CE-44D3-A550-E4037E53E719}" srcOrd="0" destOrd="0" presId="urn:microsoft.com/office/officeart/2005/8/layout/default"/>
    <dgm:cxn modelId="{9C1011B0-D7E5-439E-9131-97C44ACC3BE5}" type="presOf" srcId="{20F70664-354D-4CA9-9E01-F6BE27BB89D8}" destId="{C7975B25-F767-40B0-A95C-E5C6CEEC6C09}" srcOrd="0" destOrd="0" presId="urn:microsoft.com/office/officeart/2005/8/layout/default"/>
    <dgm:cxn modelId="{FDE7FDCE-EFAD-4D31-AA83-63B581A83A3F}" srcId="{3AF3CCD5-BE58-4F1B-8792-100CA00118EA}" destId="{A8871E29-21E0-4803-8641-8F26CBD0DF0C}" srcOrd="2" destOrd="0" parTransId="{118A7337-EA83-48F1-8659-A056A8E39C18}" sibTransId="{7D8C48ED-65DA-46C3-8407-C70D70C87423}"/>
    <dgm:cxn modelId="{A3A00AF3-5212-4A6A-98EB-ACA37CF14CE7}" type="presParOf" srcId="{BB2B064A-74CE-44D3-A550-E4037E53E719}" destId="{7DA789CB-55BF-4D1B-AED3-FCCE0C0245C7}" srcOrd="0" destOrd="0" presId="urn:microsoft.com/office/officeart/2005/8/layout/default"/>
    <dgm:cxn modelId="{11BFFCEC-20A3-4844-85EB-2156A60FA429}" type="presParOf" srcId="{BB2B064A-74CE-44D3-A550-E4037E53E719}" destId="{3A5B1829-A77A-4558-8B2C-5EBBF4C80FD4}" srcOrd="1" destOrd="0" presId="urn:microsoft.com/office/officeart/2005/8/layout/default"/>
    <dgm:cxn modelId="{BBAE47E5-D484-410B-92E7-1DC2981BF961}" type="presParOf" srcId="{BB2B064A-74CE-44D3-A550-E4037E53E719}" destId="{5B0431AF-7E45-4E96-A7C2-6FD7CDC76392}" srcOrd="2" destOrd="0" presId="urn:microsoft.com/office/officeart/2005/8/layout/default"/>
    <dgm:cxn modelId="{2BCB6E2F-8D47-4DB5-889C-10EBD1F35BA3}" type="presParOf" srcId="{BB2B064A-74CE-44D3-A550-E4037E53E719}" destId="{7E734541-A4BD-4E95-B5DE-F2D01389870C}" srcOrd="3" destOrd="0" presId="urn:microsoft.com/office/officeart/2005/8/layout/default"/>
    <dgm:cxn modelId="{AA79A61A-6191-4FD8-AB0F-13D45BB048B8}" type="presParOf" srcId="{BB2B064A-74CE-44D3-A550-E4037E53E719}" destId="{73717569-ED8D-4A71-8EC6-A65CBEC62321}" srcOrd="4" destOrd="0" presId="urn:microsoft.com/office/officeart/2005/8/layout/default"/>
    <dgm:cxn modelId="{21AAA6C4-D5C5-45CA-8127-B462B840E987}" type="presParOf" srcId="{BB2B064A-74CE-44D3-A550-E4037E53E719}" destId="{A0343C10-B306-4207-865C-31CA8AEB72D7}" srcOrd="5" destOrd="0" presId="urn:microsoft.com/office/officeart/2005/8/layout/default"/>
    <dgm:cxn modelId="{5E0C1C5E-1439-4A83-9939-584C2BB16DFF}" type="presParOf" srcId="{BB2B064A-74CE-44D3-A550-E4037E53E719}" destId="{C7975B25-F767-40B0-A95C-E5C6CEEC6C09}" srcOrd="6" destOrd="0" presId="urn:microsoft.com/office/officeart/2005/8/layout/default"/>
    <dgm:cxn modelId="{66C288EF-ACF7-472A-9A12-BF101A059769}" type="presParOf" srcId="{BB2B064A-74CE-44D3-A550-E4037E53E719}" destId="{86AC45B7-6634-46CF-99D6-92DADC78C827}" srcOrd="7" destOrd="0" presId="urn:microsoft.com/office/officeart/2005/8/layout/default"/>
    <dgm:cxn modelId="{73869407-B7F5-4190-9B02-02D1C5E6F535}" type="presParOf" srcId="{BB2B064A-74CE-44D3-A550-E4037E53E719}" destId="{74C5F1A3-270D-40C4-BB36-3B42308EFC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2F6CC7-A799-4B1D-AB30-B97A2A50A6E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BF903C1-FC18-46DD-8E46-AA1AE4BBFC56}">
      <dgm:prSet phldrT="[Text]"/>
      <dgm:spPr/>
      <dgm:t>
        <a:bodyPr/>
        <a:lstStyle/>
        <a:p>
          <a:r>
            <a:rPr lang="en-US" dirty="0"/>
            <a:t>Cool Storage: 36°F-41°F</a:t>
          </a:r>
        </a:p>
      </dgm:t>
    </dgm:pt>
    <dgm:pt modelId="{BD8E3B2D-6ACE-4719-AA05-974B62AC9EE2}" type="parTrans" cxnId="{A4FE7A70-2A59-4E4B-9ADC-E26130415ECC}">
      <dgm:prSet/>
      <dgm:spPr/>
      <dgm:t>
        <a:bodyPr/>
        <a:lstStyle/>
        <a:p>
          <a:endParaRPr lang="en-US"/>
        </a:p>
      </dgm:t>
    </dgm:pt>
    <dgm:pt modelId="{98B45AC9-FCC3-4E18-A087-C9C51EFE6166}" type="sibTrans" cxnId="{A4FE7A70-2A59-4E4B-9ADC-E26130415ECC}">
      <dgm:prSet/>
      <dgm:spPr/>
      <dgm:t>
        <a:bodyPr/>
        <a:lstStyle/>
        <a:p>
          <a:endParaRPr lang="en-US"/>
        </a:p>
      </dgm:t>
    </dgm:pt>
    <dgm:pt modelId="{56E86CAF-19E2-4B39-AA7E-304241476555}">
      <dgm:prSet phldrT="[Text]"/>
      <dgm:spPr/>
      <dgm:t>
        <a:bodyPr/>
        <a:lstStyle/>
        <a:p>
          <a:r>
            <a:rPr lang="en-US" dirty="0"/>
            <a:t>Freeze Storage:        -10°F–0°F</a:t>
          </a:r>
        </a:p>
      </dgm:t>
    </dgm:pt>
    <dgm:pt modelId="{F7AA6A6A-CE35-4304-9C4C-4232ED97F89C}" type="parTrans" cxnId="{92475395-E885-4394-BA1D-6B42B299C6FE}">
      <dgm:prSet/>
      <dgm:spPr/>
      <dgm:t>
        <a:bodyPr/>
        <a:lstStyle/>
        <a:p>
          <a:endParaRPr lang="en-US"/>
        </a:p>
      </dgm:t>
    </dgm:pt>
    <dgm:pt modelId="{50AD598E-1E9E-4CD7-BB93-CD645F174590}" type="sibTrans" cxnId="{92475395-E885-4394-BA1D-6B42B299C6FE}">
      <dgm:prSet/>
      <dgm:spPr/>
      <dgm:t>
        <a:bodyPr/>
        <a:lstStyle/>
        <a:p>
          <a:endParaRPr lang="en-US"/>
        </a:p>
      </dgm:t>
    </dgm:pt>
    <dgm:pt modelId="{DA63CB22-CF32-4E25-9AF0-54B90D1EABAE}">
      <dgm:prSet phldrT="[Text]"/>
      <dgm:spPr/>
      <dgm:t>
        <a:bodyPr/>
        <a:lstStyle/>
        <a:p>
          <a:r>
            <a:rPr lang="en-US" dirty="0"/>
            <a:t>Temperature Logs</a:t>
          </a:r>
        </a:p>
      </dgm:t>
    </dgm:pt>
    <dgm:pt modelId="{BD21DF1F-AE7C-4722-BFC9-9B0A998203CD}" type="parTrans" cxnId="{BCEFB98F-2F22-4053-92AE-9C11E5490B2F}">
      <dgm:prSet/>
      <dgm:spPr/>
      <dgm:t>
        <a:bodyPr/>
        <a:lstStyle/>
        <a:p>
          <a:endParaRPr lang="en-US"/>
        </a:p>
      </dgm:t>
    </dgm:pt>
    <dgm:pt modelId="{1882804B-E43E-44F4-96B7-F5A6B60F35B6}" type="sibTrans" cxnId="{BCEFB98F-2F22-4053-92AE-9C11E5490B2F}">
      <dgm:prSet/>
      <dgm:spPr/>
      <dgm:t>
        <a:bodyPr/>
        <a:lstStyle/>
        <a:p>
          <a:endParaRPr lang="en-US"/>
        </a:p>
      </dgm:t>
    </dgm:pt>
    <dgm:pt modelId="{6960A564-0E60-4E08-AE7D-9876A3A9DA99}">
      <dgm:prSet phldrT="[Text]"/>
      <dgm:spPr/>
      <dgm:t>
        <a:bodyPr/>
        <a:lstStyle/>
        <a:p>
          <a:r>
            <a:rPr lang="en-US" dirty="0"/>
            <a:t>Secured and Protected</a:t>
          </a:r>
        </a:p>
      </dgm:t>
    </dgm:pt>
    <dgm:pt modelId="{9EE97C4E-B258-4FB1-94CD-55DDBA0ADFD3}" type="parTrans" cxnId="{6FA5EBE3-79C8-4C3D-BA4D-2AAE8939D741}">
      <dgm:prSet/>
      <dgm:spPr/>
      <dgm:t>
        <a:bodyPr/>
        <a:lstStyle/>
        <a:p>
          <a:endParaRPr lang="en-US"/>
        </a:p>
      </dgm:t>
    </dgm:pt>
    <dgm:pt modelId="{90FA0F1D-A084-488C-A46D-036E01A2CE90}" type="sibTrans" cxnId="{6FA5EBE3-79C8-4C3D-BA4D-2AAE8939D741}">
      <dgm:prSet/>
      <dgm:spPr/>
      <dgm:t>
        <a:bodyPr/>
        <a:lstStyle/>
        <a:p>
          <a:endParaRPr lang="en-US"/>
        </a:p>
      </dgm:t>
    </dgm:pt>
    <dgm:pt modelId="{88F0B318-E65D-495D-B596-2E4479638733}">
      <dgm:prSet phldrT="[Text]"/>
      <dgm:spPr/>
      <dgm:t>
        <a:bodyPr/>
        <a:lstStyle/>
        <a:p>
          <a:r>
            <a:rPr lang="en-US" dirty="0"/>
            <a:t>Clean &amp; Dry</a:t>
          </a:r>
        </a:p>
      </dgm:t>
    </dgm:pt>
    <dgm:pt modelId="{12B8D91D-3DEC-420D-BE1E-7FC007A870C8}" type="parTrans" cxnId="{E791E298-6DA2-4162-8C4C-A11B4697F824}">
      <dgm:prSet/>
      <dgm:spPr/>
      <dgm:t>
        <a:bodyPr/>
        <a:lstStyle/>
        <a:p>
          <a:endParaRPr lang="en-US"/>
        </a:p>
      </dgm:t>
    </dgm:pt>
    <dgm:pt modelId="{849EC1F0-D776-4B0F-B78D-11C3F5315825}" type="sibTrans" cxnId="{E791E298-6DA2-4162-8C4C-A11B4697F824}">
      <dgm:prSet/>
      <dgm:spPr/>
      <dgm:t>
        <a:bodyPr/>
        <a:lstStyle/>
        <a:p>
          <a:endParaRPr lang="en-US"/>
        </a:p>
      </dgm:t>
    </dgm:pt>
    <dgm:pt modelId="{0E21FA49-86F9-4EA0-AB9D-700BEE566ECF}">
      <dgm:prSet phldrT="[Text]"/>
      <dgm:spPr/>
      <dgm:t>
        <a:bodyPr/>
        <a:lstStyle/>
        <a:p>
          <a:r>
            <a:rPr lang="en-US"/>
            <a:t>Dry Storage: 50°F-70°F</a:t>
          </a:r>
          <a:endParaRPr lang="en-US" dirty="0"/>
        </a:p>
      </dgm:t>
    </dgm:pt>
    <dgm:pt modelId="{634BECED-C8E4-4441-B0F9-3A0D4BCFE3C9}" type="parTrans" cxnId="{D4AB28D7-7022-4D08-A6AF-79E925F4F967}">
      <dgm:prSet/>
      <dgm:spPr/>
      <dgm:t>
        <a:bodyPr/>
        <a:lstStyle/>
        <a:p>
          <a:endParaRPr lang="en-US"/>
        </a:p>
      </dgm:t>
    </dgm:pt>
    <dgm:pt modelId="{F7FB9413-2AFF-4764-9E07-9C684B80E95C}" type="sibTrans" cxnId="{D4AB28D7-7022-4D08-A6AF-79E925F4F967}">
      <dgm:prSet/>
      <dgm:spPr/>
      <dgm:t>
        <a:bodyPr/>
        <a:lstStyle/>
        <a:p>
          <a:endParaRPr lang="en-US"/>
        </a:p>
      </dgm:t>
    </dgm:pt>
    <dgm:pt modelId="{25D6F95F-9AEF-4271-BA21-1A9CFCCDFD3B}">
      <dgm:prSet phldrT="[Text]"/>
      <dgm:spPr/>
      <dgm:t>
        <a:bodyPr/>
        <a:lstStyle/>
        <a:p>
          <a:r>
            <a:rPr lang="en-US" dirty="0"/>
            <a:t>6 inches off the floor</a:t>
          </a:r>
        </a:p>
      </dgm:t>
    </dgm:pt>
    <dgm:pt modelId="{F77BE430-780D-4863-AE1F-F5B0573D189B}" type="parTrans" cxnId="{905DE497-A1DF-40D5-A401-A1C5CF9761FE}">
      <dgm:prSet/>
      <dgm:spPr/>
      <dgm:t>
        <a:bodyPr/>
        <a:lstStyle/>
        <a:p>
          <a:endParaRPr lang="en-US"/>
        </a:p>
      </dgm:t>
    </dgm:pt>
    <dgm:pt modelId="{C431907C-AC01-49BA-BCB0-A06C379617E5}" type="sibTrans" cxnId="{905DE497-A1DF-40D5-A401-A1C5CF9761FE}">
      <dgm:prSet/>
      <dgm:spPr/>
      <dgm:t>
        <a:bodyPr/>
        <a:lstStyle/>
        <a:p>
          <a:endParaRPr lang="en-US"/>
        </a:p>
      </dgm:t>
    </dgm:pt>
    <dgm:pt modelId="{86666ABF-6544-4B7B-BC99-7EEF21BDFF6B}" type="pres">
      <dgm:prSet presAssocID="{F92F6CC7-A799-4B1D-AB30-B97A2A50A6ED}" presName="diagram" presStyleCnt="0">
        <dgm:presLayoutVars>
          <dgm:dir/>
          <dgm:resizeHandles val="exact"/>
        </dgm:presLayoutVars>
      </dgm:prSet>
      <dgm:spPr/>
    </dgm:pt>
    <dgm:pt modelId="{DE5EDCDD-472F-4FDA-A9AF-187030C12F07}" type="pres">
      <dgm:prSet presAssocID="{0E21FA49-86F9-4EA0-AB9D-700BEE566ECF}" presName="node" presStyleLbl="node1" presStyleIdx="0" presStyleCnt="7">
        <dgm:presLayoutVars>
          <dgm:bulletEnabled val="1"/>
        </dgm:presLayoutVars>
      </dgm:prSet>
      <dgm:spPr/>
    </dgm:pt>
    <dgm:pt modelId="{826BD7EC-8BBC-4670-A6D8-0FFF3A1B9C48}" type="pres">
      <dgm:prSet presAssocID="{F7FB9413-2AFF-4764-9E07-9C684B80E95C}" presName="sibTrans" presStyleCnt="0"/>
      <dgm:spPr/>
    </dgm:pt>
    <dgm:pt modelId="{98F009A5-4B69-4F07-80C9-5DDD30FC8798}" type="pres">
      <dgm:prSet presAssocID="{3BF903C1-FC18-46DD-8E46-AA1AE4BBFC56}" presName="node" presStyleLbl="node1" presStyleIdx="1" presStyleCnt="7">
        <dgm:presLayoutVars>
          <dgm:bulletEnabled val="1"/>
        </dgm:presLayoutVars>
      </dgm:prSet>
      <dgm:spPr/>
    </dgm:pt>
    <dgm:pt modelId="{2B9FE4A2-3518-4384-8C07-F85AB2D5C2DE}" type="pres">
      <dgm:prSet presAssocID="{98B45AC9-FCC3-4E18-A087-C9C51EFE6166}" presName="sibTrans" presStyleCnt="0"/>
      <dgm:spPr/>
    </dgm:pt>
    <dgm:pt modelId="{902557E5-DBD6-490B-87FF-BBA5F26C7611}" type="pres">
      <dgm:prSet presAssocID="{56E86CAF-19E2-4B39-AA7E-304241476555}" presName="node" presStyleLbl="node1" presStyleIdx="2" presStyleCnt="7">
        <dgm:presLayoutVars>
          <dgm:bulletEnabled val="1"/>
        </dgm:presLayoutVars>
      </dgm:prSet>
      <dgm:spPr/>
    </dgm:pt>
    <dgm:pt modelId="{58B63C17-EA78-4235-A46B-5AB8B7A7DC26}" type="pres">
      <dgm:prSet presAssocID="{50AD598E-1E9E-4CD7-BB93-CD645F174590}" presName="sibTrans" presStyleCnt="0"/>
      <dgm:spPr/>
    </dgm:pt>
    <dgm:pt modelId="{B596BF74-B467-4D90-BF94-1B6316152ACC}" type="pres">
      <dgm:prSet presAssocID="{DA63CB22-CF32-4E25-9AF0-54B90D1EABAE}" presName="node" presStyleLbl="node1" presStyleIdx="3" presStyleCnt="7">
        <dgm:presLayoutVars>
          <dgm:bulletEnabled val="1"/>
        </dgm:presLayoutVars>
      </dgm:prSet>
      <dgm:spPr/>
    </dgm:pt>
    <dgm:pt modelId="{911CF97D-07F4-422A-BC93-C423354073A7}" type="pres">
      <dgm:prSet presAssocID="{1882804B-E43E-44F4-96B7-F5A6B60F35B6}" presName="sibTrans" presStyleCnt="0"/>
      <dgm:spPr/>
    </dgm:pt>
    <dgm:pt modelId="{FEF5C324-E1F4-48C2-A770-4D5B9F5125B3}" type="pres">
      <dgm:prSet presAssocID="{6960A564-0E60-4E08-AE7D-9876A3A9DA99}" presName="node" presStyleLbl="node1" presStyleIdx="4" presStyleCnt="7">
        <dgm:presLayoutVars>
          <dgm:bulletEnabled val="1"/>
        </dgm:presLayoutVars>
      </dgm:prSet>
      <dgm:spPr/>
    </dgm:pt>
    <dgm:pt modelId="{97CF40C7-BABF-4606-B615-F11CEDF06FED}" type="pres">
      <dgm:prSet presAssocID="{90FA0F1D-A084-488C-A46D-036E01A2CE90}" presName="sibTrans" presStyleCnt="0"/>
      <dgm:spPr/>
    </dgm:pt>
    <dgm:pt modelId="{24EF2386-8DE3-4161-BD8E-4AFD3F767EC0}" type="pres">
      <dgm:prSet presAssocID="{88F0B318-E65D-495D-B596-2E4479638733}" presName="node" presStyleLbl="node1" presStyleIdx="5" presStyleCnt="7">
        <dgm:presLayoutVars>
          <dgm:bulletEnabled val="1"/>
        </dgm:presLayoutVars>
      </dgm:prSet>
      <dgm:spPr/>
    </dgm:pt>
    <dgm:pt modelId="{E84666AC-8617-4177-A2DA-EB1CF1E46B77}" type="pres">
      <dgm:prSet presAssocID="{849EC1F0-D776-4B0F-B78D-11C3F5315825}" presName="sibTrans" presStyleCnt="0"/>
      <dgm:spPr/>
    </dgm:pt>
    <dgm:pt modelId="{B8F7C0EC-0668-4C0E-A0CC-B18AADA55360}" type="pres">
      <dgm:prSet presAssocID="{25D6F95F-9AEF-4271-BA21-1A9CFCCDFD3B}" presName="node" presStyleLbl="node1" presStyleIdx="6" presStyleCnt="7">
        <dgm:presLayoutVars>
          <dgm:bulletEnabled val="1"/>
        </dgm:presLayoutVars>
      </dgm:prSet>
      <dgm:spPr/>
    </dgm:pt>
  </dgm:ptLst>
  <dgm:cxnLst>
    <dgm:cxn modelId="{B6EB2E2C-7124-4D87-8576-041B85A73004}" type="presOf" srcId="{3BF903C1-FC18-46DD-8E46-AA1AE4BBFC56}" destId="{98F009A5-4B69-4F07-80C9-5DDD30FC8798}" srcOrd="0" destOrd="0" presId="urn:microsoft.com/office/officeart/2005/8/layout/default"/>
    <dgm:cxn modelId="{BCD2502F-A419-424A-9E6D-3B60201E1218}" type="presOf" srcId="{F92F6CC7-A799-4B1D-AB30-B97A2A50A6ED}" destId="{86666ABF-6544-4B7B-BC99-7EEF21BDFF6B}" srcOrd="0" destOrd="0" presId="urn:microsoft.com/office/officeart/2005/8/layout/default"/>
    <dgm:cxn modelId="{A4FE7A70-2A59-4E4B-9ADC-E26130415ECC}" srcId="{F92F6CC7-A799-4B1D-AB30-B97A2A50A6ED}" destId="{3BF903C1-FC18-46DD-8E46-AA1AE4BBFC56}" srcOrd="1" destOrd="0" parTransId="{BD8E3B2D-6ACE-4719-AA05-974B62AC9EE2}" sibTransId="{98B45AC9-FCC3-4E18-A087-C9C51EFE6166}"/>
    <dgm:cxn modelId="{4B01EF7A-DBDA-4744-AA60-817664E2ACB0}" type="presOf" srcId="{56E86CAF-19E2-4B39-AA7E-304241476555}" destId="{902557E5-DBD6-490B-87FF-BBA5F26C7611}" srcOrd="0" destOrd="0" presId="urn:microsoft.com/office/officeart/2005/8/layout/default"/>
    <dgm:cxn modelId="{BCEFB98F-2F22-4053-92AE-9C11E5490B2F}" srcId="{F92F6CC7-A799-4B1D-AB30-B97A2A50A6ED}" destId="{DA63CB22-CF32-4E25-9AF0-54B90D1EABAE}" srcOrd="3" destOrd="0" parTransId="{BD21DF1F-AE7C-4722-BFC9-9B0A998203CD}" sibTransId="{1882804B-E43E-44F4-96B7-F5A6B60F35B6}"/>
    <dgm:cxn modelId="{92475395-E885-4394-BA1D-6B42B299C6FE}" srcId="{F92F6CC7-A799-4B1D-AB30-B97A2A50A6ED}" destId="{56E86CAF-19E2-4B39-AA7E-304241476555}" srcOrd="2" destOrd="0" parTransId="{F7AA6A6A-CE35-4304-9C4C-4232ED97F89C}" sibTransId="{50AD598E-1E9E-4CD7-BB93-CD645F174590}"/>
    <dgm:cxn modelId="{80446D97-0004-4AA6-A511-164C13962285}" type="presOf" srcId="{6960A564-0E60-4E08-AE7D-9876A3A9DA99}" destId="{FEF5C324-E1F4-48C2-A770-4D5B9F5125B3}" srcOrd="0" destOrd="0" presId="urn:microsoft.com/office/officeart/2005/8/layout/default"/>
    <dgm:cxn modelId="{905DE497-A1DF-40D5-A401-A1C5CF9761FE}" srcId="{F92F6CC7-A799-4B1D-AB30-B97A2A50A6ED}" destId="{25D6F95F-9AEF-4271-BA21-1A9CFCCDFD3B}" srcOrd="6" destOrd="0" parTransId="{F77BE430-780D-4863-AE1F-F5B0573D189B}" sibTransId="{C431907C-AC01-49BA-BCB0-A06C379617E5}"/>
    <dgm:cxn modelId="{E791E298-6DA2-4162-8C4C-A11B4697F824}" srcId="{F92F6CC7-A799-4B1D-AB30-B97A2A50A6ED}" destId="{88F0B318-E65D-495D-B596-2E4479638733}" srcOrd="5" destOrd="0" parTransId="{12B8D91D-3DEC-420D-BE1E-7FC007A870C8}" sibTransId="{849EC1F0-D776-4B0F-B78D-11C3F5315825}"/>
    <dgm:cxn modelId="{8CB36CA3-EAD9-466C-9726-2C27142EEC02}" type="presOf" srcId="{25D6F95F-9AEF-4271-BA21-1A9CFCCDFD3B}" destId="{B8F7C0EC-0668-4C0E-A0CC-B18AADA55360}" srcOrd="0" destOrd="0" presId="urn:microsoft.com/office/officeart/2005/8/layout/default"/>
    <dgm:cxn modelId="{24BBCCD5-0C0C-4BF5-8C4D-1678DDD5D583}" type="presOf" srcId="{DA63CB22-CF32-4E25-9AF0-54B90D1EABAE}" destId="{B596BF74-B467-4D90-BF94-1B6316152ACC}" srcOrd="0" destOrd="0" presId="urn:microsoft.com/office/officeart/2005/8/layout/default"/>
    <dgm:cxn modelId="{D4AB28D7-7022-4D08-A6AF-79E925F4F967}" srcId="{F92F6CC7-A799-4B1D-AB30-B97A2A50A6ED}" destId="{0E21FA49-86F9-4EA0-AB9D-700BEE566ECF}" srcOrd="0" destOrd="0" parTransId="{634BECED-C8E4-4441-B0F9-3A0D4BCFE3C9}" sibTransId="{F7FB9413-2AFF-4764-9E07-9C684B80E95C}"/>
    <dgm:cxn modelId="{FE531BD9-92BD-4CC9-B530-B35DC5D789B3}" type="presOf" srcId="{0E21FA49-86F9-4EA0-AB9D-700BEE566ECF}" destId="{DE5EDCDD-472F-4FDA-A9AF-187030C12F07}" srcOrd="0" destOrd="0" presId="urn:microsoft.com/office/officeart/2005/8/layout/default"/>
    <dgm:cxn modelId="{6FA5EBE3-79C8-4C3D-BA4D-2AAE8939D741}" srcId="{F92F6CC7-A799-4B1D-AB30-B97A2A50A6ED}" destId="{6960A564-0E60-4E08-AE7D-9876A3A9DA99}" srcOrd="4" destOrd="0" parTransId="{9EE97C4E-B258-4FB1-94CD-55DDBA0ADFD3}" sibTransId="{90FA0F1D-A084-488C-A46D-036E01A2CE90}"/>
    <dgm:cxn modelId="{042217F4-1C46-456F-93E2-1A6CBFA1CBD7}" type="presOf" srcId="{88F0B318-E65D-495D-B596-2E4479638733}" destId="{24EF2386-8DE3-4161-BD8E-4AFD3F767EC0}" srcOrd="0" destOrd="0" presId="urn:microsoft.com/office/officeart/2005/8/layout/default"/>
    <dgm:cxn modelId="{C8C1D880-52A2-4DF7-AEAB-495C22546F06}" type="presParOf" srcId="{86666ABF-6544-4B7B-BC99-7EEF21BDFF6B}" destId="{DE5EDCDD-472F-4FDA-A9AF-187030C12F07}" srcOrd="0" destOrd="0" presId="urn:microsoft.com/office/officeart/2005/8/layout/default"/>
    <dgm:cxn modelId="{A85A1852-E9E7-4A8D-AD14-003101A21C12}" type="presParOf" srcId="{86666ABF-6544-4B7B-BC99-7EEF21BDFF6B}" destId="{826BD7EC-8BBC-4670-A6D8-0FFF3A1B9C48}" srcOrd="1" destOrd="0" presId="urn:microsoft.com/office/officeart/2005/8/layout/default"/>
    <dgm:cxn modelId="{6B3F9578-24AA-4925-9F06-FA1AC21BE50A}" type="presParOf" srcId="{86666ABF-6544-4B7B-BC99-7EEF21BDFF6B}" destId="{98F009A5-4B69-4F07-80C9-5DDD30FC8798}" srcOrd="2" destOrd="0" presId="urn:microsoft.com/office/officeart/2005/8/layout/default"/>
    <dgm:cxn modelId="{E7FC13EA-6B8F-47DE-9951-211DE0076DBF}" type="presParOf" srcId="{86666ABF-6544-4B7B-BC99-7EEF21BDFF6B}" destId="{2B9FE4A2-3518-4384-8C07-F85AB2D5C2DE}" srcOrd="3" destOrd="0" presId="urn:microsoft.com/office/officeart/2005/8/layout/default"/>
    <dgm:cxn modelId="{359F2DA6-42E4-4AE3-B5D1-4A0775C2B594}" type="presParOf" srcId="{86666ABF-6544-4B7B-BC99-7EEF21BDFF6B}" destId="{902557E5-DBD6-490B-87FF-BBA5F26C7611}" srcOrd="4" destOrd="0" presId="urn:microsoft.com/office/officeart/2005/8/layout/default"/>
    <dgm:cxn modelId="{77D0CA0A-B7CA-415E-AA20-392F52088248}" type="presParOf" srcId="{86666ABF-6544-4B7B-BC99-7EEF21BDFF6B}" destId="{58B63C17-EA78-4235-A46B-5AB8B7A7DC26}" srcOrd="5" destOrd="0" presId="urn:microsoft.com/office/officeart/2005/8/layout/default"/>
    <dgm:cxn modelId="{634DF992-2E2D-4ED5-9EAD-AF51CB391774}" type="presParOf" srcId="{86666ABF-6544-4B7B-BC99-7EEF21BDFF6B}" destId="{B596BF74-B467-4D90-BF94-1B6316152ACC}" srcOrd="6" destOrd="0" presId="urn:microsoft.com/office/officeart/2005/8/layout/default"/>
    <dgm:cxn modelId="{F1D4E3F8-3A0B-4EB5-BD97-79DCBCAEA33F}" type="presParOf" srcId="{86666ABF-6544-4B7B-BC99-7EEF21BDFF6B}" destId="{911CF97D-07F4-422A-BC93-C423354073A7}" srcOrd="7" destOrd="0" presId="urn:microsoft.com/office/officeart/2005/8/layout/default"/>
    <dgm:cxn modelId="{F1CB421E-4248-463B-B4E7-AED3DBF2B93B}" type="presParOf" srcId="{86666ABF-6544-4B7B-BC99-7EEF21BDFF6B}" destId="{FEF5C324-E1F4-48C2-A770-4D5B9F5125B3}" srcOrd="8" destOrd="0" presId="urn:microsoft.com/office/officeart/2005/8/layout/default"/>
    <dgm:cxn modelId="{FBACE50C-5604-473A-9ED7-F359EEC2C95F}" type="presParOf" srcId="{86666ABF-6544-4B7B-BC99-7EEF21BDFF6B}" destId="{97CF40C7-BABF-4606-B615-F11CEDF06FED}" srcOrd="9" destOrd="0" presId="urn:microsoft.com/office/officeart/2005/8/layout/default"/>
    <dgm:cxn modelId="{5CB5BA35-C9A5-4362-87F7-B27421B784A7}" type="presParOf" srcId="{86666ABF-6544-4B7B-BC99-7EEF21BDFF6B}" destId="{24EF2386-8DE3-4161-BD8E-4AFD3F767EC0}" srcOrd="10" destOrd="0" presId="urn:microsoft.com/office/officeart/2005/8/layout/default"/>
    <dgm:cxn modelId="{34B3C613-2D81-44C2-9749-E9CADB695E24}" type="presParOf" srcId="{86666ABF-6544-4B7B-BC99-7EEF21BDFF6B}" destId="{E84666AC-8617-4177-A2DA-EB1CF1E46B77}" srcOrd="11" destOrd="0" presId="urn:microsoft.com/office/officeart/2005/8/layout/default"/>
    <dgm:cxn modelId="{8F89437A-4609-4B00-90F1-A55A29AAD833}" type="presParOf" srcId="{86666ABF-6544-4B7B-BC99-7EEF21BDFF6B}" destId="{B8F7C0EC-0668-4C0E-A0CC-B18AADA5536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A2F5B5-503D-4EAE-A222-A0DDA38C81CC}"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7B284F6-E889-4431-B417-FBFDF9FB16AB}">
      <dgm:prSet/>
      <dgm:spPr/>
      <dgm:t>
        <a:bodyPr/>
        <a:lstStyle/>
        <a:p>
          <a:r>
            <a:rPr lang="en-US" dirty="0"/>
            <a:t>Unique Entity Identifier Number is required! </a:t>
          </a:r>
        </a:p>
      </dgm:t>
    </dgm:pt>
    <dgm:pt modelId="{B15FFF8A-06B7-4906-BF5E-AACBF0A3F9AC}" type="parTrans" cxnId="{724493DA-5FDF-40F7-949A-E912F96B93B3}">
      <dgm:prSet/>
      <dgm:spPr/>
      <dgm:t>
        <a:bodyPr/>
        <a:lstStyle/>
        <a:p>
          <a:endParaRPr lang="en-US"/>
        </a:p>
      </dgm:t>
    </dgm:pt>
    <dgm:pt modelId="{0BD5470B-DA13-4BEF-B229-7FD3FA7E7105}" type="sibTrans" cxnId="{724493DA-5FDF-40F7-949A-E912F96B93B3}">
      <dgm:prSet/>
      <dgm:spPr/>
      <dgm:t>
        <a:bodyPr/>
        <a:lstStyle/>
        <a:p>
          <a:endParaRPr lang="en-US"/>
        </a:p>
      </dgm:t>
    </dgm:pt>
    <dgm:pt modelId="{AE088A44-F240-49FC-882F-3519686EEAAA}">
      <dgm:prSet/>
      <dgm:spPr/>
      <dgm:t>
        <a:bodyPr/>
        <a:lstStyle/>
        <a:p>
          <a:r>
            <a:rPr lang="en-US"/>
            <a:t>THERE IS NO COST! </a:t>
          </a:r>
        </a:p>
      </dgm:t>
    </dgm:pt>
    <dgm:pt modelId="{82BA61F0-66E3-483D-94E3-F9233AD80D16}" type="parTrans" cxnId="{FBF0F094-8F9A-4477-B32D-7BCEAAD7855F}">
      <dgm:prSet/>
      <dgm:spPr/>
      <dgm:t>
        <a:bodyPr/>
        <a:lstStyle/>
        <a:p>
          <a:endParaRPr lang="en-US"/>
        </a:p>
      </dgm:t>
    </dgm:pt>
    <dgm:pt modelId="{99F394EE-D80F-446C-BEC3-9CE94AE45C5E}" type="sibTrans" cxnId="{FBF0F094-8F9A-4477-B32D-7BCEAAD7855F}">
      <dgm:prSet/>
      <dgm:spPr/>
      <dgm:t>
        <a:bodyPr/>
        <a:lstStyle/>
        <a:p>
          <a:endParaRPr lang="en-US"/>
        </a:p>
      </dgm:t>
    </dgm:pt>
    <dgm:pt modelId="{FBA4AEB4-7ACD-45A6-848B-C4C94667790F}">
      <dgm:prSet/>
      <dgm:spPr/>
      <dgm:t>
        <a:bodyPr/>
        <a:lstStyle/>
        <a:p>
          <a:r>
            <a:rPr lang="en-US" dirty="0"/>
            <a:t>Maintain your SAM.gov account!</a:t>
          </a:r>
        </a:p>
      </dgm:t>
    </dgm:pt>
    <dgm:pt modelId="{E1982D57-D584-4428-ABC1-4BB2408EC733}" type="parTrans" cxnId="{7AE20EB5-B74A-4C45-BF77-601098EA2B15}">
      <dgm:prSet/>
      <dgm:spPr/>
      <dgm:t>
        <a:bodyPr/>
        <a:lstStyle/>
        <a:p>
          <a:endParaRPr lang="en-US"/>
        </a:p>
      </dgm:t>
    </dgm:pt>
    <dgm:pt modelId="{E445DFBC-2150-47CD-850A-18EFCB2850A3}" type="sibTrans" cxnId="{7AE20EB5-B74A-4C45-BF77-601098EA2B15}">
      <dgm:prSet/>
      <dgm:spPr/>
      <dgm:t>
        <a:bodyPr/>
        <a:lstStyle/>
        <a:p>
          <a:endParaRPr lang="en-US"/>
        </a:p>
      </dgm:t>
    </dgm:pt>
    <dgm:pt modelId="{74EAF543-A39B-4A4E-BEAF-D594C7F88113}" type="pres">
      <dgm:prSet presAssocID="{31A2F5B5-503D-4EAE-A222-A0DDA38C81CC}" presName="root" presStyleCnt="0">
        <dgm:presLayoutVars>
          <dgm:dir/>
          <dgm:resizeHandles val="exact"/>
        </dgm:presLayoutVars>
      </dgm:prSet>
      <dgm:spPr/>
    </dgm:pt>
    <dgm:pt modelId="{7DBAEB26-839B-4310-B02E-49A2F0EE73AB}" type="pres">
      <dgm:prSet presAssocID="{A7B284F6-E889-4431-B417-FBFDF9FB16AB}" presName="compNode" presStyleCnt="0"/>
      <dgm:spPr/>
    </dgm:pt>
    <dgm:pt modelId="{A98782B2-6B26-413A-B164-7617D8781784}" type="pres">
      <dgm:prSet presAssocID="{A7B284F6-E889-4431-B417-FBFDF9FB16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B958DE1-3C26-45F5-A78D-A15F46BE7DD2}" type="pres">
      <dgm:prSet presAssocID="{A7B284F6-E889-4431-B417-FBFDF9FB16AB}" presName="spaceRect" presStyleCnt="0"/>
      <dgm:spPr/>
    </dgm:pt>
    <dgm:pt modelId="{B98A2AD3-9BD5-4525-AC8E-8B76714FAD1B}" type="pres">
      <dgm:prSet presAssocID="{A7B284F6-E889-4431-B417-FBFDF9FB16AB}" presName="textRect" presStyleLbl="revTx" presStyleIdx="0" presStyleCnt="3">
        <dgm:presLayoutVars>
          <dgm:chMax val="1"/>
          <dgm:chPref val="1"/>
        </dgm:presLayoutVars>
      </dgm:prSet>
      <dgm:spPr/>
    </dgm:pt>
    <dgm:pt modelId="{7C53F6C4-DE2E-45E6-84C1-5E52FFD786FF}" type="pres">
      <dgm:prSet presAssocID="{0BD5470B-DA13-4BEF-B229-7FD3FA7E7105}" presName="sibTrans" presStyleCnt="0"/>
      <dgm:spPr/>
    </dgm:pt>
    <dgm:pt modelId="{C8515C8D-AA8B-42B6-911A-6021A19CDE66}" type="pres">
      <dgm:prSet presAssocID="{AE088A44-F240-49FC-882F-3519686EEAAA}" presName="compNode" presStyleCnt="0"/>
      <dgm:spPr/>
    </dgm:pt>
    <dgm:pt modelId="{71B19C51-93E6-48B6-845C-C37DAFA51BE6}" type="pres">
      <dgm:prSet presAssocID="{AE088A44-F240-49FC-882F-3519686EEA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BA5372F-7F3D-4409-B92E-88C808ACCAAE}" type="pres">
      <dgm:prSet presAssocID="{AE088A44-F240-49FC-882F-3519686EEAAA}" presName="spaceRect" presStyleCnt="0"/>
      <dgm:spPr/>
    </dgm:pt>
    <dgm:pt modelId="{35B5157B-AF9D-4EA9-BD46-7087D82B1163}" type="pres">
      <dgm:prSet presAssocID="{AE088A44-F240-49FC-882F-3519686EEAAA}" presName="textRect" presStyleLbl="revTx" presStyleIdx="1" presStyleCnt="3">
        <dgm:presLayoutVars>
          <dgm:chMax val="1"/>
          <dgm:chPref val="1"/>
        </dgm:presLayoutVars>
      </dgm:prSet>
      <dgm:spPr/>
    </dgm:pt>
    <dgm:pt modelId="{E1C8B6D8-85B9-4D12-A568-0C1DD4824BC2}" type="pres">
      <dgm:prSet presAssocID="{99F394EE-D80F-446C-BEC3-9CE94AE45C5E}" presName="sibTrans" presStyleCnt="0"/>
      <dgm:spPr/>
    </dgm:pt>
    <dgm:pt modelId="{D2DC6E51-B9DA-4B2A-B775-E0EF155E902E}" type="pres">
      <dgm:prSet presAssocID="{FBA4AEB4-7ACD-45A6-848B-C4C94667790F}" presName="compNode" presStyleCnt="0"/>
      <dgm:spPr/>
    </dgm:pt>
    <dgm:pt modelId="{AAC1C70B-66EE-4D55-8C25-249A6738E9EE}" type="pres">
      <dgm:prSet presAssocID="{FBA4AEB4-7ACD-45A6-848B-C4C9466779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F929F20-6085-406F-8E9D-59ABAD5E2ACE}" type="pres">
      <dgm:prSet presAssocID="{FBA4AEB4-7ACD-45A6-848B-C4C94667790F}" presName="spaceRect" presStyleCnt="0"/>
      <dgm:spPr/>
    </dgm:pt>
    <dgm:pt modelId="{20216782-4B63-43B7-B827-3751CC4A2A36}" type="pres">
      <dgm:prSet presAssocID="{FBA4AEB4-7ACD-45A6-848B-C4C94667790F}" presName="textRect" presStyleLbl="revTx" presStyleIdx="2" presStyleCnt="3">
        <dgm:presLayoutVars>
          <dgm:chMax val="1"/>
          <dgm:chPref val="1"/>
        </dgm:presLayoutVars>
      </dgm:prSet>
      <dgm:spPr/>
    </dgm:pt>
  </dgm:ptLst>
  <dgm:cxnLst>
    <dgm:cxn modelId="{C0619C37-6563-4CFC-8CA7-8DF62203AB62}" type="presOf" srcId="{AE088A44-F240-49FC-882F-3519686EEAAA}" destId="{35B5157B-AF9D-4EA9-BD46-7087D82B1163}" srcOrd="0" destOrd="0" presId="urn:microsoft.com/office/officeart/2018/2/layout/IconLabelList"/>
    <dgm:cxn modelId="{6704545B-BB50-4238-A241-4429DDAD6F97}" type="presOf" srcId="{31A2F5B5-503D-4EAE-A222-A0DDA38C81CC}" destId="{74EAF543-A39B-4A4E-BEAF-D594C7F88113}" srcOrd="0" destOrd="0" presId="urn:microsoft.com/office/officeart/2018/2/layout/IconLabelList"/>
    <dgm:cxn modelId="{68F14C53-BDF9-42C6-8DF7-7828DDC9E0A7}" type="presOf" srcId="{A7B284F6-E889-4431-B417-FBFDF9FB16AB}" destId="{B98A2AD3-9BD5-4525-AC8E-8B76714FAD1B}" srcOrd="0" destOrd="0" presId="urn:microsoft.com/office/officeart/2018/2/layout/IconLabelList"/>
    <dgm:cxn modelId="{FBF0F094-8F9A-4477-B32D-7BCEAAD7855F}" srcId="{31A2F5B5-503D-4EAE-A222-A0DDA38C81CC}" destId="{AE088A44-F240-49FC-882F-3519686EEAAA}" srcOrd="1" destOrd="0" parTransId="{82BA61F0-66E3-483D-94E3-F9233AD80D16}" sibTransId="{99F394EE-D80F-446C-BEC3-9CE94AE45C5E}"/>
    <dgm:cxn modelId="{7AE20EB5-B74A-4C45-BF77-601098EA2B15}" srcId="{31A2F5B5-503D-4EAE-A222-A0DDA38C81CC}" destId="{FBA4AEB4-7ACD-45A6-848B-C4C94667790F}" srcOrd="2" destOrd="0" parTransId="{E1982D57-D584-4428-ABC1-4BB2408EC733}" sibTransId="{E445DFBC-2150-47CD-850A-18EFCB2850A3}"/>
    <dgm:cxn modelId="{C2CCDAD4-D4E4-404F-A628-8A5E6B1E7047}" type="presOf" srcId="{FBA4AEB4-7ACD-45A6-848B-C4C94667790F}" destId="{20216782-4B63-43B7-B827-3751CC4A2A36}" srcOrd="0" destOrd="0" presId="urn:microsoft.com/office/officeart/2018/2/layout/IconLabelList"/>
    <dgm:cxn modelId="{724493DA-5FDF-40F7-949A-E912F96B93B3}" srcId="{31A2F5B5-503D-4EAE-A222-A0DDA38C81CC}" destId="{A7B284F6-E889-4431-B417-FBFDF9FB16AB}" srcOrd="0" destOrd="0" parTransId="{B15FFF8A-06B7-4906-BF5E-AACBF0A3F9AC}" sibTransId="{0BD5470B-DA13-4BEF-B229-7FD3FA7E7105}"/>
    <dgm:cxn modelId="{A968EFB8-F6B3-438C-9A95-58FAC89A2AFF}" type="presParOf" srcId="{74EAF543-A39B-4A4E-BEAF-D594C7F88113}" destId="{7DBAEB26-839B-4310-B02E-49A2F0EE73AB}" srcOrd="0" destOrd="0" presId="urn:microsoft.com/office/officeart/2018/2/layout/IconLabelList"/>
    <dgm:cxn modelId="{2EDE650B-CD0C-4D02-94B2-20A680A3D258}" type="presParOf" srcId="{7DBAEB26-839B-4310-B02E-49A2F0EE73AB}" destId="{A98782B2-6B26-413A-B164-7617D8781784}" srcOrd="0" destOrd="0" presId="urn:microsoft.com/office/officeart/2018/2/layout/IconLabelList"/>
    <dgm:cxn modelId="{CA44F07A-7357-4278-9863-D8CC88AFD0F3}" type="presParOf" srcId="{7DBAEB26-839B-4310-B02E-49A2F0EE73AB}" destId="{1B958DE1-3C26-45F5-A78D-A15F46BE7DD2}" srcOrd="1" destOrd="0" presId="urn:microsoft.com/office/officeart/2018/2/layout/IconLabelList"/>
    <dgm:cxn modelId="{95B0DCC2-8270-454C-8F94-8CD19D2CFA72}" type="presParOf" srcId="{7DBAEB26-839B-4310-B02E-49A2F0EE73AB}" destId="{B98A2AD3-9BD5-4525-AC8E-8B76714FAD1B}" srcOrd="2" destOrd="0" presId="urn:microsoft.com/office/officeart/2018/2/layout/IconLabelList"/>
    <dgm:cxn modelId="{EDB63AB4-B25A-40A9-A517-048F30D68617}" type="presParOf" srcId="{74EAF543-A39B-4A4E-BEAF-D594C7F88113}" destId="{7C53F6C4-DE2E-45E6-84C1-5E52FFD786FF}" srcOrd="1" destOrd="0" presId="urn:microsoft.com/office/officeart/2018/2/layout/IconLabelList"/>
    <dgm:cxn modelId="{E427E4B1-B9D7-4D16-9934-83EAAD35BDA0}" type="presParOf" srcId="{74EAF543-A39B-4A4E-BEAF-D594C7F88113}" destId="{C8515C8D-AA8B-42B6-911A-6021A19CDE66}" srcOrd="2" destOrd="0" presId="urn:microsoft.com/office/officeart/2018/2/layout/IconLabelList"/>
    <dgm:cxn modelId="{58EBFD4D-94C0-4AA4-9A5C-F681AF6A9463}" type="presParOf" srcId="{C8515C8D-AA8B-42B6-911A-6021A19CDE66}" destId="{71B19C51-93E6-48B6-845C-C37DAFA51BE6}" srcOrd="0" destOrd="0" presId="urn:microsoft.com/office/officeart/2018/2/layout/IconLabelList"/>
    <dgm:cxn modelId="{AC339F05-0CEB-480F-8B00-58F830035062}" type="presParOf" srcId="{C8515C8D-AA8B-42B6-911A-6021A19CDE66}" destId="{6BA5372F-7F3D-4409-B92E-88C808ACCAAE}" srcOrd="1" destOrd="0" presId="urn:microsoft.com/office/officeart/2018/2/layout/IconLabelList"/>
    <dgm:cxn modelId="{56ADF38C-E7D4-4944-940D-8606534729C4}" type="presParOf" srcId="{C8515C8D-AA8B-42B6-911A-6021A19CDE66}" destId="{35B5157B-AF9D-4EA9-BD46-7087D82B1163}" srcOrd="2" destOrd="0" presId="urn:microsoft.com/office/officeart/2018/2/layout/IconLabelList"/>
    <dgm:cxn modelId="{E8CB734D-1E43-4EB1-B89B-E9658DFC198D}" type="presParOf" srcId="{74EAF543-A39B-4A4E-BEAF-D594C7F88113}" destId="{E1C8B6D8-85B9-4D12-A568-0C1DD4824BC2}" srcOrd="3" destOrd="0" presId="urn:microsoft.com/office/officeart/2018/2/layout/IconLabelList"/>
    <dgm:cxn modelId="{954A4ACA-714B-4B37-87D2-FE1FC5DC256F}" type="presParOf" srcId="{74EAF543-A39B-4A4E-BEAF-D594C7F88113}" destId="{D2DC6E51-B9DA-4B2A-B775-E0EF155E902E}" srcOrd="4" destOrd="0" presId="urn:microsoft.com/office/officeart/2018/2/layout/IconLabelList"/>
    <dgm:cxn modelId="{C4D5C1A1-9F45-4857-95D1-986429579DEB}" type="presParOf" srcId="{D2DC6E51-B9DA-4B2A-B775-E0EF155E902E}" destId="{AAC1C70B-66EE-4D55-8C25-249A6738E9EE}" srcOrd="0" destOrd="0" presId="urn:microsoft.com/office/officeart/2018/2/layout/IconLabelList"/>
    <dgm:cxn modelId="{487B264B-2910-481F-BFFB-F906897BB11B}" type="presParOf" srcId="{D2DC6E51-B9DA-4B2A-B775-E0EF155E902E}" destId="{3F929F20-6085-406F-8E9D-59ABAD5E2ACE}" srcOrd="1" destOrd="0" presId="urn:microsoft.com/office/officeart/2018/2/layout/IconLabelList"/>
    <dgm:cxn modelId="{01D2FE55-4DB9-48C6-B9C6-FCE2981FFBE4}" type="presParOf" srcId="{D2DC6E51-B9DA-4B2A-B775-E0EF155E902E}" destId="{20216782-4B63-43B7-B827-3751CC4A2A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1504"/>
          <a:ext cx="9779182"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71765"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7409"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28629" y="890053"/>
          <a:ext cx="1981572"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Tenorite" pitchFamily="2" charset="0"/>
            </a:rPr>
            <a:t>U.S. Department of Agriculture</a:t>
          </a:r>
        </a:p>
      </dsp:txBody>
      <dsp:txXfrm>
        <a:off x="628629" y="890053"/>
        <a:ext cx="1981572" cy="1291450"/>
      </dsp:txXfrm>
    </dsp:sp>
    <dsp:sp modelId="{8E3FB235-DF38-476B-9A0E-B1E583D50944}">
      <dsp:nvSpPr>
        <dsp:cNvPr id="0" name=""/>
        <dsp:cNvSpPr/>
      </dsp:nvSpPr>
      <dsp:spPr>
        <a:xfrm>
          <a:off x="628629" y="436300"/>
          <a:ext cx="1981572"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3200" bIns="0" numCol="1" spcCol="1270" anchor="ctr" anchorCtr="0">
          <a:noAutofit/>
        </a:bodyPr>
        <a:lstStyle/>
        <a:p>
          <a:pPr marL="0" lvl="0" indent="0" algn="l" defTabSz="1422400">
            <a:lnSpc>
              <a:spcPct val="90000"/>
            </a:lnSpc>
            <a:spcBef>
              <a:spcPct val="0"/>
            </a:spcBef>
            <a:spcAft>
              <a:spcPct val="35000"/>
            </a:spcAft>
            <a:buNone/>
            <a:defRPr b="1"/>
          </a:pPr>
          <a:r>
            <a:rPr lang="en-US" sz="3200" b="1" kern="1200" dirty="0">
              <a:solidFill>
                <a:schemeClr val="bg1"/>
              </a:solidFill>
              <a:latin typeface="Tenorite" pitchFamily="2" charset="0"/>
            </a:rPr>
            <a:t>USDA</a:t>
          </a:r>
        </a:p>
      </dsp:txBody>
      <dsp:txXfrm>
        <a:off x="628629" y="436300"/>
        <a:ext cx="1981572" cy="453752"/>
      </dsp:txXfrm>
    </dsp:sp>
    <dsp:sp modelId="{9AA05CE5-209F-4AD9-BE2C-2A69F76DA8F4}">
      <dsp:nvSpPr>
        <dsp:cNvPr id="0" name=""/>
        <dsp:cNvSpPr/>
      </dsp:nvSpPr>
      <dsp:spPr>
        <a:xfrm>
          <a:off x="232191"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91354" y="2140666"/>
          <a:ext cx="81675" cy="8167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463937"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499581"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021509" y="2181504"/>
          <a:ext cx="1989847"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a:solidFill>
                <a:schemeClr val="bg1"/>
              </a:solidFill>
              <a:latin typeface="Tenorite" pitchFamily="2" charset="0"/>
            </a:rPr>
            <a:t>USDA Food &amp; Nutrition Service Western Regional Office</a:t>
          </a:r>
        </a:p>
      </dsp:txBody>
      <dsp:txXfrm>
        <a:off x="2021509" y="2181504"/>
        <a:ext cx="1989847" cy="1291450"/>
      </dsp:txXfrm>
    </dsp:sp>
    <dsp:sp modelId="{223C5207-4FA2-4A6C-8F43-20BD55767C99}">
      <dsp:nvSpPr>
        <dsp:cNvPr id="0" name=""/>
        <dsp:cNvSpPr/>
      </dsp:nvSpPr>
      <dsp:spPr>
        <a:xfrm>
          <a:off x="2021509" y="3472954"/>
          <a:ext cx="1989847"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b="1" kern="1200" dirty="0">
              <a:solidFill>
                <a:schemeClr val="bg1"/>
              </a:solidFill>
              <a:latin typeface="Tenorite" pitchFamily="2" charset="0"/>
            </a:rPr>
            <a:t>FNS Regional Offices</a:t>
          </a:r>
        </a:p>
      </dsp:txBody>
      <dsp:txXfrm>
        <a:off x="2021509" y="3472954"/>
        <a:ext cx="1989847" cy="453752"/>
      </dsp:txXfrm>
    </dsp:sp>
    <dsp:sp modelId="{4FE5EB5D-4CEF-4D0D-9394-0534E61844BE}">
      <dsp:nvSpPr>
        <dsp:cNvPr id="0" name=""/>
        <dsp:cNvSpPr/>
      </dsp:nvSpPr>
      <dsp:spPr>
        <a:xfrm>
          <a:off x="1624363"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58352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2867784"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2903428"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427270" y="1297029"/>
          <a:ext cx="1954327" cy="51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Tenorite" pitchFamily="2" charset="0"/>
            </a:rPr>
            <a:t>Department of Early Education Development (DEED)</a:t>
          </a:r>
        </a:p>
      </dsp:txBody>
      <dsp:txXfrm>
        <a:off x="3427270" y="1297029"/>
        <a:ext cx="1954327" cy="513545"/>
      </dsp:txXfrm>
    </dsp:sp>
    <dsp:sp modelId="{2D6C7916-1130-46A8-833B-A6278CBD2192}">
      <dsp:nvSpPr>
        <dsp:cNvPr id="0" name=""/>
        <dsp:cNvSpPr/>
      </dsp:nvSpPr>
      <dsp:spPr>
        <a:xfrm>
          <a:off x="3427270" y="590982"/>
          <a:ext cx="1954327" cy="18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b="1" kern="1200" dirty="0">
              <a:solidFill>
                <a:schemeClr val="bg1"/>
              </a:solidFill>
              <a:latin typeface="Tenorite" pitchFamily="2" charset="0"/>
            </a:rPr>
            <a:t>State</a:t>
          </a:r>
          <a:r>
            <a:rPr lang="en-US" sz="1600" b="1" kern="1200" dirty="0">
              <a:solidFill>
                <a:schemeClr val="bg1"/>
              </a:solidFill>
              <a:latin typeface="Tenorite" pitchFamily="2" charset="0"/>
            </a:rPr>
            <a:t> </a:t>
          </a:r>
          <a:r>
            <a:rPr lang="en-US" sz="3200" b="1" kern="1200" dirty="0">
              <a:solidFill>
                <a:prstClr val="white"/>
              </a:solidFill>
              <a:latin typeface="Tenorite" pitchFamily="2" charset="0"/>
              <a:ea typeface="+mn-ea"/>
              <a:cs typeface="+mn-cs"/>
            </a:rPr>
            <a:t>Agencies</a:t>
          </a:r>
          <a:r>
            <a:rPr lang="en-US" sz="1600" b="1" kern="1200" dirty="0">
              <a:solidFill>
                <a:schemeClr val="bg1"/>
              </a:solidFill>
              <a:latin typeface="Tenorite" pitchFamily="2" charset="0"/>
            </a:rPr>
            <a:t> </a:t>
          </a:r>
        </a:p>
      </dsp:txBody>
      <dsp:txXfrm>
        <a:off x="3427270" y="590982"/>
        <a:ext cx="1954327" cy="180434"/>
      </dsp:txXfrm>
    </dsp:sp>
    <dsp:sp modelId="{4D953791-5C2F-4A75-A8F4-6ED7EAB5E015}">
      <dsp:nvSpPr>
        <dsp:cNvPr id="0" name=""/>
        <dsp:cNvSpPr/>
      </dsp:nvSpPr>
      <dsp:spPr>
        <a:xfrm>
          <a:off x="3028210"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2987372"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259955"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295599"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4816819" y="2181504"/>
          <a:ext cx="1981572"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a:solidFill>
                <a:schemeClr val="bg1"/>
              </a:solidFill>
              <a:latin typeface="Tenorite" pitchFamily="2" charset="0"/>
            </a:rPr>
            <a:t>Food Bank of Alaska</a:t>
          </a:r>
        </a:p>
      </dsp:txBody>
      <dsp:txXfrm>
        <a:off x="4816819" y="2181504"/>
        <a:ext cx="1981572" cy="1291450"/>
      </dsp:txXfrm>
    </dsp:sp>
    <dsp:sp modelId="{7C1E6B4A-59F7-4018-A403-E1CCAEE78BA1}">
      <dsp:nvSpPr>
        <dsp:cNvPr id="0" name=""/>
        <dsp:cNvSpPr/>
      </dsp:nvSpPr>
      <dsp:spPr>
        <a:xfrm>
          <a:off x="4816819" y="3472954"/>
          <a:ext cx="1981572"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bg1"/>
              </a:solidFill>
              <a:latin typeface="Tenorite" pitchFamily="2" charset="0"/>
            </a:rPr>
            <a:t>Food Banks</a:t>
          </a:r>
        </a:p>
      </dsp:txBody>
      <dsp:txXfrm>
        <a:off x="4816819" y="3472954"/>
        <a:ext cx="1981572" cy="453752"/>
      </dsp:txXfrm>
    </dsp:sp>
    <dsp:sp modelId="{A03C5372-D306-43AC-B406-6F8183849431}">
      <dsp:nvSpPr>
        <dsp:cNvPr id="0" name=""/>
        <dsp:cNvSpPr/>
      </dsp:nvSpPr>
      <dsp:spPr>
        <a:xfrm>
          <a:off x="4420381"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4379544"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5652127"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5687771"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6125446" y="1190871"/>
          <a:ext cx="2148662" cy="689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bg1"/>
              </a:solidFill>
              <a:latin typeface="Tenorite" pitchFamily="2" charset="0"/>
            </a:rPr>
            <a:t>Food pantries, soup kitchens, etc. </a:t>
          </a:r>
          <a:endParaRPr lang="en-US" sz="1800" b="1" kern="1200" dirty="0">
            <a:solidFill>
              <a:schemeClr val="bg1"/>
            </a:solidFill>
            <a:latin typeface="Tenorite" pitchFamily="2" charset="0"/>
          </a:endParaRPr>
        </a:p>
      </dsp:txBody>
      <dsp:txXfrm>
        <a:off x="6125446" y="1190871"/>
        <a:ext cx="2148662" cy="689815"/>
      </dsp:txXfrm>
    </dsp:sp>
    <dsp:sp modelId="{3FA5D5AE-9CAE-4D19-9765-BCEE62095312}">
      <dsp:nvSpPr>
        <dsp:cNvPr id="0" name=""/>
        <dsp:cNvSpPr/>
      </dsp:nvSpPr>
      <dsp:spPr>
        <a:xfrm>
          <a:off x="6125446" y="541993"/>
          <a:ext cx="2148662" cy="24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bg1"/>
              </a:solidFill>
              <a:latin typeface="Tenorite" pitchFamily="2" charset="0"/>
            </a:rPr>
            <a:t>TEFAP Partner Agencies</a:t>
          </a:r>
        </a:p>
      </dsp:txBody>
      <dsp:txXfrm>
        <a:off x="6125446" y="541993"/>
        <a:ext cx="2148662" cy="242367"/>
      </dsp:txXfrm>
    </dsp:sp>
    <dsp:sp modelId="{FE6CA7EB-68EC-4E76-9051-08C4CF370101}">
      <dsp:nvSpPr>
        <dsp:cNvPr id="0" name=""/>
        <dsp:cNvSpPr/>
      </dsp:nvSpPr>
      <dsp:spPr>
        <a:xfrm>
          <a:off x="5812553"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577171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0624F-BEE6-491B-A7C5-05AA28A7CDA4}">
      <dsp:nvSpPr>
        <dsp:cNvPr id="0" name=""/>
        <dsp:cNvSpPr/>
      </dsp:nvSpPr>
      <dsp:spPr>
        <a:xfrm rot="18900000">
          <a:off x="7044298" y="3539404"/>
          <a:ext cx="320851" cy="320851"/>
        </a:xfrm>
        <a:prstGeom prst="teardrop">
          <a:avLst>
            <a:gd name="adj" fmla="val 11500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FD0F9-C231-490C-81D0-6CD0744CDB96}">
      <dsp:nvSpPr>
        <dsp:cNvPr id="0" name=""/>
        <dsp:cNvSpPr/>
      </dsp:nvSpPr>
      <dsp:spPr>
        <a:xfrm>
          <a:off x="7079942" y="3575048"/>
          <a:ext cx="249564" cy="24956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55B948-A559-4D7A-9612-6FBE3718B7FE}">
      <dsp:nvSpPr>
        <dsp:cNvPr id="0" name=""/>
        <dsp:cNvSpPr/>
      </dsp:nvSpPr>
      <dsp:spPr>
        <a:xfrm>
          <a:off x="7431600" y="2181504"/>
          <a:ext cx="2320695" cy="1291450"/>
        </a:xfrm>
        <a:prstGeom prst="rect">
          <a:avLst/>
        </a:prstGeom>
        <a:noFill/>
        <a:ln>
          <a:noFill/>
        </a:ln>
        <a:effectLst/>
      </dsp:spPr>
      <dsp:style>
        <a:lnRef idx="0">
          <a:scrgbClr r="0" g="0" b="0"/>
        </a:lnRef>
        <a:fillRef idx="0">
          <a:scrgbClr r="0" g="0" b="0"/>
        </a:fillRef>
        <a:effectRef idx="0">
          <a:scrgbClr r="0" g="0" b="0"/>
        </a:effectRef>
        <a:fontRef idx="minor"/>
      </dsp:style>
    </dsp:sp>
    <dsp:sp modelId="{BA33DDFE-59A9-4DE0-BCA2-0070ED29C91C}">
      <dsp:nvSpPr>
        <dsp:cNvPr id="0" name=""/>
        <dsp:cNvSpPr/>
      </dsp:nvSpPr>
      <dsp:spPr>
        <a:xfrm>
          <a:off x="7431600" y="3472954"/>
          <a:ext cx="2320695"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bg1"/>
              </a:solidFill>
              <a:latin typeface="Tenorite" pitchFamily="2" charset="0"/>
            </a:rPr>
            <a:t>People you serve!</a:t>
          </a:r>
        </a:p>
      </dsp:txBody>
      <dsp:txXfrm>
        <a:off x="7431600" y="3472954"/>
        <a:ext cx="2320695" cy="453752"/>
      </dsp:txXfrm>
    </dsp:sp>
    <dsp:sp modelId="{BC876D72-0513-49CB-A957-A0E7A523E759}">
      <dsp:nvSpPr>
        <dsp:cNvPr id="0" name=""/>
        <dsp:cNvSpPr/>
      </dsp:nvSpPr>
      <dsp:spPr>
        <a:xfrm>
          <a:off x="7204724" y="2181504"/>
          <a:ext cx="0" cy="1291450"/>
        </a:xfrm>
        <a:prstGeom prst="line">
          <a:avLst/>
        </a:prstGeom>
        <a:noFill/>
        <a:ln w="12700" cap="flat" cmpd="sng" algn="ctr">
          <a:solidFill>
            <a:schemeClr val="accent2">
              <a:shade val="90000"/>
              <a:hueOff val="280823"/>
              <a:satOff val="-25611"/>
              <a:lumOff val="37990"/>
              <a:alphaOff val="0"/>
            </a:schemeClr>
          </a:solidFill>
          <a:prstDash val="dash"/>
          <a:miter lim="800000"/>
        </a:ln>
        <a:effectLst/>
      </dsp:spPr>
      <dsp:style>
        <a:lnRef idx="1">
          <a:scrgbClr r="0" g="0" b="0"/>
        </a:lnRef>
        <a:fillRef idx="0">
          <a:scrgbClr r="0" g="0" b="0"/>
        </a:fillRef>
        <a:effectRef idx="0">
          <a:scrgbClr r="0" g="0" b="0"/>
        </a:effectRef>
        <a:fontRef idx="minor"/>
      </dsp:style>
    </dsp:sp>
    <dsp:sp modelId="{802FD866-C3E9-489B-8AEB-096DAFB3FFA7}">
      <dsp:nvSpPr>
        <dsp:cNvPr id="0" name=""/>
        <dsp:cNvSpPr/>
      </dsp:nvSpPr>
      <dsp:spPr>
        <a:xfrm>
          <a:off x="7163886" y="2140666"/>
          <a:ext cx="81675" cy="81675"/>
        </a:xfrm>
        <a:prstGeom prst="ellipse">
          <a:avLst/>
        </a:prstGeom>
        <a:solidFill>
          <a:schemeClr val="accent2">
            <a:shade val="90000"/>
            <a:hueOff val="280823"/>
            <a:satOff val="-25611"/>
            <a:lumOff val="37990"/>
            <a:alphaOff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5D80-0FA4-47A2-A4F5-A9AA8F700E12}">
      <dsp:nvSpPr>
        <dsp:cNvPr id="0" name=""/>
        <dsp:cNvSpPr/>
      </dsp:nvSpPr>
      <dsp:spPr>
        <a:xfrm>
          <a:off x="748718" y="1178"/>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Monitor FBA’s administrative funds spending</a:t>
          </a:r>
        </a:p>
      </dsp:txBody>
      <dsp:txXfrm>
        <a:off x="748718" y="1178"/>
        <a:ext cx="2588045" cy="1552827"/>
      </dsp:txXfrm>
    </dsp:sp>
    <dsp:sp modelId="{04E932B5-C57E-488B-BE5C-1ACC217149A5}">
      <dsp:nvSpPr>
        <dsp:cNvPr id="0" name=""/>
        <dsp:cNvSpPr/>
      </dsp:nvSpPr>
      <dsp:spPr>
        <a:xfrm>
          <a:off x="3595568" y="1178"/>
          <a:ext cx="2588045" cy="15528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Manage grant activities &amp; payments</a:t>
          </a:r>
        </a:p>
      </dsp:txBody>
      <dsp:txXfrm>
        <a:off x="3595568" y="1178"/>
        <a:ext cx="2588045" cy="1552827"/>
      </dsp:txXfrm>
    </dsp:sp>
    <dsp:sp modelId="{44855AEA-79A5-4A3C-8978-17600AFCA795}">
      <dsp:nvSpPr>
        <dsp:cNvPr id="0" name=""/>
        <dsp:cNvSpPr/>
      </dsp:nvSpPr>
      <dsp:spPr>
        <a:xfrm>
          <a:off x="6442418" y="1178"/>
          <a:ext cx="2588045" cy="155282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Orders USDA foods that will be distributed</a:t>
          </a:r>
        </a:p>
      </dsp:txBody>
      <dsp:txXfrm>
        <a:off x="6442418" y="1178"/>
        <a:ext cx="2588045" cy="1552827"/>
      </dsp:txXfrm>
    </dsp:sp>
    <dsp:sp modelId="{8C1F5D20-D3CA-45F2-A370-9F08CF8701D9}">
      <dsp:nvSpPr>
        <dsp:cNvPr id="0" name=""/>
        <dsp:cNvSpPr/>
      </dsp:nvSpPr>
      <dsp:spPr>
        <a:xfrm>
          <a:off x="3595568" y="1812809"/>
          <a:ext cx="2588045" cy="155282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Conduct mandatory onsite reviews of TEFAP agencies</a:t>
          </a:r>
        </a:p>
      </dsp:txBody>
      <dsp:txXfrm>
        <a:off x="3595568" y="1812809"/>
        <a:ext cx="2588045" cy="1552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5D80-0FA4-47A2-A4F5-A9AA8F700E12}">
      <dsp:nvSpPr>
        <dsp:cNvPr id="0" name=""/>
        <dsp:cNvSpPr/>
      </dsp:nvSpPr>
      <dsp:spPr>
        <a:xfrm>
          <a:off x="748718" y="1178"/>
          <a:ext cx="2588045" cy="15528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Confirming TEFAP foods from DEED</a:t>
          </a:r>
        </a:p>
      </dsp:txBody>
      <dsp:txXfrm>
        <a:off x="748718" y="1178"/>
        <a:ext cx="2588045" cy="1552827"/>
      </dsp:txXfrm>
    </dsp:sp>
    <dsp:sp modelId="{04E932B5-C57E-488B-BE5C-1ACC217149A5}">
      <dsp:nvSpPr>
        <dsp:cNvPr id="0" name=""/>
        <dsp:cNvSpPr/>
      </dsp:nvSpPr>
      <dsp:spPr>
        <a:xfrm>
          <a:off x="3595568" y="1178"/>
          <a:ext cx="2588045" cy="15528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Receiving and storing TEFAP Food</a:t>
          </a:r>
        </a:p>
      </dsp:txBody>
      <dsp:txXfrm>
        <a:off x="3595568" y="1178"/>
        <a:ext cx="2588045" cy="1552827"/>
      </dsp:txXfrm>
    </dsp:sp>
    <dsp:sp modelId="{44855AEA-79A5-4A3C-8978-17600AFCA795}">
      <dsp:nvSpPr>
        <dsp:cNvPr id="0" name=""/>
        <dsp:cNvSpPr/>
      </dsp:nvSpPr>
      <dsp:spPr>
        <a:xfrm>
          <a:off x="6442418" y="1178"/>
          <a:ext cx="2588045" cy="155282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Coordinate orders and deliveries with agencies</a:t>
          </a:r>
        </a:p>
      </dsp:txBody>
      <dsp:txXfrm>
        <a:off x="6442418" y="1178"/>
        <a:ext cx="2588045" cy="1552827"/>
      </dsp:txXfrm>
    </dsp:sp>
    <dsp:sp modelId="{8C1F5D20-D3CA-45F2-A370-9F08CF8701D9}">
      <dsp:nvSpPr>
        <dsp:cNvPr id="0" name=""/>
        <dsp:cNvSpPr/>
      </dsp:nvSpPr>
      <dsp:spPr>
        <a:xfrm>
          <a:off x="2172143" y="1812809"/>
          <a:ext cx="2588045" cy="155282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Ensure that all TEFAP Foods are handled properly by agencies</a:t>
          </a:r>
        </a:p>
      </dsp:txBody>
      <dsp:txXfrm>
        <a:off x="2172143" y="1812809"/>
        <a:ext cx="2588045" cy="1552827"/>
      </dsp:txXfrm>
    </dsp:sp>
    <dsp:sp modelId="{020AFC29-1A00-4D35-8A5D-652956BE23F5}">
      <dsp:nvSpPr>
        <dsp:cNvPr id="0" name=""/>
        <dsp:cNvSpPr/>
      </dsp:nvSpPr>
      <dsp:spPr>
        <a:xfrm>
          <a:off x="5018993" y="1812809"/>
          <a:ext cx="2588045" cy="155282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Collect and maintain records</a:t>
          </a:r>
        </a:p>
      </dsp:txBody>
      <dsp:txXfrm>
        <a:off x="5018993" y="1812809"/>
        <a:ext cx="2588045" cy="1552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DD814-16A0-4DCA-BDCD-9A130D212375}">
      <dsp:nvSpPr>
        <dsp:cNvPr id="0" name=""/>
        <dsp:cNvSpPr/>
      </dsp:nvSpPr>
      <dsp:spPr>
        <a:xfrm>
          <a:off x="2864" y="206025"/>
          <a:ext cx="2272895" cy="136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Staff &amp; Volunteers are trained in TEFAP, Civil Rights, and Food Safety</a:t>
          </a:r>
        </a:p>
      </dsp:txBody>
      <dsp:txXfrm>
        <a:off x="2864" y="206025"/>
        <a:ext cx="2272895" cy="1363737"/>
      </dsp:txXfrm>
    </dsp:sp>
    <dsp:sp modelId="{E21849EE-674F-48C2-B9C3-C135438920B9}">
      <dsp:nvSpPr>
        <dsp:cNvPr id="0" name=""/>
        <dsp:cNvSpPr/>
      </dsp:nvSpPr>
      <dsp:spPr>
        <a:xfrm>
          <a:off x="2503050" y="206025"/>
          <a:ext cx="2272895" cy="13637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Receive, store and maintain inventory</a:t>
          </a:r>
        </a:p>
      </dsp:txBody>
      <dsp:txXfrm>
        <a:off x="2503050" y="206025"/>
        <a:ext cx="2272895" cy="1363737"/>
      </dsp:txXfrm>
    </dsp:sp>
    <dsp:sp modelId="{7EA299B8-8753-4C3D-AD2F-68C5A764DFEF}">
      <dsp:nvSpPr>
        <dsp:cNvPr id="0" name=""/>
        <dsp:cNvSpPr/>
      </dsp:nvSpPr>
      <dsp:spPr>
        <a:xfrm>
          <a:off x="5003235" y="206025"/>
          <a:ext cx="2272895" cy="136373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Collect applications</a:t>
          </a:r>
        </a:p>
      </dsp:txBody>
      <dsp:txXfrm>
        <a:off x="5003235" y="206025"/>
        <a:ext cx="2272895" cy="1363737"/>
      </dsp:txXfrm>
    </dsp:sp>
    <dsp:sp modelId="{18DE42A1-0F97-4F8F-945D-F3FFA7F0451A}">
      <dsp:nvSpPr>
        <dsp:cNvPr id="0" name=""/>
        <dsp:cNvSpPr/>
      </dsp:nvSpPr>
      <dsp:spPr>
        <a:xfrm>
          <a:off x="7503421" y="206025"/>
          <a:ext cx="2272895" cy="136373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“And Justice for All” Poster</a:t>
          </a:r>
        </a:p>
      </dsp:txBody>
      <dsp:txXfrm>
        <a:off x="7503421" y="206025"/>
        <a:ext cx="2272895" cy="1363737"/>
      </dsp:txXfrm>
    </dsp:sp>
    <dsp:sp modelId="{7F90AEB7-23E1-49D3-9094-4BAB830AA646}">
      <dsp:nvSpPr>
        <dsp:cNvPr id="0" name=""/>
        <dsp:cNvSpPr/>
      </dsp:nvSpPr>
      <dsp:spPr>
        <a:xfrm>
          <a:off x="1252957" y="1797052"/>
          <a:ext cx="2272895" cy="13637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Distribute TEFAP</a:t>
          </a:r>
        </a:p>
      </dsp:txBody>
      <dsp:txXfrm>
        <a:off x="1252957" y="1797052"/>
        <a:ext cx="2272895" cy="1363737"/>
      </dsp:txXfrm>
    </dsp:sp>
    <dsp:sp modelId="{350512C6-DD12-460C-B9CD-6776A2F06603}">
      <dsp:nvSpPr>
        <dsp:cNvPr id="0" name=""/>
        <dsp:cNvSpPr/>
      </dsp:nvSpPr>
      <dsp:spPr>
        <a:xfrm>
          <a:off x="3753143" y="1797052"/>
          <a:ext cx="2272895" cy="136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Complete monthly reports </a:t>
          </a:r>
        </a:p>
      </dsp:txBody>
      <dsp:txXfrm>
        <a:off x="3753143" y="1797052"/>
        <a:ext cx="2272895" cy="1363737"/>
      </dsp:txXfrm>
    </dsp:sp>
    <dsp:sp modelId="{C1037D44-B984-4E4B-8D1B-C625E0FC107F}">
      <dsp:nvSpPr>
        <dsp:cNvPr id="0" name=""/>
        <dsp:cNvSpPr/>
      </dsp:nvSpPr>
      <dsp:spPr>
        <a:xfrm>
          <a:off x="6253328" y="1797052"/>
          <a:ext cx="2272895" cy="13637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Keep records on file</a:t>
          </a:r>
        </a:p>
      </dsp:txBody>
      <dsp:txXfrm>
        <a:off x="6253328" y="1797052"/>
        <a:ext cx="2272895" cy="1363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38301-74FB-42C3-956E-3EA42F94B27F}">
      <dsp:nvSpPr>
        <dsp:cNvPr id="0" name=""/>
        <dsp:cNvSpPr/>
      </dsp:nvSpPr>
      <dsp:spPr>
        <a:xfrm>
          <a:off x="235686" y="673"/>
          <a:ext cx="1875584" cy="11253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SNAP (food stamps)</a:t>
          </a:r>
        </a:p>
      </dsp:txBody>
      <dsp:txXfrm>
        <a:off x="235686" y="673"/>
        <a:ext cx="1875584" cy="1125350"/>
      </dsp:txXfrm>
    </dsp:sp>
    <dsp:sp modelId="{927B9C0D-0C82-42BF-94A9-39ABB45A70DB}">
      <dsp:nvSpPr>
        <dsp:cNvPr id="0" name=""/>
        <dsp:cNvSpPr/>
      </dsp:nvSpPr>
      <dsp:spPr>
        <a:xfrm>
          <a:off x="2298828" y="673"/>
          <a:ext cx="1875584" cy="1125350"/>
        </a:xfrm>
        <a:prstGeom prst="rect">
          <a:avLst/>
        </a:prstGeom>
        <a:gradFill rotWithShape="0">
          <a:gsLst>
            <a:gs pos="0">
              <a:schemeClr val="accent5">
                <a:hueOff val="-245647"/>
                <a:satOff val="-3250"/>
                <a:lumOff val="6177"/>
                <a:alphaOff val="0"/>
                <a:satMod val="103000"/>
                <a:lumMod val="102000"/>
                <a:tint val="94000"/>
              </a:schemeClr>
            </a:gs>
            <a:gs pos="50000">
              <a:schemeClr val="accent5">
                <a:hueOff val="-245647"/>
                <a:satOff val="-3250"/>
                <a:lumOff val="6177"/>
                <a:alphaOff val="0"/>
                <a:satMod val="110000"/>
                <a:lumMod val="100000"/>
                <a:shade val="100000"/>
              </a:schemeClr>
            </a:gs>
            <a:gs pos="100000">
              <a:schemeClr val="accent5">
                <a:hueOff val="-245647"/>
                <a:satOff val="-3250"/>
                <a:lumOff val="6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Tribal TANF/ATAP</a:t>
          </a:r>
        </a:p>
      </dsp:txBody>
      <dsp:txXfrm>
        <a:off x="2298828" y="673"/>
        <a:ext cx="1875584" cy="1125350"/>
      </dsp:txXfrm>
    </dsp:sp>
    <dsp:sp modelId="{1ACFA23A-F3F8-4AA5-8677-7E8E6E836193}">
      <dsp:nvSpPr>
        <dsp:cNvPr id="0" name=""/>
        <dsp:cNvSpPr/>
      </dsp:nvSpPr>
      <dsp:spPr>
        <a:xfrm>
          <a:off x="235686" y="1313582"/>
          <a:ext cx="1875584" cy="1125350"/>
        </a:xfrm>
        <a:prstGeom prst="rect">
          <a:avLst/>
        </a:prstGeom>
        <a:gradFill rotWithShape="0">
          <a:gsLst>
            <a:gs pos="0">
              <a:schemeClr val="accent5">
                <a:hueOff val="-491294"/>
                <a:satOff val="-6501"/>
                <a:lumOff val="12354"/>
                <a:alphaOff val="0"/>
                <a:satMod val="103000"/>
                <a:lumMod val="102000"/>
                <a:tint val="94000"/>
              </a:schemeClr>
            </a:gs>
            <a:gs pos="50000">
              <a:schemeClr val="accent5">
                <a:hueOff val="-491294"/>
                <a:satOff val="-6501"/>
                <a:lumOff val="12354"/>
                <a:alphaOff val="0"/>
                <a:satMod val="110000"/>
                <a:lumMod val="100000"/>
                <a:shade val="100000"/>
              </a:schemeClr>
            </a:gs>
            <a:gs pos="100000">
              <a:schemeClr val="accent5">
                <a:hueOff val="-491294"/>
                <a:satOff val="-6501"/>
                <a:lumOff val="123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SSI or Medicaid</a:t>
          </a:r>
        </a:p>
      </dsp:txBody>
      <dsp:txXfrm>
        <a:off x="235686" y="1313582"/>
        <a:ext cx="1875584" cy="1125350"/>
      </dsp:txXfrm>
    </dsp:sp>
    <dsp:sp modelId="{86E4FF5A-3309-4DCF-979F-1459FED26DC4}">
      <dsp:nvSpPr>
        <dsp:cNvPr id="0" name=""/>
        <dsp:cNvSpPr/>
      </dsp:nvSpPr>
      <dsp:spPr>
        <a:xfrm>
          <a:off x="2298828" y="1313582"/>
          <a:ext cx="1875584" cy="1125350"/>
        </a:xfrm>
        <a:prstGeom prst="rect">
          <a:avLst/>
        </a:prstGeom>
        <a:gradFill rotWithShape="0">
          <a:gsLst>
            <a:gs pos="0">
              <a:schemeClr val="accent5">
                <a:hueOff val="-736941"/>
                <a:satOff val="-9751"/>
                <a:lumOff val="18530"/>
                <a:alphaOff val="0"/>
                <a:satMod val="103000"/>
                <a:lumMod val="102000"/>
                <a:tint val="94000"/>
              </a:schemeClr>
            </a:gs>
            <a:gs pos="50000">
              <a:schemeClr val="accent5">
                <a:hueOff val="-736941"/>
                <a:satOff val="-9751"/>
                <a:lumOff val="18530"/>
                <a:alphaOff val="0"/>
                <a:satMod val="110000"/>
                <a:lumMod val="100000"/>
                <a:shade val="100000"/>
              </a:schemeClr>
            </a:gs>
            <a:gs pos="100000">
              <a:schemeClr val="accent5">
                <a:hueOff val="-736941"/>
                <a:satOff val="-9751"/>
                <a:lumOff val="185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CSFP or FDPIR</a:t>
          </a:r>
        </a:p>
      </dsp:txBody>
      <dsp:txXfrm>
        <a:off x="2298828" y="1313582"/>
        <a:ext cx="1875584" cy="1125350"/>
      </dsp:txXfrm>
    </dsp:sp>
    <dsp:sp modelId="{2103E417-B1E3-4F52-B4D2-659A36E4226C}">
      <dsp:nvSpPr>
        <dsp:cNvPr id="0" name=""/>
        <dsp:cNvSpPr/>
      </dsp:nvSpPr>
      <dsp:spPr>
        <a:xfrm>
          <a:off x="1267257" y="2626491"/>
          <a:ext cx="1875584" cy="1125350"/>
        </a:xfrm>
        <a:prstGeom prst="rect">
          <a:avLst/>
        </a:prstGeom>
        <a:gradFill rotWithShape="0">
          <a:gsLst>
            <a:gs pos="0">
              <a:schemeClr val="accent5">
                <a:hueOff val="-982588"/>
                <a:satOff val="-13001"/>
                <a:lumOff val="24707"/>
                <a:alphaOff val="0"/>
                <a:satMod val="103000"/>
                <a:lumMod val="102000"/>
                <a:tint val="94000"/>
              </a:schemeClr>
            </a:gs>
            <a:gs pos="50000">
              <a:schemeClr val="accent5">
                <a:hueOff val="-982588"/>
                <a:satOff val="-13001"/>
                <a:lumOff val="24707"/>
                <a:alphaOff val="0"/>
                <a:satMod val="110000"/>
                <a:lumMod val="100000"/>
                <a:shade val="100000"/>
              </a:schemeClr>
            </a:gs>
            <a:gs pos="100000">
              <a:schemeClr val="accent5">
                <a:hueOff val="-982588"/>
                <a:satOff val="-13001"/>
                <a:lumOff val="247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NSLP Lunch Free or Reduced</a:t>
          </a:r>
        </a:p>
      </dsp:txBody>
      <dsp:txXfrm>
        <a:off x="1267257" y="2626491"/>
        <a:ext cx="1875584" cy="1125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789CB-55BF-4D1B-AED3-FCCE0C0245C7}">
      <dsp:nvSpPr>
        <dsp:cNvPr id="0" name=""/>
        <dsp:cNvSpPr/>
      </dsp:nvSpPr>
      <dsp:spPr>
        <a:xfrm>
          <a:off x="748826" y="1072"/>
          <a:ext cx="2588417" cy="1553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TEFAP Agreement</a:t>
          </a:r>
        </a:p>
      </dsp:txBody>
      <dsp:txXfrm>
        <a:off x="748826" y="1072"/>
        <a:ext cx="2588417" cy="1553050"/>
      </dsp:txXfrm>
    </dsp:sp>
    <dsp:sp modelId="{5B0431AF-7E45-4E96-A7C2-6FD7CDC76392}">
      <dsp:nvSpPr>
        <dsp:cNvPr id="0" name=""/>
        <dsp:cNvSpPr/>
      </dsp:nvSpPr>
      <dsp:spPr>
        <a:xfrm>
          <a:off x="3596084" y="1072"/>
          <a:ext cx="2588417" cy="155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Civil Rights Training Form</a:t>
          </a:r>
        </a:p>
      </dsp:txBody>
      <dsp:txXfrm>
        <a:off x="3596084" y="1072"/>
        <a:ext cx="2588417" cy="1553050"/>
      </dsp:txXfrm>
    </dsp:sp>
    <dsp:sp modelId="{73717569-ED8D-4A71-8EC6-A65CBEC62321}">
      <dsp:nvSpPr>
        <dsp:cNvPr id="0" name=""/>
        <dsp:cNvSpPr/>
      </dsp:nvSpPr>
      <dsp:spPr>
        <a:xfrm>
          <a:off x="6443343" y="1072"/>
          <a:ext cx="2588417" cy="155305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Monthly Inventory Reports (2)</a:t>
          </a:r>
        </a:p>
      </dsp:txBody>
      <dsp:txXfrm>
        <a:off x="6443343" y="1072"/>
        <a:ext cx="2588417" cy="1553050"/>
      </dsp:txXfrm>
    </dsp:sp>
    <dsp:sp modelId="{C7975B25-F767-40B0-A95C-E5C6CEEC6C09}">
      <dsp:nvSpPr>
        <dsp:cNvPr id="0" name=""/>
        <dsp:cNvSpPr/>
      </dsp:nvSpPr>
      <dsp:spPr>
        <a:xfrm>
          <a:off x="2172455" y="1812964"/>
          <a:ext cx="2588417" cy="15530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TEFAP Applications</a:t>
          </a:r>
        </a:p>
      </dsp:txBody>
      <dsp:txXfrm>
        <a:off x="2172455" y="1812964"/>
        <a:ext cx="2588417" cy="1553050"/>
      </dsp:txXfrm>
    </dsp:sp>
    <dsp:sp modelId="{74C5F1A3-270D-40C4-BB36-3B42308EFC08}">
      <dsp:nvSpPr>
        <dsp:cNvPr id="0" name=""/>
        <dsp:cNvSpPr/>
      </dsp:nvSpPr>
      <dsp:spPr>
        <a:xfrm>
          <a:off x="5019714" y="1812964"/>
          <a:ext cx="2588417" cy="155305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Food Item Loss Report(s)</a:t>
          </a:r>
        </a:p>
      </dsp:txBody>
      <dsp:txXfrm>
        <a:off x="5019714" y="1812964"/>
        <a:ext cx="2588417" cy="155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DCDD-472F-4FDA-A9AF-187030C12F07}">
      <dsp:nvSpPr>
        <dsp:cNvPr id="0" name=""/>
        <dsp:cNvSpPr/>
      </dsp:nvSpPr>
      <dsp:spPr>
        <a:xfrm>
          <a:off x="3257" y="477475"/>
          <a:ext cx="2584403" cy="15506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Dry Storage: 50°F-70°F</a:t>
          </a:r>
          <a:endParaRPr lang="en-US" sz="3100" kern="1200" dirty="0"/>
        </a:p>
      </dsp:txBody>
      <dsp:txXfrm>
        <a:off x="3257" y="477475"/>
        <a:ext cx="2584403" cy="1550641"/>
      </dsp:txXfrm>
    </dsp:sp>
    <dsp:sp modelId="{98F009A5-4B69-4F07-80C9-5DDD30FC8798}">
      <dsp:nvSpPr>
        <dsp:cNvPr id="0" name=""/>
        <dsp:cNvSpPr/>
      </dsp:nvSpPr>
      <dsp:spPr>
        <a:xfrm>
          <a:off x="2846101" y="477475"/>
          <a:ext cx="2584403" cy="15506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Cool Storage: 36°F-41°F</a:t>
          </a:r>
        </a:p>
      </dsp:txBody>
      <dsp:txXfrm>
        <a:off x="2846101" y="477475"/>
        <a:ext cx="2584403" cy="1550641"/>
      </dsp:txXfrm>
    </dsp:sp>
    <dsp:sp modelId="{902557E5-DBD6-490B-87FF-BBA5F26C7611}">
      <dsp:nvSpPr>
        <dsp:cNvPr id="0" name=""/>
        <dsp:cNvSpPr/>
      </dsp:nvSpPr>
      <dsp:spPr>
        <a:xfrm>
          <a:off x="5688944" y="477475"/>
          <a:ext cx="2584403" cy="15506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Freeze Storage:        -10°F–0°F</a:t>
          </a:r>
        </a:p>
      </dsp:txBody>
      <dsp:txXfrm>
        <a:off x="5688944" y="477475"/>
        <a:ext cx="2584403" cy="1550641"/>
      </dsp:txXfrm>
    </dsp:sp>
    <dsp:sp modelId="{B596BF74-B467-4D90-BF94-1B6316152ACC}">
      <dsp:nvSpPr>
        <dsp:cNvPr id="0" name=""/>
        <dsp:cNvSpPr/>
      </dsp:nvSpPr>
      <dsp:spPr>
        <a:xfrm>
          <a:off x="8531788" y="477475"/>
          <a:ext cx="2584403" cy="15506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Temperature Logs</a:t>
          </a:r>
        </a:p>
      </dsp:txBody>
      <dsp:txXfrm>
        <a:off x="8531788" y="477475"/>
        <a:ext cx="2584403" cy="1550641"/>
      </dsp:txXfrm>
    </dsp:sp>
    <dsp:sp modelId="{FEF5C324-E1F4-48C2-A770-4D5B9F5125B3}">
      <dsp:nvSpPr>
        <dsp:cNvPr id="0" name=""/>
        <dsp:cNvSpPr/>
      </dsp:nvSpPr>
      <dsp:spPr>
        <a:xfrm>
          <a:off x="1424679" y="2286557"/>
          <a:ext cx="2584403" cy="155064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Secured and Protected</a:t>
          </a:r>
        </a:p>
      </dsp:txBody>
      <dsp:txXfrm>
        <a:off x="1424679" y="2286557"/>
        <a:ext cx="2584403" cy="1550641"/>
      </dsp:txXfrm>
    </dsp:sp>
    <dsp:sp modelId="{24EF2386-8DE3-4161-BD8E-4AFD3F767EC0}">
      <dsp:nvSpPr>
        <dsp:cNvPr id="0" name=""/>
        <dsp:cNvSpPr/>
      </dsp:nvSpPr>
      <dsp:spPr>
        <a:xfrm>
          <a:off x="4267522" y="2286557"/>
          <a:ext cx="2584403" cy="15506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Clean &amp; Dry</a:t>
          </a:r>
        </a:p>
      </dsp:txBody>
      <dsp:txXfrm>
        <a:off x="4267522" y="2286557"/>
        <a:ext cx="2584403" cy="1550641"/>
      </dsp:txXfrm>
    </dsp:sp>
    <dsp:sp modelId="{B8F7C0EC-0668-4C0E-A0CC-B18AADA55360}">
      <dsp:nvSpPr>
        <dsp:cNvPr id="0" name=""/>
        <dsp:cNvSpPr/>
      </dsp:nvSpPr>
      <dsp:spPr>
        <a:xfrm>
          <a:off x="7110366" y="2286557"/>
          <a:ext cx="2584403" cy="15506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6 inches off the floor</a:t>
          </a:r>
        </a:p>
      </dsp:txBody>
      <dsp:txXfrm>
        <a:off x="7110366" y="2286557"/>
        <a:ext cx="2584403" cy="1550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82B2-6B26-413A-B164-7617D8781784}">
      <dsp:nvSpPr>
        <dsp:cNvPr id="0" name=""/>
        <dsp:cNvSpPr/>
      </dsp:nvSpPr>
      <dsp:spPr>
        <a:xfrm>
          <a:off x="973234" y="519306"/>
          <a:ext cx="1258828" cy="1258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A2AD3-9BD5-4525-AC8E-8B76714FAD1B}">
      <dsp:nvSpPr>
        <dsp:cNvPr id="0" name=""/>
        <dsp:cNvSpPr/>
      </dsp:nvSpPr>
      <dsp:spPr>
        <a:xfrm>
          <a:off x="203949"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t>Unique Entity Identifier Number is required! </a:t>
          </a:r>
        </a:p>
      </dsp:txBody>
      <dsp:txXfrm>
        <a:off x="203949" y="2127508"/>
        <a:ext cx="2797397" cy="720000"/>
      </dsp:txXfrm>
    </dsp:sp>
    <dsp:sp modelId="{71B19C51-93E6-48B6-845C-C37DAFA51BE6}">
      <dsp:nvSpPr>
        <dsp:cNvPr id="0" name=""/>
        <dsp:cNvSpPr/>
      </dsp:nvSpPr>
      <dsp:spPr>
        <a:xfrm>
          <a:off x="4260176" y="519306"/>
          <a:ext cx="1258828" cy="1258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B5157B-AF9D-4EA9-BD46-7087D82B1163}">
      <dsp:nvSpPr>
        <dsp:cNvPr id="0" name=""/>
        <dsp:cNvSpPr/>
      </dsp:nvSpPr>
      <dsp:spPr>
        <a:xfrm>
          <a:off x="3490892"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THERE IS NO COST! </a:t>
          </a:r>
        </a:p>
      </dsp:txBody>
      <dsp:txXfrm>
        <a:off x="3490892" y="2127508"/>
        <a:ext cx="2797397" cy="720000"/>
      </dsp:txXfrm>
    </dsp:sp>
    <dsp:sp modelId="{AAC1C70B-66EE-4D55-8C25-249A6738E9EE}">
      <dsp:nvSpPr>
        <dsp:cNvPr id="0" name=""/>
        <dsp:cNvSpPr/>
      </dsp:nvSpPr>
      <dsp:spPr>
        <a:xfrm>
          <a:off x="7547118" y="519306"/>
          <a:ext cx="1258828" cy="1258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16782-4B63-43B7-B827-3751CC4A2A36}">
      <dsp:nvSpPr>
        <dsp:cNvPr id="0" name=""/>
        <dsp:cNvSpPr/>
      </dsp:nvSpPr>
      <dsp:spPr>
        <a:xfrm>
          <a:off x="6777834"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t>Maintain your SAM.gov account!</a:t>
          </a:r>
        </a:p>
      </dsp:txBody>
      <dsp:txXfrm>
        <a:off x="6777834" y="2127508"/>
        <a:ext cx="2797397" cy="720000"/>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7487ADD9-2083-264C-A652-8D52D02F7E72}" type="datetimeFigureOut">
              <a:rPr lang="en-US" smtClean="0"/>
              <a:t>9/18/2025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30063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171208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230019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6488"/>
          </a:xfrm>
        </p:spPr>
        <p:txBody>
          <a:bodyPr/>
          <a:lstStyle/>
          <a:p>
            <a:pPr defTabSz="931580">
              <a:defRPr/>
            </a:pPr>
            <a:r>
              <a:rPr lang="en-US" b="1" i="1" dirty="0"/>
              <a:t>TEFAP applications are completed annually</a:t>
            </a:r>
          </a:p>
          <a:p>
            <a:pPr defTabSz="931580">
              <a:defRPr/>
            </a:pPr>
            <a:r>
              <a:rPr lang="en-US" u="sng" dirty="0"/>
              <a:t>The new fiscal year starts October 1, 2025, and end September 30, 2026</a:t>
            </a:r>
            <a:r>
              <a:rPr lang="en-US" dirty="0"/>
              <a:t>. </a:t>
            </a:r>
          </a:p>
          <a:p>
            <a:pPr defTabSz="931580">
              <a:defRPr/>
            </a:pPr>
            <a:r>
              <a:rPr lang="en-US" b="1" i="1" dirty="0"/>
              <a:t>For instance,</a:t>
            </a:r>
          </a:p>
          <a:p>
            <a:pPr defTabSz="931580">
              <a:defRPr/>
            </a:pPr>
            <a:r>
              <a:rPr lang="en-US" b="1" dirty="0"/>
              <a:t>*</a:t>
            </a:r>
            <a:r>
              <a:rPr lang="en-US" u="sng" dirty="0"/>
              <a:t>A household consist of a group of related or unrelated individuals who are living as one economic unit (i.e., using pooled resources to purchase food together)</a:t>
            </a:r>
          </a:p>
          <a:p>
            <a:pPr defTabSz="931580">
              <a:defRPr/>
            </a:pPr>
            <a:r>
              <a:rPr lang="en-US" b="1" i="1" dirty="0">
                <a:solidFill>
                  <a:schemeClr val="tx1"/>
                </a:solidFill>
              </a:rPr>
              <a:t>According to</a:t>
            </a:r>
          </a:p>
          <a:p>
            <a:pPr defTabSz="931580">
              <a:defRPr/>
            </a:pPr>
            <a:r>
              <a:rPr lang="en-US" b="1" dirty="0">
                <a:solidFill>
                  <a:schemeClr val="tx1"/>
                </a:solidFill>
              </a:rPr>
              <a:t>*</a:t>
            </a:r>
            <a:r>
              <a:rPr lang="en-US" dirty="0">
                <a:solidFill>
                  <a:schemeClr val="tx1"/>
                </a:solidFill>
              </a:rPr>
              <a:t>Per Federal Regulation 7 CFR </a:t>
            </a:r>
            <a:r>
              <a:rPr lang="en-US" u="sng" dirty="0">
                <a:solidFill>
                  <a:schemeClr val="tx1"/>
                </a:solidFill>
              </a:rPr>
              <a:t>– partner agencies must accept self-declaration as proof of income and residence status. </a:t>
            </a:r>
            <a:r>
              <a:rPr lang="en-US" b="1" u="sng" dirty="0">
                <a:solidFill>
                  <a:schemeClr val="tx1"/>
                </a:solidFill>
              </a:rPr>
              <a:t>So, you </a:t>
            </a:r>
            <a:r>
              <a:rPr lang="en-US" u="sng" dirty="0">
                <a:solidFill>
                  <a:schemeClr val="tx1"/>
                </a:solidFill>
              </a:rPr>
              <a:t>Do not require any further information such as picture identification or proof of address for households that are seeking the distribution of TEFAP. </a:t>
            </a:r>
            <a:r>
              <a:rPr lang="en-US" i="1" u="sng" dirty="0">
                <a:solidFill>
                  <a:schemeClr val="tx1"/>
                </a:solidFill>
              </a:rPr>
              <a:t>However, if you need to request proof of Id to help with a language barrier you can just as long as you don’t turn people away for not having id. </a:t>
            </a:r>
          </a:p>
          <a:p>
            <a:r>
              <a:rPr lang="en-US" b="1" u="none" dirty="0">
                <a:solidFill>
                  <a:schemeClr val="tx1"/>
                </a:solidFill>
              </a:rPr>
              <a:t>So, an</a:t>
            </a:r>
          </a:p>
          <a:p>
            <a:r>
              <a:rPr lang="en-US" u="sng" dirty="0">
                <a:solidFill>
                  <a:schemeClr val="tx1"/>
                </a:solidFill>
              </a:rPr>
              <a:t>Annual income is money received by any member of the household BEFORE </a:t>
            </a:r>
            <a:r>
              <a:rPr lang="en-US" b="1" u="none" dirty="0">
                <a:solidFill>
                  <a:schemeClr val="tx1"/>
                </a:solidFill>
              </a:rPr>
              <a:t>tax and social security deductions</a:t>
            </a:r>
          </a:p>
          <a:p>
            <a:r>
              <a:rPr lang="en-US" u="sng" dirty="0">
                <a:solidFill>
                  <a:schemeClr val="tx1"/>
                </a:solidFill>
              </a:rPr>
              <a:t>This includes salary or wages</a:t>
            </a:r>
            <a:r>
              <a:rPr lang="en-US" dirty="0">
                <a:solidFill>
                  <a:schemeClr val="tx1"/>
                </a:solidFill>
              </a:rPr>
              <a:t>; earnings </a:t>
            </a:r>
            <a:r>
              <a:rPr lang="en-US" u="sng" dirty="0">
                <a:solidFill>
                  <a:schemeClr val="tx1"/>
                </a:solidFill>
              </a:rPr>
              <a:t>from self-employment</a:t>
            </a:r>
            <a:r>
              <a:rPr lang="en-US" dirty="0">
                <a:solidFill>
                  <a:schemeClr val="tx1"/>
                </a:solidFill>
              </a:rPr>
              <a:t>, including </a:t>
            </a:r>
            <a:r>
              <a:rPr lang="en-US" u="sng" dirty="0">
                <a:solidFill>
                  <a:schemeClr val="tx1"/>
                </a:solidFill>
              </a:rPr>
              <a:t>fishing and farming</a:t>
            </a:r>
            <a:r>
              <a:rPr lang="en-US" dirty="0">
                <a:solidFill>
                  <a:schemeClr val="tx1"/>
                </a:solidFill>
              </a:rPr>
              <a:t>; </a:t>
            </a:r>
            <a:r>
              <a:rPr lang="en-US" u="sng" dirty="0">
                <a:solidFill>
                  <a:schemeClr val="tx1"/>
                </a:solidFill>
              </a:rPr>
              <a:t>strike benefits, unemployment, and welfare (but not </a:t>
            </a:r>
            <a:r>
              <a:rPr lang="en-US" u="none" dirty="0">
                <a:solidFill>
                  <a:schemeClr val="tx1"/>
                </a:solidFill>
              </a:rPr>
              <a:t>SNAP- </a:t>
            </a:r>
            <a:r>
              <a:rPr lang="en-US" u="sng" dirty="0">
                <a:solidFill>
                  <a:schemeClr val="tx1"/>
                </a:solidFill>
              </a:rPr>
              <a:t>food stamp benefits)</a:t>
            </a:r>
            <a:r>
              <a:rPr lang="en-US" dirty="0">
                <a:solidFill>
                  <a:schemeClr val="tx1"/>
                </a:solidFill>
              </a:rPr>
              <a:t>; </a:t>
            </a:r>
            <a:r>
              <a:rPr lang="en-US" u="sng" dirty="0">
                <a:solidFill>
                  <a:schemeClr val="tx1"/>
                </a:solidFill>
              </a:rPr>
              <a:t>child support </a:t>
            </a:r>
            <a:r>
              <a:rPr lang="en-US" u="none" dirty="0">
                <a:solidFill>
                  <a:schemeClr val="tx1"/>
                </a:solidFill>
              </a:rPr>
              <a:t>and</a:t>
            </a:r>
            <a:r>
              <a:rPr lang="en-US" u="sng" dirty="0">
                <a:solidFill>
                  <a:schemeClr val="tx1"/>
                </a:solidFill>
              </a:rPr>
              <a:t> alimony, Social Security, pensions, retirement </a:t>
            </a:r>
            <a:r>
              <a:rPr lang="en-US" u="none" dirty="0">
                <a:solidFill>
                  <a:schemeClr val="tx1"/>
                </a:solidFill>
              </a:rPr>
              <a:t>and</a:t>
            </a:r>
            <a:r>
              <a:rPr lang="en-US" u="sng" dirty="0">
                <a:solidFill>
                  <a:schemeClr val="tx1"/>
                </a:solidFill>
              </a:rPr>
              <a:t> disability payments; Permanent Fund Dividend and other cash income received. </a:t>
            </a:r>
          </a:p>
          <a:p>
            <a:r>
              <a:rPr lang="en-US" b="1" i="1" dirty="0">
                <a:solidFill>
                  <a:schemeClr val="tx1"/>
                </a:solidFill>
              </a:rPr>
              <a:t>Requirements people must…(look at slide 10)</a:t>
            </a:r>
          </a:p>
          <a:p>
            <a:r>
              <a:rPr lang="en-US" b="1" i="1" dirty="0">
                <a:solidFill>
                  <a:schemeClr val="tx1"/>
                </a:solidFill>
              </a:rPr>
              <a:t>For a proxy,</a:t>
            </a:r>
          </a:p>
          <a:p>
            <a:pPr defTabSz="931580">
              <a:defRPr/>
            </a:pPr>
            <a:r>
              <a:rPr lang="en-US" u="sng" dirty="0">
                <a:solidFill>
                  <a:schemeClr val="tx1"/>
                </a:solidFill>
              </a:rPr>
              <a:t>There is a proxy line on the application, if someone other than the applicant is not listed on the application and needs to pick up for the household, the proxy must bring a written note from the applicant along with their ID to pick up the TEFAP food.</a:t>
            </a:r>
          </a:p>
          <a:p>
            <a:endParaRPr lang="en-US" dirty="0">
              <a:solidFill>
                <a:schemeClr val="tx1"/>
              </a:solidFill>
            </a:endParaRPr>
          </a:p>
          <a:p>
            <a:pPr defTabSz="931580">
              <a:defRPr/>
            </a:pPr>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81998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800" u="sng" dirty="0"/>
              <a:t>Another way to qualify is if the applicant is participating in one of the program benefits listed. People then are automatically eligible for TEFAP due to having the same or lower income guidelines.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195865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5"/>
          </a:xfrm>
        </p:spPr>
        <p:txBody>
          <a:bodyPr/>
          <a:lstStyle/>
          <a:p>
            <a:r>
              <a:rPr lang="en-US" sz="1800" dirty="0"/>
              <a:t>Here is an example application. Signatures are required on the application. </a:t>
            </a:r>
          </a:p>
          <a:p>
            <a:r>
              <a:rPr lang="en-US" sz="1800" dirty="0"/>
              <a:t>To fill out, circle how many people are in the household, fill out the name, zip, phone number, and proxy section (if needed). Next, ask if they are already receiving any of the benefits listed on the application. If they say no, you can continue to the income scale and circle or write based on their household size. </a:t>
            </a:r>
            <a:r>
              <a:rPr lang="en-US" sz="1800" i="1" dirty="0"/>
              <a:t>Does anyone in the household receive a PFD? </a:t>
            </a:r>
            <a:r>
              <a:rPr lang="en-US" sz="1800" dirty="0"/>
              <a:t>Make sure you are filling out the bottom of the application and signing. </a:t>
            </a:r>
          </a:p>
          <a:p>
            <a:endParaRPr lang="en-US" sz="1800" dirty="0"/>
          </a:p>
          <a:p>
            <a:r>
              <a:rPr lang="en-US" sz="1800" dirty="0"/>
              <a:t>These must be kept on file for 3 years plus the current year.  Any questions? </a:t>
            </a:r>
            <a:r>
              <a:rPr lang="en-US" sz="1800"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123218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135589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lstStyle/>
          <a:p>
            <a:pPr lvl="0" algn="l"/>
            <a:r>
              <a:rPr lang="en-US" sz="1100" b="1" dirty="0">
                <a:solidFill>
                  <a:schemeClr val="tx1"/>
                </a:solidFill>
              </a:rPr>
              <a:t>For ordering TEFAP food</a:t>
            </a:r>
            <a:r>
              <a:rPr lang="en-US" sz="1100" dirty="0">
                <a:solidFill>
                  <a:schemeClr val="tx1"/>
                </a:solidFill>
              </a:rPr>
              <a:t>, you will receive an email from me with a list of items that your agency has available to order, you’ll reply with which items and how many cases you would like. We do require </a:t>
            </a:r>
            <a:r>
              <a:rPr lang="en-US" sz="1100" b="1" dirty="0">
                <a:solidFill>
                  <a:schemeClr val="tx1"/>
                </a:solidFill>
              </a:rPr>
              <a:t>72 hours notice </a:t>
            </a:r>
            <a:r>
              <a:rPr lang="en-US" sz="1100" dirty="0">
                <a:solidFill>
                  <a:schemeClr val="tx1"/>
                </a:solidFill>
              </a:rPr>
              <a:t>to place orders. </a:t>
            </a:r>
            <a:r>
              <a:rPr lang="en-US" sz="1100" b="1" dirty="0">
                <a:solidFill>
                  <a:schemeClr val="tx1"/>
                </a:solidFill>
              </a:rPr>
              <a:t>Rural agencies should receive an email confirmation once the order leaves our warehouse. If you do not get an Agency Order Receipt- AOR, please let me know and I can send it to you! </a:t>
            </a:r>
            <a:r>
              <a:rPr lang="en-US" sz="1100" dirty="0">
                <a:solidFill>
                  <a:schemeClr val="tx1"/>
                </a:solidFill>
              </a:rPr>
              <a:t>The AOR must be signed and returned, if it doesn’t match what you have received, please make a note and notify me as soon as possible so we can investigate. </a:t>
            </a:r>
          </a:p>
          <a:p>
            <a:pPr lvl="0" algn="l"/>
            <a:endParaRPr lang="en-US" sz="1100" dirty="0">
              <a:solidFill>
                <a:schemeClr val="tx1"/>
              </a:solidFill>
            </a:endParaRPr>
          </a:p>
          <a:p>
            <a:pPr lvl="0" algn="l"/>
            <a:r>
              <a:rPr lang="en-US" sz="1100" dirty="0">
                <a:solidFill>
                  <a:schemeClr val="tx1"/>
                </a:solidFill>
              </a:rPr>
              <a:t>For those agencies that are </a:t>
            </a:r>
            <a:r>
              <a:rPr lang="en-US" sz="1100" b="1" u="sng" dirty="0">
                <a:solidFill>
                  <a:schemeClr val="tx1"/>
                </a:solidFill>
              </a:rPr>
              <a:t>direct ship</a:t>
            </a:r>
            <a:r>
              <a:rPr lang="en-US" sz="1100" dirty="0">
                <a:solidFill>
                  <a:schemeClr val="tx1"/>
                </a:solidFill>
              </a:rPr>
              <a:t>, your items will be shipped by Food Item Forwarders Inc. with a possible second carrier, if it takes longer than </a:t>
            </a:r>
            <a:r>
              <a:rPr lang="en-US" sz="1100" b="1" dirty="0">
                <a:solidFill>
                  <a:schemeClr val="tx1"/>
                </a:solidFill>
              </a:rPr>
              <a:t>8 weeks to receive your items</a:t>
            </a:r>
            <a:r>
              <a:rPr lang="en-US" sz="1100" dirty="0">
                <a:solidFill>
                  <a:schemeClr val="tx1"/>
                </a:solidFill>
              </a:rPr>
              <a:t>, please let me know. Most items </a:t>
            </a:r>
            <a:r>
              <a:rPr lang="en-US" sz="1100" b="1" dirty="0">
                <a:solidFill>
                  <a:schemeClr val="tx1"/>
                </a:solidFill>
              </a:rPr>
              <a:t>ship on or around the 15</a:t>
            </a:r>
            <a:r>
              <a:rPr lang="en-US" sz="1100" b="1" baseline="30000" dirty="0">
                <a:solidFill>
                  <a:schemeClr val="tx1"/>
                </a:solidFill>
              </a:rPr>
              <a:t>th</a:t>
            </a:r>
            <a:r>
              <a:rPr lang="en-US" sz="1100" b="1" dirty="0">
                <a:solidFill>
                  <a:schemeClr val="tx1"/>
                </a:solidFill>
              </a:rPr>
              <a:t> of each month</a:t>
            </a:r>
            <a:r>
              <a:rPr lang="en-US" sz="1100" dirty="0">
                <a:solidFill>
                  <a:schemeClr val="tx1"/>
                </a:solidFill>
              </a:rPr>
              <a:t>. We encourage agencies to have at least 3 months inventory in their pantry if they have the capacity(due to the long shipping delivery). </a:t>
            </a:r>
          </a:p>
          <a:p>
            <a:pPr lvl="0" algn="l"/>
            <a:r>
              <a:rPr lang="en-US" sz="1100" b="1" dirty="0">
                <a:solidFill>
                  <a:schemeClr val="tx1"/>
                </a:solidFill>
              </a:rPr>
              <a:t>Make sure you mark your TEFAP food upon arrival with the </a:t>
            </a:r>
            <a:r>
              <a:rPr lang="en-US" sz="1100" b="1" u="sng" dirty="0">
                <a:solidFill>
                  <a:schemeClr val="tx1"/>
                </a:solidFill>
              </a:rPr>
              <a:t>date received</a:t>
            </a:r>
            <a:r>
              <a:rPr lang="en-US" sz="1100" b="1" dirty="0">
                <a:solidFill>
                  <a:schemeClr val="tx1"/>
                </a:solidFill>
              </a:rPr>
              <a:t>(so you can do FIFO), as well as </a:t>
            </a:r>
            <a:r>
              <a:rPr lang="en-US" sz="1100" b="1" u="sng" dirty="0">
                <a:solidFill>
                  <a:schemeClr val="tx1"/>
                </a:solidFill>
              </a:rPr>
              <a:t>labeling it TEFAP</a:t>
            </a:r>
            <a:r>
              <a:rPr lang="en-US" sz="1100" b="1" dirty="0">
                <a:solidFill>
                  <a:schemeClr val="tx1"/>
                </a:solidFill>
              </a:rPr>
              <a:t>! Also, keep TEFAP separate from all other food programs/donations. </a:t>
            </a:r>
            <a:r>
              <a:rPr lang="en-US" sz="1100" dirty="0">
                <a:solidFill>
                  <a:schemeClr val="tx1"/>
                </a:solidFill>
              </a:rPr>
              <a:t>TEFAP must be </a:t>
            </a:r>
            <a:r>
              <a:rPr lang="en-US" sz="1100" b="1" dirty="0">
                <a:solidFill>
                  <a:schemeClr val="tx1"/>
                </a:solidFill>
              </a:rPr>
              <a:t>distributed within 6 months to people</a:t>
            </a:r>
            <a:r>
              <a:rPr lang="en-US" sz="1100" dirty="0">
                <a:solidFill>
                  <a:schemeClr val="tx1"/>
                </a:solidFill>
              </a:rPr>
              <a:t>. </a:t>
            </a:r>
          </a:p>
          <a:p>
            <a:pPr lvl="0" algn="l"/>
            <a:endParaRPr lang="en-US" sz="1100" dirty="0">
              <a:solidFill>
                <a:schemeClr val="tx1"/>
              </a:solidFill>
            </a:endParaRPr>
          </a:p>
          <a:p>
            <a:pPr lvl="0" algn="l"/>
            <a:r>
              <a:rPr lang="en-US" sz="1100" dirty="0">
                <a:solidFill>
                  <a:schemeClr val="tx1"/>
                </a:solidFill>
              </a:rPr>
              <a:t>Anchorage/Valley sites – inventory left at </a:t>
            </a:r>
            <a:r>
              <a:rPr lang="en-US" sz="1100" b="1" u="sng" dirty="0">
                <a:solidFill>
                  <a:schemeClr val="tx1"/>
                </a:solidFill>
              </a:rPr>
              <a:t>FBA longer than three months </a:t>
            </a:r>
            <a:r>
              <a:rPr lang="en-US" sz="1100" dirty="0">
                <a:solidFill>
                  <a:schemeClr val="tx1"/>
                </a:solidFill>
              </a:rPr>
              <a:t>will be rolled into the Community Pot; the community pot is then available for all agencies to order from.</a:t>
            </a:r>
          </a:p>
          <a:p>
            <a:pPr lvl="0" algn="l"/>
            <a:endParaRPr lang="en-US" sz="1100" dirty="0">
              <a:solidFill>
                <a:schemeClr val="tx1"/>
              </a:solidFill>
            </a:endParaRPr>
          </a:p>
          <a:p>
            <a:pPr lvl="0" algn="l"/>
            <a:r>
              <a:rPr lang="en-US" sz="1100" b="1" dirty="0">
                <a:solidFill>
                  <a:schemeClr val="tx1"/>
                </a:solidFill>
              </a:rPr>
              <a:t>*** </a:t>
            </a:r>
            <a:r>
              <a:rPr lang="en-US" sz="1100" b="0" dirty="0">
                <a:solidFill>
                  <a:schemeClr val="tx1"/>
                </a:solidFill>
              </a:rPr>
              <a:t>T</a:t>
            </a:r>
            <a:r>
              <a:rPr lang="en-US" sz="1100" dirty="0">
                <a:solidFill>
                  <a:schemeClr val="tx1"/>
                </a:solidFill>
              </a:rPr>
              <a:t>he amount of food we are set to receive this fiscal year is going to be less than what we have seen recently. It is very important to consider based on your inventory levels to go back to once a month if you have been distributing multiple times. It is not a requirement to distribute once a month, but we do see that TEFAP poundage has gone down. You could also evaluate your distribution guidelines if needed. </a:t>
            </a:r>
            <a:r>
              <a:rPr lang="en-US" sz="1100" b="1" dirty="0">
                <a:solidFill>
                  <a:schemeClr val="tx1"/>
                </a:solidFill>
              </a:rPr>
              <a:t>***</a:t>
            </a:r>
          </a:p>
          <a:p>
            <a:pPr lvl="0" algn="l"/>
            <a:endParaRPr lang="en-US" dirty="0">
              <a:solidFill>
                <a:schemeClr val="tx1"/>
              </a:solidFill>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172055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US" sz="2800" dirty="0"/>
              <a:t>Here is an example AOR, that you will receive with your order via on the pallet, from our driver, or through email. Count TEFAP items when arrive, </a:t>
            </a:r>
            <a:r>
              <a:rPr lang="en-US" sz="2800" b="1" u="sng" dirty="0"/>
              <a:t>mark cases with date received and label it TEFAP.</a:t>
            </a:r>
          </a:p>
          <a:p>
            <a:pPr>
              <a:buClrTx/>
            </a:pPr>
            <a:r>
              <a:rPr lang="en-US" sz="2800" dirty="0"/>
              <a:t>Make corrections to the AOR if needed, sign and return to me.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402830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266266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Here is more of Quarter 1. </a:t>
            </a:r>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264784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600" dirty="0"/>
              <a:t>So, here is the key players of TEFAP, especially those new to the TEFAP program! Firstly, there is me, Danielle Caldwell, I will be your main contact for coordinating TEFAP at the Food Bank of Alaska. Our other wonderful Lady, who kept this program rolling smoothly, is our shinning star Rebecca Guyer. She was the one y'all probably used to holler at for TEFAP stuff, but now she's our Director of Programs. She's been holding it down at the food bank for 5 years and some! She is still very much in the mix. Next, we've got Nick, our new Logistics Manager. He's the man behind the scenes making sure all those shipments and deliveries get to your sites without a hitch. I am grateful to have an amazing team, and we can't wait to keep working with y'all to make this program the best it can be!</a:t>
            </a: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3289212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76BBD-76F6-D943-382D-03415CA5A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FFE23-B281-9762-7D98-BD26B7E0E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D46F9-8FE0-9730-CD5B-A145DCD4CEB4}"/>
              </a:ext>
            </a:extLst>
          </p:cNvPr>
          <p:cNvSpPr>
            <a:spLocks noGrp="1"/>
          </p:cNvSpPr>
          <p:nvPr>
            <p:ph type="body" idx="1"/>
          </p:nvPr>
        </p:nvSpPr>
        <p:spPr/>
        <p:txBody>
          <a:bodyPr/>
          <a:lstStyle/>
          <a:p>
            <a:r>
              <a:rPr lang="en-US" sz="2800" dirty="0"/>
              <a:t>Here is more of Quarter 1. </a:t>
            </a:r>
          </a:p>
        </p:txBody>
      </p:sp>
      <p:sp>
        <p:nvSpPr>
          <p:cNvPr id="4" name="Slide Number Placeholder 3">
            <a:extLst>
              <a:ext uri="{FF2B5EF4-FFF2-40B4-BE49-F238E27FC236}">
                <a16:creationId xmlns:a16="http://schemas.microsoft.com/office/drawing/2014/main" id="{F471942F-665E-9E07-E318-D170CE9A76D6}"/>
              </a:ext>
            </a:extLst>
          </p:cNvPr>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382741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259301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243514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1261">
              <a:defRPr/>
            </a:pPr>
            <a:fld id="{F97DC217-DF71-1A49-B3EA-559F1F43B0FF}" type="slidenum">
              <a:rPr lang="en-US">
                <a:solidFill>
                  <a:prstClr val="black"/>
                </a:solidFill>
                <a:latin typeface="Calibri" panose="020F0502020204030204"/>
              </a:rPr>
              <a:pPr defTabSz="881261">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3679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24</a:t>
            </a:fld>
            <a:endParaRPr lang="en-US" dirty="0"/>
          </a:p>
        </p:txBody>
      </p:sp>
    </p:spTree>
    <p:extLst>
      <p:ext uri="{BB962C8B-B14F-4D97-AF65-F5344CB8AC3E}">
        <p14:creationId xmlns:p14="http://schemas.microsoft.com/office/powerpoint/2010/main" val="4075542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800" dirty="0"/>
              <a:t>The MIR(Monthly Inventory Report) and TEFAP Distribution List (applicant page with how many in household) are </a:t>
            </a:r>
            <a:r>
              <a:rPr lang="en-US" sz="1800" b="1" dirty="0"/>
              <a:t>due to me “FBA” by the 5</a:t>
            </a:r>
            <a:r>
              <a:rPr lang="en-US" sz="1800" b="1" baseline="30000" dirty="0"/>
              <a:t>th</a:t>
            </a:r>
            <a:r>
              <a:rPr lang="en-US" sz="1800" b="1" dirty="0"/>
              <a:t> of each month </a:t>
            </a:r>
            <a:r>
              <a:rPr lang="en-US" sz="1800" dirty="0"/>
              <a:t>and are considered </a:t>
            </a:r>
            <a:r>
              <a:rPr lang="en-US" sz="1800" b="1" dirty="0"/>
              <a:t>delinquent on the 6</a:t>
            </a:r>
            <a:r>
              <a:rPr lang="en-US" sz="1800" b="1" baseline="30000" dirty="0"/>
              <a:t>th</a:t>
            </a:r>
            <a:r>
              <a:rPr lang="en-US" sz="1800" dirty="0"/>
              <a:t>, your access to TEFAP will be suspended and multiple delinquent reports will result in hold or shut down status from the program. **Both templates are in your TEFAP materials folder that was emailed out last week.</a:t>
            </a:r>
          </a:p>
          <a:p>
            <a:pPr defTabSz="931580">
              <a:defRPr/>
            </a:pPr>
            <a:endParaRPr lang="en-US" sz="1800" dirty="0"/>
          </a:p>
          <a:p>
            <a:pPr defTabSz="931580">
              <a:defRPr/>
            </a:pPr>
            <a:r>
              <a:rPr lang="en-US" sz="1800" b="1" dirty="0"/>
              <a:t>We are required to report to DEED on a month basis for inventory, and quarterly, with participation numbers. </a:t>
            </a:r>
            <a:r>
              <a:rPr lang="en-US" sz="1800" u="sng" dirty="0"/>
              <a:t>Please make sure you get your reports in on a timely manor or contact me if you have special circumstances.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25</a:t>
            </a:fld>
            <a:endParaRPr lang="en-US" dirty="0"/>
          </a:p>
        </p:txBody>
      </p:sp>
    </p:spTree>
    <p:extLst>
      <p:ext uri="{BB962C8B-B14F-4D97-AF65-F5344CB8AC3E}">
        <p14:creationId xmlns:p14="http://schemas.microsoft.com/office/powerpoint/2010/main" val="85808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MIR instructions are on the second tab of the Excel document</a:t>
            </a:r>
          </a:p>
          <a:p>
            <a:r>
              <a:rPr lang="en-US" sz="1300" dirty="0"/>
              <a:t>The food item number has now been included on the MIR; this will help with tracking items that are similar but have a different item number. The item numbers will now be listed when you receive your ordering email, and they will be listed on the AOR.</a:t>
            </a:r>
          </a:p>
          <a:p>
            <a:endParaRPr lang="en-US" sz="1300" dirty="0"/>
          </a:p>
          <a:p>
            <a:r>
              <a:rPr lang="en-US" sz="1300" dirty="0"/>
              <a:t>Inventory should be hand counted(in </a:t>
            </a:r>
            <a:r>
              <a:rPr lang="en-US" sz="1300" dirty="0" err="1"/>
              <a:t>eaches</a:t>
            </a:r>
            <a:r>
              <a:rPr lang="en-US" sz="1300" dirty="0"/>
              <a:t> not cases) between distributions</a:t>
            </a:r>
          </a:p>
          <a:p>
            <a:r>
              <a:rPr lang="en-US" sz="1300" dirty="0"/>
              <a:t>The quantity at the end of the month should match the beginning inventory of the next month</a:t>
            </a:r>
          </a:p>
          <a:p>
            <a:r>
              <a:rPr lang="en-US" sz="1300" dirty="0"/>
              <a:t>The total distributed for each item on your MIR should match the totals from your sign in sheets(Distribution List)</a:t>
            </a:r>
          </a:p>
          <a:p>
            <a:r>
              <a:rPr lang="en-US" sz="1300" dirty="0"/>
              <a:t>Ensure that you are recording the number of items distributed correctly</a:t>
            </a:r>
          </a:p>
          <a:p>
            <a:r>
              <a:rPr lang="en-US" sz="1300" dirty="0"/>
              <a:t>Ensure that the number you have on your inventory report is what you have on the shelf</a:t>
            </a:r>
          </a:p>
          <a:p>
            <a:r>
              <a:rPr lang="en-US" sz="1300" dirty="0"/>
              <a:t>Only account for items lost or damaged in the “loss/gain” column</a:t>
            </a:r>
          </a:p>
          <a:p>
            <a:endParaRPr lang="en-US" sz="1300" dirty="0"/>
          </a:p>
          <a:p>
            <a:pPr>
              <a:buClrTx/>
            </a:pPr>
            <a:r>
              <a:rPr lang="en-US" sz="1300" b="1" dirty="0"/>
              <a:t>Please make sure you are signing the MIR at the bottom.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26</a:t>
            </a:fld>
            <a:endParaRPr lang="en-US" dirty="0"/>
          </a:p>
        </p:txBody>
      </p:sp>
    </p:spTree>
    <p:extLst>
      <p:ext uri="{BB962C8B-B14F-4D97-AF65-F5344CB8AC3E}">
        <p14:creationId xmlns:p14="http://schemas.microsoft.com/office/powerpoint/2010/main" val="27056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Signatures are not required on the TEFAP Distribution List form and tracking inventory per person is not required</a:t>
            </a:r>
            <a:r>
              <a:rPr lang="en-US" sz="2000" dirty="0"/>
              <a:t>. </a:t>
            </a:r>
            <a:r>
              <a:rPr lang="en-US" sz="2000" u="sng" dirty="0"/>
              <a:t>However, if you would like to track, we now have the two options available. Here is an example with no inventory tracking. </a:t>
            </a:r>
          </a:p>
          <a:p>
            <a:endParaRPr lang="en-US" sz="2000" dirty="0"/>
          </a:p>
          <a:p>
            <a:r>
              <a:rPr lang="en-US" sz="2000" u="sng" dirty="0"/>
              <a:t>Option 1 or 2 is required for every agency unless you are </a:t>
            </a:r>
            <a:r>
              <a:rPr lang="en-US" sz="2000" i="1" u="sng" dirty="0"/>
              <a:t>a congregate site</a:t>
            </a:r>
            <a:r>
              <a:rPr lang="en-US" sz="2000" u="sng" dirty="0"/>
              <a:t>. </a:t>
            </a:r>
            <a:r>
              <a:rPr lang="en-US" sz="2000" b="1" dirty="0"/>
              <a:t>If you provide a meal with TEFAP this form is not required! </a:t>
            </a:r>
          </a:p>
        </p:txBody>
      </p:sp>
      <p:sp>
        <p:nvSpPr>
          <p:cNvPr id="4" name="Slide Number Placeholder 3"/>
          <p:cNvSpPr>
            <a:spLocks noGrp="1"/>
          </p:cNvSpPr>
          <p:nvPr>
            <p:ph type="sldNum" sz="quarter" idx="5"/>
          </p:nvPr>
        </p:nvSpPr>
        <p:spPr/>
        <p:txBody>
          <a:bodyPr/>
          <a:lstStyle/>
          <a:p>
            <a:fld id="{F97DC217-DF71-1A49-B3EA-559F1F43B0FF}" type="slidenum">
              <a:rPr lang="en-US" smtClean="0"/>
              <a:t>27</a:t>
            </a:fld>
            <a:endParaRPr lang="en-US" dirty="0"/>
          </a:p>
        </p:txBody>
      </p:sp>
    </p:spTree>
    <p:extLst>
      <p:ext uri="{BB962C8B-B14F-4D97-AF65-F5344CB8AC3E}">
        <p14:creationId xmlns:p14="http://schemas.microsoft.com/office/powerpoint/2010/main" val="10901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is option 2 with tracking inventory and will be available in portrait or landscape. </a:t>
            </a:r>
          </a:p>
          <a:p>
            <a:endParaRPr lang="en-US" sz="1800" dirty="0"/>
          </a:p>
          <a:p>
            <a:pPr>
              <a:buClrTx/>
            </a:pPr>
            <a:r>
              <a:rPr lang="en-US" sz="1800" dirty="0"/>
              <a:t>Please send this in every month with your monthly inventory report, </a:t>
            </a:r>
            <a:r>
              <a:rPr lang="en-US" sz="1800" b="1" dirty="0"/>
              <a:t>DEED will want to review these if your agency is chosen for an administrative review. </a:t>
            </a:r>
          </a:p>
          <a:p>
            <a:pPr>
              <a:buClrTx/>
            </a:pPr>
            <a:endParaRPr lang="en-US" sz="1800" dirty="0"/>
          </a:p>
          <a:p>
            <a:pPr>
              <a:buClrTx/>
            </a:pPr>
            <a:r>
              <a:rPr lang="en-US" sz="1800" dirty="0"/>
              <a:t>List the items you are distributing fill out the household name, household size and the amount of each item that household is receiving. Totals should be added at the bottom of the page; these numbers will help with finishing your MIR for the month.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3785589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29</a:t>
            </a:fld>
            <a:endParaRPr lang="en-US" dirty="0"/>
          </a:p>
        </p:txBody>
      </p:sp>
    </p:spTree>
    <p:extLst>
      <p:ext uri="{BB962C8B-B14F-4D97-AF65-F5344CB8AC3E}">
        <p14:creationId xmlns:p14="http://schemas.microsoft.com/office/powerpoint/2010/main" val="203182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 Welcome to the Annual TEFAP training for fiscal year 2026. Here is a map of TEFAP partners throughout the state of Alaska, we currently have 61 partners!</a:t>
            </a: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593498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800" dirty="0"/>
              <a:t>The following listed must be </a:t>
            </a:r>
            <a:r>
              <a:rPr lang="en-US" sz="2800" b="1" dirty="0"/>
              <a:t>kept on file for 3 years plus the current year</a:t>
            </a:r>
            <a:r>
              <a:rPr lang="en-US" sz="2800" dirty="0"/>
              <a:t>, organized by fiscal year. </a:t>
            </a:r>
            <a:r>
              <a:rPr lang="en-US" sz="2800" b="1" dirty="0"/>
              <a:t>Anything before FY23 can be shredded, you should have FY23 – current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30</a:t>
            </a:fld>
            <a:endParaRPr lang="en-US" dirty="0"/>
          </a:p>
        </p:txBody>
      </p:sp>
    </p:spTree>
    <p:extLst>
      <p:ext uri="{BB962C8B-B14F-4D97-AF65-F5344CB8AC3E}">
        <p14:creationId xmlns:p14="http://schemas.microsoft.com/office/powerpoint/2010/main" val="189796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defTabSz="931580">
              <a:defRPr/>
            </a:pPr>
            <a:r>
              <a:rPr lang="en-US" sz="2400" dirty="0"/>
              <a:t>This should used on websites, fliers, anytime you are advertising TEFAP! </a:t>
            </a:r>
            <a:r>
              <a:rPr lang="en-US" sz="2400" u="sng" dirty="0"/>
              <a:t>Font size should be no smaller than the text.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31</a:t>
            </a:fld>
            <a:endParaRPr lang="en-US" dirty="0"/>
          </a:p>
        </p:txBody>
      </p:sp>
    </p:spTree>
    <p:extLst>
      <p:ext uri="{BB962C8B-B14F-4D97-AF65-F5344CB8AC3E}">
        <p14:creationId xmlns:p14="http://schemas.microsoft.com/office/powerpoint/2010/main" val="1126825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dirty="0"/>
              <a:t>All pantry managers and regular volunteers must have current food safety training on file with FBA. All partners have the option to take our Food Safety Class on the second Tuesday of every month, however, please keep in mind that you must fulfil any food safety requirements of any jurisdiction (city, borough, etc.) you are in as well. Anchorage partners can take the municipality of anchorage’s food safety training. Partners outside of Anchorage can take the State of Alaska’s Department of Environmental Conservation food safety class. </a:t>
            </a:r>
          </a:p>
          <a:p>
            <a:pPr defTabSz="931580">
              <a:defRPr/>
            </a:pPr>
            <a:endParaRPr lang="en-US" sz="1300" dirty="0"/>
          </a:p>
          <a:p>
            <a:pPr defTabSz="931580">
              <a:defRPr/>
            </a:pPr>
            <a:r>
              <a:rPr lang="en-US" sz="1300" dirty="0"/>
              <a:t>We will be reaching out to those that need training and will provide links to all class options.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2841480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Here are some basic food safety regulations. Please make sure the TEFAP foods are set in the correct storage temperatures, temperature logs must be used on refrigerator and freezer units, keep the area clean and free of harm, all TEFAP food must be 6 inches off the floor and 2-4 inches from the wall. </a:t>
            </a:r>
          </a:p>
          <a:p>
            <a:endParaRPr lang="en-US" sz="2000" dirty="0"/>
          </a:p>
          <a:p>
            <a:r>
              <a:rPr lang="en-US" sz="2000" dirty="0"/>
              <a:t>During our food safety class, we do provide extra materials regarding to food safety, temperature logs, hand washing signs, etc.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388276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000" dirty="0"/>
              <a:t>Civil Rights training is completed every year, “And justice for all” poster must be displayed where people can view. If someone has a complaint, you can direct them to FBA or directly to USDA from the information listed on the poster. If your agency does not have a current poster, please let us know. We do have some available. </a:t>
            </a:r>
          </a:p>
          <a:p>
            <a:pPr defTabSz="931580">
              <a:defRPr/>
            </a:pPr>
            <a:endParaRPr lang="en-US" sz="2000" dirty="0"/>
          </a:p>
          <a:p>
            <a:pPr defTabSz="931580">
              <a:defRPr/>
            </a:pPr>
            <a:r>
              <a:rPr lang="en-US" sz="2000" b="1" dirty="0"/>
              <a:t>Also, the “Written Notice of Beneficiary Rights” flyer is required for all partners as well! </a:t>
            </a:r>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258791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800" dirty="0"/>
              <a:t>The State of Alaska/</a:t>
            </a:r>
            <a:r>
              <a:rPr lang="en-US" sz="2800" b="1" dirty="0"/>
              <a:t>DEED requires all TEFAP sites to have a Food Establishment Permit</a:t>
            </a:r>
            <a:r>
              <a:rPr lang="en-US" sz="2800" dirty="0"/>
              <a:t>. If you have any questions, please reach out to your local DEC representative or Muni representative. This should be renewed every year.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35</a:t>
            </a:fld>
            <a:endParaRPr lang="en-US" dirty="0"/>
          </a:p>
        </p:txBody>
      </p:sp>
    </p:spTree>
    <p:extLst>
      <p:ext uri="{BB962C8B-B14F-4D97-AF65-F5344CB8AC3E}">
        <p14:creationId xmlns:p14="http://schemas.microsoft.com/office/powerpoint/2010/main" val="1732103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400" dirty="0"/>
              <a:t>In April 2022 federal agencies transitioned from use of the DUNS number to the Unique Entity Identifier (UEI). Any agency who receives federal funding this includes USDA Foods must have a UEI number. This only needs to be obtained one time through SAM.gov but </a:t>
            </a:r>
            <a:r>
              <a:rPr lang="en-US" sz="2400" b="1" dirty="0"/>
              <a:t>YOU DO NOT NEED TO RENEW, just MAINTAIN AN ACTIVE SAM.GOV REGISTRATION! </a:t>
            </a:r>
            <a:endParaRPr lang="en-US" sz="1300" dirty="0"/>
          </a:p>
          <a:p>
            <a:pPr defTabSz="931580">
              <a:defRPr/>
            </a:pPr>
            <a:endParaRPr lang="en-US" sz="1300"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36</a:t>
            </a:fld>
            <a:endParaRPr lang="en-US" dirty="0"/>
          </a:p>
        </p:txBody>
      </p:sp>
    </p:spTree>
    <p:extLst>
      <p:ext uri="{BB962C8B-B14F-4D97-AF65-F5344CB8AC3E}">
        <p14:creationId xmlns:p14="http://schemas.microsoft.com/office/powerpoint/2010/main" val="3714416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2000" dirty="0"/>
              <a:t>All FY26 materials are due next week, the agreement and any additional paperwork must be turned in. We will follow up with this training via email. If you have anyone that needs to take this training, we are also offering this training virtual next week, let us know after the session and we can get you the registration link. </a:t>
            </a:r>
          </a:p>
          <a:p>
            <a:pPr defTabSz="931580">
              <a:defRPr/>
            </a:pPr>
            <a:endParaRPr lang="en-US" sz="2000" dirty="0"/>
          </a:p>
          <a:p>
            <a:pPr defTabSz="931580">
              <a:defRPr/>
            </a:pPr>
            <a:r>
              <a:rPr lang="en-US" sz="2000" dirty="0"/>
              <a:t>Are there any other questions?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37</a:t>
            </a:fld>
            <a:endParaRPr lang="en-US" dirty="0"/>
          </a:p>
        </p:txBody>
      </p:sp>
    </p:spTree>
    <p:extLst>
      <p:ext uri="{BB962C8B-B14F-4D97-AF65-F5344CB8AC3E}">
        <p14:creationId xmlns:p14="http://schemas.microsoft.com/office/powerpoint/2010/main" val="323066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Here is a quick overview of what the training will intel. </a:t>
            </a:r>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352868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Here is some statistics for the last six fiscal years! </a:t>
            </a:r>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0198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TEFAP is a federal program that steps in to support low-income individuals by providing emergency food. So those in need can keep a nutritional balanced diet when times are tough.</a:t>
            </a:r>
          </a:p>
          <a:p>
            <a:endParaRPr lang="en-US" sz="1300" dirty="0"/>
          </a:p>
          <a:p>
            <a:r>
              <a:rPr lang="en-US" sz="1300" b="1" dirty="0"/>
              <a:t>We start with USDA</a:t>
            </a:r>
            <a:r>
              <a:rPr lang="en-US" sz="1300" dirty="0"/>
              <a:t> – </a:t>
            </a:r>
            <a:r>
              <a:rPr lang="en-US" sz="1300" u="sng" dirty="0"/>
              <a:t>they purchases a variety of nutritious, high-quality USDA foods </a:t>
            </a:r>
          </a:p>
          <a:p>
            <a:r>
              <a:rPr lang="en-US" sz="1300" b="1" dirty="0"/>
              <a:t>Then USDA Food and Nutrition Service </a:t>
            </a:r>
            <a:r>
              <a:rPr lang="en-US" sz="1300" dirty="0"/>
              <a:t>– </a:t>
            </a:r>
            <a:r>
              <a:rPr lang="en-US" sz="1300" u="sng" dirty="0"/>
              <a:t>makes those foods available for </a:t>
            </a:r>
            <a:r>
              <a:rPr lang="en-US" sz="1300" b="1" u="sng" dirty="0"/>
              <a:t>state agencies </a:t>
            </a:r>
            <a:r>
              <a:rPr lang="en-US" sz="1300" u="sng" dirty="0"/>
              <a:t>by allocating money to each state for food purchases based on a formula of </a:t>
            </a:r>
            <a:r>
              <a:rPr lang="en-US" sz="1300" b="1" i="1" u="sng" dirty="0"/>
              <a:t>60% population in poverty and 40% of unemployment </a:t>
            </a:r>
          </a:p>
          <a:p>
            <a:r>
              <a:rPr lang="en-US" sz="1300" b="1" dirty="0"/>
              <a:t>The State Agencies </a:t>
            </a:r>
            <a:r>
              <a:rPr lang="en-US" sz="1300" dirty="0"/>
              <a:t>– </a:t>
            </a:r>
            <a:r>
              <a:rPr lang="en-US" sz="1300" u="sng" dirty="0"/>
              <a:t>For Alaska, is the Department of Early Education Development also known as DEED, who orders and allocates the food items to the food banks. Sometimes USDA has bonus items available, </a:t>
            </a:r>
            <a:r>
              <a:rPr lang="en-US" sz="1300" b="1" u="sng" dirty="0"/>
              <a:t>a bonus is in the form of funds($) to purchase truckloads(more) of TEFAP food.  </a:t>
            </a:r>
          </a:p>
          <a:p>
            <a:r>
              <a:rPr lang="en-US" sz="1300" b="1" dirty="0"/>
              <a:t>Next the Food Banks </a:t>
            </a:r>
            <a:r>
              <a:rPr lang="en-US" sz="1300" dirty="0"/>
              <a:t>– </a:t>
            </a:r>
            <a:r>
              <a:rPr lang="en-US" sz="1300" b="1" dirty="0"/>
              <a:t>as in us, FBA, receives the TEFAP food and send it out to our partner agencies, You guys!</a:t>
            </a:r>
          </a:p>
          <a:p>
            <a:r>
              <a:rPr lang="en-US" sz="1300" b="1" dirty="0"/>
              <a:t>Partner Agencies </a:t>
            </a:r>
            <a:r>
              <a:rPr lang="en-US" sz="1300" dirty="0"/>
              <a:t>– </a:t>
            </a:r>
            <a:r>
              <a:rPr lang="en-US" sz="1300" u="sng" dirty="0"/>
              <a:t>distribute the TEFAP food to people that are income eligible for the program!</a:t>
            </a:r>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133357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07170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91868-9DFA-E1EE-E648-474338379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CDE2D-573F-E06B-C49B-8E54D1024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77092-C739-0E43-F518-E3BC2018E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D303CE-331D-8B6B-F0CB-EFD5CBC62A50}"/>
              </a:ext>
            </a:extLst>
          </p:cNvPr>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1054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i="1" dirty="0"/>
              <a:t>FBA responsibilities is to confirm TEFAP Food from DEED &gt;</a:t>
            </a:r>
            <a:r>
              <a:rPr lang="en-US" sz="1500" dirty="0"/>
              <a:t>1) DEED</a:t>
            </a:r>
            <a:r>
              <a:rPr lang="en-US" sz="1500" u="sng" dirty="0"/>
              <a:t> (Department of Early Education Development) notifies FBA when they have purchased food items for us to order</a:t>
            </a:r>
            <a:r>
              <a:rPr lang="en-US" sz="1500" dirty="0"/>
              <a:t>, </a:t>
            </a:r>
          </a:p>
          <a:p>
            <a:r>
              <a:rPr lang="en-US" sz="1500" b="1" i="1" dirty="0"/>
              <a:t>Then we receive and store TEFAP food that get allocated % wise to agencies(you)&gt;</a:t>
            </a:r>
            <a:r>
              <a:rPr lang="en-US" sz="1500" dirty="0"/>
              <a:t> 2) meaning after we receive the food items- we allocate a percentage to our agencies(you guys) </a:t>
            </a:r>
            <a:r>
              <a:rPr lang="en-US" sz="1500" u="sng" dirty="0"/>
              <a:t>based on area population and capacity amounts</a:t>
            </a:r>
            <a:r>
              <a:rPr lang="en-US" sz="1500" dirty="0"/>
              <a:t>.</a:t>
            </a:r>
          </a:p>
          <a:p>
            <a:r>
              <a:rPr lang="en-US" sz="1500" dirty="0"/>
              <a:t>&gt;3) </a:t>
            </a:r>
            <a:r>
              <a:rPr lang="en-US" sz="1500" u="sng" dirty="0"/>
              <a:t>I then reach out to our partner agencies (you) and coordinate the delivery for your TEFAP order. </a:t>
            </a:r>
            <a:r>
              <a:rPr lang="en-US" sz="1500" b="1" i="1" dirty="0"/>
              <a:t>As well as when you want to deliver.</a:t>
            </a:r>
            <a:endParaRPr lang="en-US" sz="1500" i="1" u="sng" dirty="0"/>
          </a:p>
          <a:p>
            <a:r>
              <a:rPr lang="en-US" sz="1500" dirty="0"/>
              <a:t>&gt;4) We make sure that all TEFAP food is being handled correctly by agencies.</a:t>
            </a:r>
          </a:p>
          <a:p>
            <a:r>
              <a:rPr lang="en-US" sz="1500" b="1" i="1" dirty="0"/>
              <a:t>And lastly, we collect and maintain records </a:t>
            </a:r>
            <a:r>
              <a:rPr lang="en-US" sz="1500" dirty="0"/>
              <a:t>&gt;5)From </a:t>
            </a:r>
            <a:r>
              <a:rPr lang="en-US" sz="1500" u="sng" dirty="0"/>
              <a:t>your monthly reports, we submit a quarterly report to DEED along with a detailed report of our inventory on hand.</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68282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9/18/2025</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9/18/2025</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9/18/2025</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9/18/2025</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9/18/2025</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9/18/2025</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dcaldwell@foodbankofalaska.org"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The Emergency Food Assistance Program</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509963"/>
            <a:ext cx="9500507" cy="806675"/>
          </a:xfrm>
        </p:spPr>
        <p:txBody>
          <a:bodyPr/>
          <a:lstStyle/>
          <a:p>
            <a:r>
              <a:rPr lang="en-US" dirty="0"/>
              <a:t>Annual Training </a:t>
            </a:r>
          </a:p>
          <a:p>
            <a:r>
              <a:rPr lang="en-US" sz="2400" dirty="0"/>
              <a:t>FY2026</a:t>
            </a:r>
          </a:p>
        </p:txBody>
      </p:sp>
      <p:pic>
        <p:nvPicPr>
          <p:cNvPr id="10" name="Picture 9" descr="A logo with a chef hat and hearts&#10;&#10;AI-generated content may be incorrect.">
            <a:extLst>
              <a:ext uri="{FF2B5EF4-FFF2-40B4-BE49-F238E27FC236}">
                <a16:creationId xmlns:a16="http://schemas.microsoft.com/office/drawing/2014/main" id="{426365B6-2CA2-0200-2CAB-4A9D2AD90CC4}"/>
              </a:ext>
            </a:extLst>
          </p:cNvPr>
          <p:cNvPicPr>
            <a:picLocks noChangeAspect="1"/>
          </p:cNvPicPr>
          <p:nvPr/>
        </p:nvPicPr>
        <p:blipFill>
          <a:blip r:embed="rId3"/>
          <a:stretch>
            <a:fillRect/>
          </a:stretch>
        </p:blipFill>
        <p:spPr>
          <a:xfrm>
            <a:off x="8730459" y="4825388"/>
            <a:ext cx="1753007" cy="1753007"/>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A278-FCBB-436B-EA50-8053DB7B174C}"/>
              </a:ext>
            </a:extLst>
          </p:cNvPr>
          <p:cNvSpPr>
            <a:spLocks noGrp="1"/>
          </p:cNvSpPr>
          <p:nvPr>
            <p:ph type="title"/>
          </p:nvPr>
        </p:nvSpPr>
        <p:spPr>
          <a:xfrm>
            <a:off x="1167492" y="381000"/>
            <a:ext cx="9779183" cy="1325563"/>
          </a:xfrm>
        </p:spPr>
        <p:txBody>
          <a:bodyPr anchor="b">
            <a:normAutofit/>
          </a:bodyPr>
          <a:lstStyle/>
          <a:p>
            <a:r>
              <a:rPr lang="en-US" dirty="0"/>
              <a:t>Agency’s Responsibilities </a:t>
            </a:r>
          </a:p>
        </p:txBody>
      </p:sp>
      <p:graphicFrame>
        <p:nvGraphicFramePr>
          <p:cNvPr id="13" name="Content Placeholder 2">
            <a:extLst>
              <a:ext uri="{FF2B5EF4-FFF2-40B4-BE49-F238E27FC236}">
                <a16:creationId xmlns:a16="http://schemas.microsoft.com/office/drawing/2014/main" id="{46D2C2DD-C5F1-3688-41ED-05D485B59AE4}"/>
              </a:ext>
            </a:extLst>
          </p:cNvPr>
          <p:cNvGraphicFramePr>
            <a:graphicFrameLocks noGrp="1"/>
          </p:cNvGraphicFramePr>
          <p:nvPr>
            <p:ph idx="1"/>
            <p:extLst>
              <p:ext uri="{D42A27DB-BD31-4B8C-83A1-F6EECF244321}">
                <p14:modId xmlns:p14="http://schemas.microsoft.com/office/powerpoint/2010/main" val="3092652796"/>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07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dirty="0"/>
              <a:t>Eligibility </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How do people qualify?</a:t>
            </a:r>
          </a:p>
        </p:txBody>
      </p:sp>
    </p:spTree>
    <p:extLst>
      <p:ext uri="{BB962C8B-B14F-4D97-AF65-F5344CB8AC3E}">
        <p14:creationId xmlns:p14="http://schemas.microsoft.com/office/powerpoint/2010/main" val="344679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lstStyle/>
          <a:p>
            <a:r>
              <a:rPr lang="en-US" dirty="0"/>
              <a:t>Enrolling</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167493" y="2005689"/>
            <a:ext cx="4663440" cy="522514"/>
          </a:xfrm>
        </p:spPr>
        <p:txBody>
          <a:bodyPr/>
          <a:lstStyle/>
          <a:p>
            <a:r>
              <a:rPr lang="en-US" dirty="0"/>
              <a:t>Applications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167493" y="2528203"/>
            <a:ext cx="4663440" cy="2828613"/>
          </a:xfrm>
        </p:spPr>
        <p:txBody>
          <a:bodyPr vert="horz" lIns="91440" tIns="45720" rIns="91440" bIns="45720" rtlCol="0" anchor="t">
            <a:normAutofit/>
          </a:bodyPr>
          <a:lstStyle/>
          <a:p>
            <a:r>
              <a:rPr lang="en-US" dirty="0"/>
              <a:t>Completed annually for the new year of October 1, 2025 – September 30, 2026.</a:t>
            </a:r>
          </a:p>
          <a:p>
            <a:endParaRPr lang="en-US" dirty="0"/>
          </a:p>
          <a:p>
            <a:r>
              <a:rPr lang="en-US" dirty="0"/>
              <a:t>Households can be of any size. </a:t>
            </a:r>
          </a:p>
          <a:p>
            <a:endParaRPr lang="en-US" dirty="0"/>
          </a:p>
          <a:p>
            <a:r>
              <a:rPr lang="en-US" dirty="0"/>
              <a:t>Proof of income is NOT required.</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idx="12"/>
          </p:nvPr>
        </p:nvSpPr>
        <p:spPr>
          <a:xfrm>
            <a:off x="6283235" y="2005689"/>
            <a:ext cx="4663440" cy="522514"/>
          </a:xfrm>
        </p:spPr>
        <p:txBody>
          <a:bodyPr/>
          <a:lstStyle/>
          <a:p>
            <a:r>
              <a:rPr lang="en-US" dirty="0"/>
              <a:t>Requirements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6283235" y="2528203"/>
            <a:ext cx="4663440" cy="2828613"/>
          </a:xfrm>
        </p:spPr>
        <p:txBody>
          <a:bodyPr vert="horz" lIns="91440" tIns="45720" rIns="91440" bIns="45720" rtlCol="0" anchor="t">
            <a:normAutofit/>
          </a:bodyPr>
          <a:lstStyle/>
          <a:p>
            <a:r>
              <a:rPr lang="en-US" dirty="0"/>
              <a:t>Reside in Alaska.</a:t>
            </a:r>
          </a:p>
          <a:p>
            <a:r>
              <a:rPr lang="en-US" dirty="0"/>
              <a:t>Have an annual income at or below the income guidelines.</a:t>
            </a:r>
          </a:p>
          <a:p>
            <a:r>
              <a:rPr lang="en-US" dirty="0"/>
              <a:t>One application per household.</a:t>
            </a:r>
          </a:p>
          <a:p>
            <a:r>
              <a:rPr lang="en-US" dirty="0"/>
              <a:t>Applicant picking up should be listed as the head of household.</a:t>
            </a:r>
          </a:p>
          <a:p>
            <a:r>
              <a:rPr lang="en-US" dirty="0"/>
              <a:t>A proxy can be listed on the application.</a:t>
            </a:r>
          </a:p>
        </p:txBody>
      </p:sp>
    </p:spTree>
    <p:extLst>
      <p:ext uri="{BB962C8B-B14F-4D97-AF65-F5344CB8AC3E}">
        <p14:creationId xmlns:p14="http://schemas.microsoft.com/office/powerpoint/2010/main" val="256311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40DF-28C6-0B38-BCF1-91171AAC8C04}"/>
              </a:ext>
            </a:extLst>
          </p:cNvPr>
          <p:cNvSpPr>
            <a:spLocks noGrp="1"/>
          </p:cNvSpPr>
          <p:nvPr>
            <p:ph type="title"/>
          </p:nvPr>
        </p:nvSpPr>
        <p:spPr/>
        <p:txBody>
          <a:bodyPr/>
          <a:lstStyle/>
          <a:p>
            <a:r>
              <a:rPr lang="en-US" sz="4400" dirty="0"/>
              <a:t>Income Guidelines &amp; Program Benefits</a:t>
            </a:r>
          </a:p>
        </p:txBody>
      </p:sp>
      <p:graphicFrame>
        <p:nvGraphicFramePr>
          <p:cNvPr id="9" name="Table 9">
            <a:extLst>
              <a:ext uri="{FF2B5EF4-FFF2-40B4-BE49-F238E27FC236}">
                <a16:creationId xmlns:a16="http://schemas.microsoft.com/office/drawing/2014/main" id="{0012DF1D-BE38-8664-A63B-3C62FAAD9757}"/>
              </a:ext>
            </a:extLst>
          </p:cNvPr>
          <p:cNvGraphicFramePr>
            <a:graphicFrameLocks noGrp="1"/>
          </p:cNvGraphicFramePr>
          <p:nvPr>
            <p:ph idx="1"/>
            <p:extLst>
              <p:ext uri="{D42A27DB-BD31-4B8C-83A1-F6EECF244321}">
                <p14:modId xmlns:p14="http://schemas.microsoft.com/office/powerpoint/2010/main" val="1461909270"/>
              </p:ext>
            </p:extLst>
          </p:nvPr>
        </p:nvGraphicFramePr>
        <p:xfrm>
          <a:off x="1400405" y="2087565"/>
          <a:ext cx="3715738" cy="3752516"/>
        </p:xfrm>
        <a:graphic>
          <a:graphicData uri="http://schemas.openxmlformats.org/drawingml/2006/table">
            <a:tbl>
              <a:tblPr firstRow="1" bandRow="1">
                <a:tableStyleId>{69C7853C-536D-4A76-A0AE-DD22124D55A5}</a:tableStyleId>
              </a:tblPr>
              <a:tblGrid>
                <a:gridCol w="1857869">
                  <a:extLst>
                    <a:ext uri="{9D8B030D-6E8A-4147-A177-3AD203B41FA5}">
                      <a16:colId xmlns:a16="http://schemas.microsoft.com/office/drawing/2014/main" val="3432104472"/>
                    </a:ext>
                  </a:extLst>
                </a:gridCol>
                <a:gridCol w="1857869">
                  <a:extLst>
                    <a:ext uri="{9D8B030D-6E8A-4147-A177-3AD203B41FA5}">
                      <a16:colId xmlns:a16="http://schemas.microsoft.com/office/drawing/2014/main" val="898592396"/>
                    </a:ext>
                  </a:extLst>
                </a:gridCol>
              </a:tblGrid>
              <a:tr h="610588">
                <a:tc>
                  <a:txBody>
                    <a:bodyPr/>
                    <a:lstStyle/>
                    <a:p>
                      <a:pPr algn="ctr"/>
                      <a:r>
                        <a:rPr lang="en-US" sz="2000" dirty="0"/>
                        <a:t>Household Size </a:t>
                      </a:r>
                    </a:p>
                  </a:txBody>
                  <a:tcPr anchor="ctr"/>
                </a:tc>
                <a:tc>
                  <a:txBody>
                    <a:bodyPr/>
                    <a:lstStyle/>
                    <a:p>
                      <a:pPr algn="ctr"/>
                      <a:r>
                        <a:rPr lang="en-US" sz="2000" dirty="0"/>
                        <a:t>Annual Income</a:t>
                      </a:r>
                    </a:p>
                  </a:txBody>
                  <a:tcPr anchor="ctr"/>
                </a:tc>
                <a:extLst>
                  <a:ext uri="{0D108BD9-81ED-4DB2-BD59-A6C34878D82A}">
                    <a16:rowId xmlns:a16="http://schemas.microsoft.com/office/drawing/2014/main" val="4227168255"/>
                  </a:ext>
                </a:extLst>
              </a:tr>
              <a:tr h="392741">
                <a:tc>
                  <a:txBody>
                    <a:bodyPr/>
                    <a:lstStyle/>
                    <a:p>
                      <a:pPr algn="ctr"/>
                      <a:r>
                        <a:rPr lang="en-US" dirty="0"/>
                        <a:t>1</a:t>
                      </a:r>
                    </a:p>
                  </a:txBody>
                  <a:tcPr anchor="ctr"/>
                </a:tc>
                <a:tc>
                  <a:txBody>
                    <a:bodyPr/>
                    <a:lstStyle/>
                    <a:p>
                      <a:pPr algn="ctr"/>
                      <a:r>
                        <a:rPr lang="en-US" sz="1800" kern="1200" dirty="0">
                          <a:solidFill>
                            <a:schemeClr val="dk1"/>
                          </a:solidFill>
                          <a:effectLst/>
                          <a:latin typeface="+mn-lt"/>
                          <a:ea typeface="+mn-ea"/>
                          <a:cs typeface="+mn-cs"/>
                        </a:rPr>
                        <a:t>$58,650</a:t>
                      </a:r>
                      <a:endParaRPr lang="en-US" dirty="0"/>
                    </a:p>
                  </a:txBody>
                  <a:tcPr anchor="ctr"/>
                </a:tc>
                <a:extLst>
                  <a:ext uri="{0D108BD9-81ED-4DB2-BD59-A6C34878D82A}">
                    <a16:rowId xmlns:a16="http://schemas.microsoft.com/office/drawing/2014/main" val="3587375421"/>
                  </a:ext>
                </a:extLst>
              </a:tr>
              <a:tr h="392741">
                <a:tc>
                  <a:txBody>
                    <a:bodyPr/>
                    <a:lstStyle/>
                    <a:p>
                      <a:pPr algn="ctr"/>
                      <a:r>
                        <a:rPr lang="en-US" dirty="0"/>
                        <a:t>2</a:t>
                      </a:r>
                    </a:p>
                  </a:txBody>
                  <a:tcPr anchor="ctr"/>
                </a:tc>
                <a:tc>
                  <a:txBody>
                    <a:bodyPr/>
                    <a:lstStyle/>
                    <a:p>
                      <a:pPr algn="ctr"/>
                      <a:r>
                        <a:rPr lang="en-US" sz="1800" kern="1200" dirty="0">
                          <a:solidFill>
                            <a:schemeClr val="dk1"/>
                          </a:solidFill>
                          <a:effectLst/>
                          <a:latin typeface="+mn-lt"/>
                          <a:ea typeface="+mn-ea"/>
                          <a:cs typeface="+mn-cs"/>
                        </a:rPr>
                        <a:t>$79,290</a:t>
                      </a:r>
                      <a:endParaRPr lang="en-US" dirty="0"/>
                    </a:p>
                  </a:txBody>
                  <a:tcPr anchor="ctr"/>
                </a:tc>
                <a:extLst>
                  <a:ext uri="{0D108BD9-81ED-4DB2-BD59-A6C34878D82A}">
                    <a16:rowId xmlns:a16="http://schemas.microsoft.com/office/drawing/2014/main" val="3982808563"/>
                  </a:ext>
                </a:extLst>
              </a:tr>
              <a:tr h="392741">
                <a:tc>
                  <a:txBody>
                    <a:bodyPr/>
                    <a:lstStyle/>
                    <a:p>
                      <a:pPr algn="ctr"/>
                      <a:r>
                        <a:rPr lang="en-US" dirty="0"/>
                        <a:t>3</a:t>
                      </a:r>
                    </a:p>
                  </a:txBody>
                  <a:tcPr anchor="ctr"/>
                </a:tc>
                <a:tc>
                  <a:txBody>
                    <a:bodyPr/>
                    <a:lstStyle/>
                    <a:p>
                      <a:pPr algn="ctr"/>
                      <a:r>
                        <a:rPr lang="en-US" sz="1800" kern="1200" dirty="0">
                          <a:solidFill>
                            <a:schemeClr val="dk1"/>
                          </a:solidFill>
                          <a:effectLst/>
                          <a:latin typeface="+mn-lt"/>
                          <a:ea typeface="+mn-ea"/>
                          <a:cs typeface="+mn-cs"/>
                        </a:rPr>
                        <a:t>$99,930</a:t>
                      </a:r>
                      <a:endParaRPr lang="en-US" dirty="0"/>
                    </a:p>
                  </a:txBody>
                  <a:tcPr anchor="ctr"/>
                </a:tc>
                <a:extLst>
                  <a:ext uri="{0D108BD9-81ED-4DB2-BD59-A6C34878D82A}">
                    <a16:rowId xmlns:a16="http://schemas.microsoft.com/office/drawing/2014/main" val="1537697520"/>
                  </a:ext>
                </a:extLst>
              </a:tr>
              <a:tr h="392741">
                <a:tc>
                  <a:txBody>
                    <a:bodyPr/>
                    <a:lstStyle/>
                    <a:p>
                      <a:pPr algn="ctr"/>
                      <a:r>
                        <a:rPr lang="en-US" dirty="0"/>
                        <a:t>4</a:t>
                      </a:r>
                    </a:p>
                  </a:txBody>
                  <a:tcPr anchor="ctr"/>
                </a:tc>
                <a:tc>
                  <a:txBody>
                    <a:bodyPr/>
                    <a:lstStyle/>
                    <a:p>
                      <a:pPr algn="ctr"/>
                      <a:r>
                        <a:rPr lang="en-US" sz="1800" kern="1200" dirty="0">
                          <a:solidFill>
                            <a:schemeClr val="dk1"/>
                          </a:solidFill>
                          <a:effectLst/>
                          <a:latin typeface="+mn-lt"/>
                          <a:ea typeface="+mn-ea"/>
                          <a:cs typeface="+mn-cs"/>
                        </a:rPr>
                        <a:t>$120,570</a:t>
                      </a:r>
                      <a:endParaRPr lang="en-US" dirty="0"/>
                    </a:p>
                  </a:txBody>
                  <a:tcPr anchor="ctr"/>
                </a:tc>
                <a:extLst>
                  <a:ext uri="{0D108BD9-81ED-4DB2-BD59-A6C34878D82A}">
                    <a16:rowId xmlns:a16="http://schemas.microsoft.com/office/drawing/2014/main" val="205014684"/>
                  </a:ext>
                </a:extLst>
              </a:tr>
              <a:tr h="392741">
                <a:tc>
                  <a:txBody>
                    <a:bodyPr/>
                    <a:lstStyle/>
                    <a:p>
                      <a:pPr algn="ctr"/>
                      <a:r>
                        <a:rPr lang="en-US" dirty="0"/>
                        <a:t>5</a:t>
                      </a:r>
                    </a:p>
                  </a:txBody>
                  <a:tcPr anchor="ctr"/>
                </a:tc>
                <a:tc>
                  <a:txBody>
                    <a:bodyPr/>
                    <a:lstStyle/>
                    <a:p>
                      <a:pPr algn="ctr"/>
                      <a:r>
                        <a:rPr lang="en-US" sz="1800" kern="1200" dirty="0">
                          <a:solidFill>
                            <a:schemeClr val="dk1"/>
                          </a:solidFill>
                          <a:effectLst/>
                          <a:latin typeface="+mn-lt"/>
                          <a:ea typeface="+mn-ea"/>
                          <a:cs typeface="+mn-cs"/>
                        </a:rPr>
                        <a:t>$141,210</a:t>
                      </a:r>
                      <a:endParaRPr lang="en-US" dirty="0"/>
                    </a:p>
                  </a:txBody>
                  <a:tcPr anchor="ctr"/>
                </a:tc>
                <a:extLst>
                  <a:ext uri="{0D108BD9-81ED-4DB2-BD59-A6C34878D82A}">
                    <a16:rowId xmlns:a16="http://schemas.microsoft.com/office/drawing/2014/main" val="1766559831"/>
                  </a:ext>
                </a:extLst>
              </a:tr>
              <a:tr h="392741">
                <a:tc>
                  <a:txBody>
                    <a:bodyPr/>
                    <a:lstStyle/>
                    <a:p>
                      <a:pPr algn="ctr"/>
                      <a:r>
                        <a:rPr lang="en-US" dirty="0"/>
                        <a:t>6</a:t>
                      </a:r>
                    </a:p>
                  </a:txBody>
                  <a:tcPr anchor="ctr"/>
                </a:tc>
                <a:tc>
                  <a:txBody>
                    <a:bodyPr/>
                    <a:lstStyle/>
                    <a:p>
                      <a:pPr algn="ctr"/>
                      <a:r>
                        <a:rPr lang="en-US" sz="1800" kern="1200" dirty="0">
                          <a:solidFill>
                            <a:schemeClr val="dk1"/>
                          </a:solidFill>
                          <a:effectLst/>
                          <a:latin typeface="+mn-lt"/>
                          <a:ea typeface="+mn-ea"/>
                          <a:cs typeface="+mn-cs"/>
                        </a:rPr>
                        <a:t>$161,850</a:t>
                      </a:r>
                      <a:endParaRPr lang="en-US" dirty="0"/>
                    </a:p>
                  </a:txBody>
                  <a:tcPr anchor="ctr"/>
                </a:tc>
                <a:extLst>
                  <a:ext uri="{0D108BD9-81ED-4DB2-BD59-A6C34878D82A}">
                    <a16:rowId xmlns:a16="http://schemas.microsoft.com/office/drawing/2014/main" val="4143588950"/>
                  </a:ext>
                </a:extLst>
              </a:tr>
              <a:tr h="392741">
                <a:tc>
                  <a:txBody>
                    <a:bodyPr/>
                    <a:lstStyle/>
                    <a:p>
                      <a:pPr algn="ctr"/>
                      <a:r>
                        <a:rPr lang="en-US" dirty="0"/>
                        <a:t>7</a:t>
                      </a:r>
                    </a:p>
                  </a:txBody>
                  <a:tcPr anchor="ctr"/>
                </a:tc>
                <a:tc>
                  <a:txBody>
                    <a:bodyPr/>
                    <a:lstStyle/>
                    <a:p>
                      <a:pPr algn="ctr"/>
                      <a:r>
                        <a:rPr lang="en-US" dirty="0"/>
                        <a:t>$ 182,490</a:t>
                      </a:r>
                    </a:p>
                  </a:txBody>
                  <a:tcPr anchor="ctr"/>
                </a:tc>
                <a:extLst>
                  <a:ext uri="{0D108BD9-81ED-4DB2-BD59-A6C34878D82A}">
                    <a16:rowId xmlns:a16="http://schemas.microsoft.com/office/drawing/2014/main" val="2526664624"/>
                  </a:ext>
                </a:extLst>
              </a:tr>
              <a:tr h="392741">
                <a:tc>
                  <a:txBody>
                    <a:bodyPr/>
                    <a:lstStyle/>
                    <a:p>
                      <a:pPr algn="ctr"/>
                      <a:r>
                        <a:rPr lang="en-US" dirty="0"/>
                        <a:t>8*</a:t>
                      </a:r>
                    </a:p>
                  </a:txBody>
                  <a:tcPr anchor="ctr"/>
                </a:tc>
                <a:tc>
                  <a:txBody>
                    <a:bodyPr/>
                    <a:lstStyle/>
                    <a:p>
                      <a:pPr algn="ctr"/>
                      <a:r>
                        <a:rPr lang="en-US" dirty="0"/>
                        <a:t>$203,130</a:t>
                      </a:r>
                    </a:p>
                  </a:txBody>
                  <a:tcPr anchor="ctr"/>
                </a:tc>
                <a:extLst>
                  <a:ext uri="{0D108BD9-81ED-4DB2-BD59-A6C34878D82A}">
                    <a16:rowId xmlns:a16="http://schemas.microsoft.com/office/drawing/2014/main" val="1746119642"/>
                  </a:ext>
                </a:extLst>
              </a:tr>
            </a:tbl>
          </a:graphicData>
        </a:graphic>
      </p:graphicFrame>
      <p:graphicFrame>
        <p:nvGraphicFramePr>
          <p:cNvPr id="3" name="Diagram 2">
            <a:extLst>
              <a:ext uri="{FF2B5EF4-FFF2-40B4-BE49-F238E27FC236}">
                <a16:creationId xmlns:a16="http://schemas.microsoft.com/office/drawing/2014/main" id="{D96233E0-8589-9B22-9F54-9648A0F85B58}"/>
              </a:ext>
            </a:extLst>
          </p:cNvPr>
          <p:cNvGraphicFramePr/>
          <p:nvPr>
            <p:extLst>
              <p:ext uri="{D42A27DB-BD31-4B8C-83A1-F6EECF244321}">
                <p14:modId xmlns:p14="http://schemas.microsoft.com/office/powerpoint/2010/main" val="2657572251"/>
              </p:ext>
            </p:extLst>
          </p:nvPr>
        </p:nvGraphicFramePr>
        <p:xfrm>
          <a:off x="6243277" y="2087565"/>
          <a:ext cx="4410099" cy="375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52D9BCE-BB89-93FB-BCB2-DA05450D9CCD}"/>
              </a:ext>
            </a:extLst>
          </p:cNvPr>
          <p:cNvSpPr txBox="1"/>
          <p:nvPr/>
        </p:nvSpPr>
        <p:spPr>
          <a:xfrm>
            <a:off x="1400405" y="5959716"/>
            <a:ext cx="5662670" cy="276999"/>
          </a:xfrm>
          <a:prstGeom prst="rect">
            <a:avLst/>
          </a:prstGeom>
          <a:noFill/>
        </p:spPr>
        <p:txBody>
          <a:bodyPr wrap="square" rtlCol="0">
            <a:spAutoFit/>
          </a:bodyPr>
          <a:lstStyle/>
          <a:p>
            <a:r>
              <a:rPr lang="en-US" sz="1200" b="1" dirty="0"/>
              <a:t>*For each additional household member, add </a:t>
            </a:r>
            <a:r>
              <a:rPr lang="en-US" sz="1200" b="1" u="sng" dirty="0"/>
              <a:t>$20,640</a:t>
            </a:r>
            <a:r>
              <a:rPr lang="en-US" sz="1200" b="1" dirty="0"/>
              <a:t>*</a:t>
            </a:r>
          </a:p>
        </p:txBody>
      </p:sp>
    </p:spTree>
    <p:extLst>
      <p:ext uri="{BB962C8B-B14F-4D97-AF65-F5344CB8AC3E}">
        <p14:creationId xmlns:p14="http://schemas.microsoft.com/office/powerpoint/2010/main" val="379665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834A0CF2-BE72-1583-46E0-A610752C1BD1}"/>
              </a:ext>
            </a:extLst>
          </p:cNvPr>
          <p:cNvSpPr/>
          <p:nvPr/>
        </p:nvSpPr>
        <p:spPr>
          <a:xfrm rot="16200000">
            <a:off x="1264021" y="962073"/>
            <a:ext cx="6875939" cy="4951792"/>
          </a:xfrm>
          <a:prstGeom prst="triangle">
            <a:avLst>
              <a:gd name="adj" fmla="val 100000"/>
            </a:avLst>
          </a:prstGeom>
          <a:solidFill>
            <a:srgbClr val="7A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D4C7AE-794E-4AC8-6628-3A7DCE8978F4}"/>
              </a:ext>
            </a:extLst>
          </p:cNvPr>
          <p:cNvSpPr>
            <a:spLocks noGrp="1"/>
          </p:cNvSpPr>
          <p:nvPr>
            <p:ph type="title"/>
          </p:nvPr>
        </p:nvSpPr>
        <p:spPr>
          <a:xfrm>
            <a:off x="546390" y="363747"/>
            <a:ext cx="5992433" cy="1325563"/>
          </a:xfrm>
        </p:spPr>
        <p:txBody>
          <a:bodyPr anchor="b">
            <a:normAutofit/>
          </a:bodyPr>
          <a:lstStyle/>
          <a:p>
            <a:r>
              <a:rPr lang="en-US" dirty="0"/>
              <a:t>Example Application</a:t>
            </a:r>
          </a:p>
        </p:txBody>
      </p:sp>
      <p:sp>
        <p:nvSpPr>
          <p:cNvPr id="6" name="Slide Number Placeholder 5">
            <a:extLst>
              <a:ext uri="{FF2B5EF4-FFF2-40B4-BE49-F238E27FC236}">
                <a16:creationId xmlns:a16="http://schemas.microsoft.com/office/drawing/2014/main" id="{A05DE39A-9CC1-B920-0F70-BA4D536DAF7A}"/>
              </a:ext>
            </a:extLst>
          </p:cNvPr>
          <p:cNvSpPr>
            <a:spLocks noGrp="1"/>
          </p:cNvSpPr>
          <p:nvPr>
            <p:ph type="sldNum" sz="quarter" idx="4"/>
          </p:nvPr>
        </p:nvSpPr>
        <p:spPr>
          <a:xfrm>
            <a:off x="76403" y="6294437"/>
            <a:ext cx="1657723" cy="365125"/>
          </a:xfrm>
        </p:spPr>
        <p:txBody>
          <a:bodyPr anchor="ctr">
            <a:normAutofit/>
          </a:bodyPr>
          <a:lstStyle/>
          <a:p>
            <a:pPr algn="l">
              <a:spcAft>
                <a:spcPts val="600"/>
              </a:spcAft>
            </a:pPr>
            <a:fld id="{294A09A9-5501-47C1-A89A-A340965A2BE2}" type="slidenum">
              <a:rPr lang="en-US" smtClean="0"/>
              <a:pPr algn="l">
                <a:spcAft>
                  <a:spcPts val="600"/>
                </a:spcAft>
              </a:pPr>
              <a:t>14</a:t>
            </a:fld>
            <a:endParaRPr lang="en-US" dirty="0"/>
          </a:p>
        </p:txBody>
      </p:sp>
      <p:sp>
        <p:nvSpPr>
          <p:cNvPr id="9" name="TextBox 8">
            <a:extLst>
              <a:ext uri="{FF2B5EF4-FFF2-40B4-BE49-F238E27FC236}">
                <a16:creationId xmlns:a16="http://schemas.microsoft.com/office/drawing/2014/main" id="{56B810C3-B6FA-2BBF-FBFB-E437AAA2E3E1}"/>
              </a:ext>
            </a:extLst>
          </p:cNvPr>
          <p:cNvSpPr txBox="1"/>
          <p:nvPr/>
        </p:nvSpPr>
        <p:spPr>
          <a:xfrm>
            <a:off x="546390" y="2475782"/>
            <a:ext cx="4787661" cy="1200329"/>
          </a:xfrm>
          <a:prstGeom prst="rect">
            <a:avLst/>
          </a:prstGeom>
          <a:noFill/>
        </p:spPr>
        <p:txBody>
          <a:bodyPr wrap="square" rtlCol="0">
            <a:spAutoFit/>
          </a:bodyPr>
          <a:lstStyle/>
          <a:p>
            <a:r>
              <a:rPr lang="en-US" dirty="0">
                <a:solidFill>
                  <a:schemeClr val="bg1"/>
                </a:solidFill>
              </a:rPr>
              <a:t>Signature is required on the application</a:t>
            </a:r>
          </a:p>
          <a:p>
            <a:endParaRPr lang="en-US" dirty="0">
              <a:solidFill>
                <a:schemeClr val="bg1"/>
              </a:solidFill>
            </a:endParaRPr>
          </a:p>
          <a:p>
            <a:r>
              <a:rPr lang="en-US" dirty="0">
                <a:solidFill>
                  <a:schemeClr val="bg1"/>
                </a:solidFill>
              </a:rPr>
              <a:t>Intake works should sign the bottom and mark eligible or ineligible</a:t>
            </a:r>
          </a:p>
        </p:txBody>
      </p:sp>
      <p:graphicFrame>
        <p:nvGraphicFramePr>
          <p:cNvPr id="5" name="Object 4">
            <a:extLst>
              <a:ext uri="{FF2B5EF4-FFF2-40B4-BE49-F238E27FC236}">
                <a16:creationId xmlns:a16="http://schemas.microsoft.com/office/drawing/2014/main" id="{5833CE67-6CDE-E109-560F-B708439E6BFB}"/>
              </a:ext>
            </a:extLst>
          </p:cNvPr>
          <p:cNvGraphicFramePr>
            <a:graphicFrameLocks noChangeAspect="1"/>
          </p:cNvGraphicFramePr>
          <p:nvPr>
            <p:extLst>
              <p:ext uri="{D42A27DB-BD31-4B8C-83A1-F6EECF244321}">
                <p14:modId xmlns:p14="http://schemas.microsoft.com/office/powerpoint/2010/main" val="4197312028"/>
              </p:ext>
            </p:extLst>
          </p:nvPr>
        </p:nvGraphicFramePr>
        <p:xfrm>
          <a:off x="6857952" y="-9214"/>
          <a:ext cx="5334048" cy="6867214"/>
        </p:xfrm>
        <a:graphic>
          <a:graphicData uri="http://schemas.openxmlformats.org/presentationml/2006/ole">
            <mc:AlternateContent xmlns:mc="http://schemas.openxmlformats.org/markup-compatibility/2006">
              <mc:Choice xmlns:v="urn:schemas-microsoft-com:vml" Requires="v">
                <p:oleObj name="Document" r:id="rId3" imgW="5956042" imgH="8431084" progId="Word.Document.12">
                  <p:embed/>
                </p:oleObj>
              </mc:Choice>
              <mc:Fallback>
                <p:oleObj name="Document" r:id="rId3" imgW="5956042" imgH="8431084" progId="Word.Document.12">
                  <p:embed/>
                  <p:pic>
                    <p:nvPicPr>
                      <p:cNvPr id="0" name=""/>
                      <p:cNvPicPr/>
                      <p:nvPr/>
                    </p:nvPicPr>
                    <p:blipFill>
                      <a:blip r:embed="rId4"/>
                      <a:stretch>
                        <a:fillRect/>
                      </a:stretch>
                    </p:blipFill>
                    <p:spPr>
                      <a:xfrm>
                        <a:off x="6857952" y="-9214"/>
                        <a:ext cx="5334048" cy="686721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30754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3F6E-9384-2563-F1C9-7B45622081A0}"/>
              </a:ext>
            </a:extLst>
          </p:cNvPr>
          <p:cNvSpPr>
            <a:spLocks noGrp="1"/>
          </p:cNvSpPr>
          <p:nvPr>
            <p:ph type="ctrTitle"/>
          </p:nvPr>
        </p:nvSpPr>
        <p:spPr/>
        <p:txBody>
          <a:bodyPr/>
          <a:lstStyle/>
          <a:p>
            <a:r>
              <a:rPr lang="en-US" dirty="0"/>
              <a:t>Inventory</a:t>
            </a:r>
          </a:p>
        </p:txBody>
      </p:sp>
      <p:sp>
        <p:nvSpPr>
          <p:cNvPr id="3" name="Subtitle 2">
            <a:extLst>
              <a:ext uri="{FF2B5EF4-FFF2-40B4-BE49-F238E27FC236}">
                <a16:creationId xmlns:a16="http://schemas.microsoft.com/office/drawing/2014/main" id="{96EFF300-9FFA-B169-B5CF-0BC7AE385215}"/>
              </a:ext>
            </a:extLst>
          </p:cNvPr>
          <p:cNvSpPr>
            <a:spLocks noGrp="1"/>
          </p:cNvSpPr>
          <p:nvPr>
            <p:ph type="subTitle" idx="1"/>
          </p:nvPr>
        </p:nvSpPr>
        <p:spPr/>
        <p:txBody>
          <a:bodyPr/>
          <a:lstStyle/>
          <a:p>
            <a:r>
              <a:rPr lang="en-US" dirty="0"/>
              <a:t>Receiving &amp; Distributing  </a:t>
            </a:r>
          </a:p>
        </p:txBody>
      </p:sp>
    </p:spTree>
    <p:extLst>
      <p:ext uri="{BB962C8B-B14F-4D97-AF65-F5344CB8AC3E}">
        <p14:creationId xmlns:p14="http://schemas.microsoft.com/office/powerpoint/2010/main" val="313375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7A1F-710B-3DB8-7495-F772F8973895}"/>
              </a:ext>
            </a:extLst>
          </p:cNvPr>
          <p:cNvSpPr>
            <a:spLocks noGrp="1"/>
          </p:cNvSpPr>
          <p:nvPr>
            <p:ph type="title"/>
          </p:nvPr>
        </p:nvSpPr>
        <p:spPr/>
        <p:txBody>
          <a:bodyPr/>
          <a:lstStyle/>
          <a:p>
            <a:r>
              <a:rPr lang="en-US" dirty="0"/>
              <a:t>Inventory Management</a:t>
            </a:r>
          </a:p>
        </p:txBody>
      </p:sp>
      <p:sp>
        <p:nvSpPr>
          <p:cNvPr id="3" name="Content Placeholder 2">
            <a:extLst>
              <a:ext uri="{FF2B5EF4-FFF2-40B4-BE49-F238E27FC236}">
                <a16:creationId xmlns:a16="http://schemas.microsoft.com/office/drawing/2014/main" id="{F0D24A03-9ACF-2D7E-4CB0-A3C170A9EF18}"/>
              </a:ext>
            </a:extLst>
          </p:cNvPr>
          <p:cNvSpPr>
            <a:spLocks noGrp="1"/>
          </p:cNvSpPr>
          <p:nvPr>
            <p:ph idx="1"/>
          </p:nvPr>
        </p:nvSpPr>
        <p:spPr>
          <a:xfrm>
            <a:off x="1167491" y="2776472"/>
            <a:ext cx="3218688" cy="1325563"/>
          </a:xfrm>
        </p:spPr>
        <p:txBody>
          <a:bodyPr/>
          <a:lstStyle/>
          <a:p>
            <a:r>
              <a:rPr lang="en-US" dirty="0"/>
              <a:t>Direct Ship Sites</a:t>
            </a:r>
          </a:p>
          <a:p>
            <a:pPr marL="800100" lvl="1" indent="-342900">
              <a:buFont typeface="Arial" panose="020B0604020202020204" pitchFamily="34" charset="0"/>
              <a:buChar char="•"/>
            </a:pPr>
            <a:r>
              <a:rPr lang="en-US" dirty="0"/>
              <a:t>Email from FBA confirming what’s coming</a:t>
            </a:r>
          </a:p>
        </p:txBody>
      </p:sp>
      <p:sp>
        <p:nvSpPr>
          <p:cNvPr id="6" name="Content Placeholder 5">
            <a:extLst>
              <a:ext uri="{FF2B5EF4-FFF2-40B4-BE49-F238E27FC236}">
                <a16:creationId xmlns:a16="http://schemas.microsoft.com/office/drawing/2014/main" id="{11D3CD74-B6DB-16D1-3557-24C7260636B5}"/>
              </a:ext>
            </a:extLst>
          </p:cNvPr>
          <p:cNvSpPr>
            <a:spLocks noGrp="1"/>
          </p:cNvSpPr>
          <p:nvPr>
            <p:ph idx="10"/>
          </p:nvPr>
        </p:nvSpPr>
        <p:spPr>
          <a:xfrm>
            <a:off x="4683787" y="2776472"/>
            <a:ext cx="3173279" cy="2828613"/>
          </a:xfrm>
        </p:spPr>
        <p:txBody>
          <a:bodyPr/>
          <a:lstStyle/>
          <a:p>
            <a:pPr marL="342900" indent="-342900">
              <a:buFont typeface="Arial" panose="020B0604020202020204" pitchFamily="34" charset="0"/>
              <a:buChar char="•"/>
            </a:pPr>
            <a:r>
              <a:rPr lang="en-US" dirty="0"/>
              <a:t>Count and verify – sign Agency Order Receipt (AOR)</a:t>
            </a:r>
          </a:p>
          <a:p>
            <a:pPr marL="342900" indent="-342900">
              <a:buFont typeface="Arial" panose="020B0604020202020204" pitchFamily="34" charset="0"/>
              <a:buChar char="•"/>
            </a:pPr>
            <a:r>
              <a:rPr lang="en-US" dirty="0"/>
              <a:t>Cases must be marked “TEFAP” &amp; the date received</a:t>
            </a:r>
          </a:p>
        </p:txBody>
      </p:sp>
      <p:sp>
        <p:nvSpPr>
          <p:cNvPr id="7" name="Content Placeholder 6">
            <a:extLst>
              <a:ext uri="{FF2B5EF4-FFF2-40B4-BE49-F238E27FC236}">
                <a16:creationId xmlns:a16="http://schemas.microsoft.com/office/drawing/2014/main" id="{41C39465-8876-BD32-A00D-9F166C6D6977}"/>
              </a:ext>
            </a:extLst>
          </p:cNvPr>
          <p:cNvSpPr>
            <a:spLocks noGrp="1"/>
          </p:cNvSpPr>
          <p:nvPr>
            <p:ph idx="11"/>
          </p:nvPr>
        </p:nvSpPr>
        <p:spPr/>
        <p:txBody>
          <a:bodyPr/>
          <a:lstStyle/>
          <a:p>
            <a:r>
              <a:rPr lang="en-US" dirty="0"/>
              <a:t>Ordering TEFAP Food</a:t>
            </a:r>
          </a:p>
        </p:txBody>
      </p:sp>
      <p:sp>
        <p:nvSpPr>
          <p:cNvPr id="8" name="Content Placeholder 7">
            <a:extLst>
              <a:ext uri="{FF2B5EF4-FFF2-40B4-BE49-F238E27FC236}">
                <a16:creationId xmlns:a16="http://schemas.microsoft.com/office/drawing/2014/main" id="{32A81E58-E683-7D9D-AB38-CA9FF640F846}"/>
              </a:ext>
            </a:extLst>
          </p:cNvPr>
          <p:cNvSpPr>
            <a:spLocks noGrp="1"/>
          </p:cNvSpPr>
          <p:nvPr>
            <p:ph idx="12"/>
          </p:nvPr>
        </p:nvSpPr>
        <p:spPr/>
        <p:txBody>
          <a:bodyPr/>
          <a:lstStyle/>
          <a:p>
            <a:r>
              <a:rPr lang="en-US" dirty="0"/>
              <a:t>Receiving TEFAP Food</a:t>
            </a:r>
          </a:p>
        </p:txBody>
      </p:sp>
      <p:sp>
        <p:nvSpPr>
          <p:cNvPr id="9" name="Content Placeholder 8">
            <a:extLst>
              <a:ext uri="{FF2B5EF4-FFF2-40B4-BE49-F238E27FC236}">
                <a16:creationId xmlns:a16="http://schemas.microsoft.com/office/drawing/2014/main" id="{42AF5B6E-4D56-1DF6-A0B3-5145844D1261}"/>
              </a:ext>
            </a:extLst>
          </p:cNvPr>
          <p:cNvSpPr>
            <a:spLocks noGrp="1"/>
          </p:cNvSpPr>
          <p:nvPr>
            <p:ph idx="13"/>
          </p:nvPr>
        </p:nvSpPr>
        <p:spPr>
          <a:xfrm>
            <a:off x="8200082" y="2776471"/>
            <a:ext cx="3610917" cy="3945003"/>
          </a:xfrm>
        </p:spPr>
        <p:txBody>
          <a:bodyPr/>
          <a:lstStyle/>
          <a:p>
            <a:pPr marL="342900" indent="-342900">
              <a:buFont typeface="Arial" panose="020B0604020202020204" pitchFamily="34" charset="0"/>
              <a:buChar char="•"/>
            </a:pPr>
            <a:r>
              <a:rPr lang="en-US" dirty="0"/>
              <a:t>Inventory should last 3 months</a:t>
            </a:r>
          </a:p>
          <a:p>
            <a:pPr marL="342900" indent="-342900">
              <a:buFont typeface="Arial" panose="020B0604020202020204" pitchFamily="34" charset="0"/>
              <a:buChar char="•"/>
            </a:pPr>
            <a:r>
              <a:rPr lang="en-US" dirty="0"/>
              <a:t>TEFAP must be stored separately from other food</a:t>
            </a:r>
          </a:p>
          <a:p>
            <a:pPr marL="342900" indent="-342900">
              <a:buFont typeface="Arial" panose="020B0604020202020204" pitchFamily="34" charset="0"/>
              <a:buChar char="•"/>
            </a:pPr>
            <a:r>
              <a:rPr lang="en-US" dirty="0"/>
              <a:t>FIFO – First-in, first-out</a:t>
            </a:r>
          </a:p>
          <a:p>
            <a:pPr marL="342900" indent="-342900">
              <a:buFont typeface="Arial" panose="020B0604020202020204" pitchFamily="34" charset="0"/>
              <a:buChar char="•"/>
            </a:pPr>
            <a:r>
              <a:rPr lang="en-US" dirty="0"/>
              <a:t>Food Item Loss Report Form</a:t>
            </a:r>
          </a:p>
          <a:p>
            <a:pPr marL="342900" indent="-342900">
              <a:buFont typeface="Arial" panose="020B0604020202020204" pitchFamily="34" charset="0"/>
              <a:buChar char="•"/>
            </a:pPr>
            <a:r>
              <a:rPr lang="en-US" dirty="0"/>
              <a:t>Individual choice is recommended</a:t>
            </a:r>
          </a:p>
          <a:p>
            <a:pPr marL="342900" indent="-342900">
              <a:buFont typeface="Arial" panose="020B0604020202020204" pitchFamily="34" charset="0"/>
              <a:buChar char="•"/>
            </a:pPr>
            <a:r>
              <a:rPr lang="en-US" dirty="0"/>
              <a:t>Potentially go back to once a month</a:t>
            </a:r>
          </a:p>
          <a:p>
            <a:endParaRPr lang="en-US" dirty="0"/>
          </a:p>
        </p:txBody>
      </p:sp>
      <p:sp>
        <p:nvSpPr>
          <p:cNvPr id="10" name="Content Placeholder 9">
            <a:extLst>
              <a:ext uri="{FF2B5EF4-FFF2-40B4-BE49-F238E27FC236}">
                <a16:creationId xmlns:a16="http://schemas.microsoft.com/office/drawing/2014/main" id="{56C7BCC9-F320-BCF1-2726-9328829C6EF4}"/>
              </a:ext>
            </a:extLst>
          </p:cNvPr>
          <p:cNvSpPr>
            <a:spLocks noGrp="1"/>
          </p:cNvSpPr>
          <p:nvPr>
            <p:ph idx="14"/>
          </p:nvPr>
        </p:nvSpPr>
        <p:spPr/>
        <p:txBody>
          <a:bodyPr/>
          <a:lstStyle/>
          <a:p>
            <a:r>
              <a:rPr lang="en-US" dirty="0"/>
              <a:t>Storing &amp; Distributing TEFAP Food</a:t>
            </a:r>
          </a:p>
        </p:txBody>
      </p:sp>
      <p:sp>
        <p:nvSpPr>
          <p:cNvPr id="12" name="Content Placeholder 2">
            <a:extLst>
              <a:ext uri="{FF2B5EF4-FFF2-40B4-BE49-F238E27FC236}">
                <a16:creationId xmlns:a16="http://schemas.microsoft.com/office/drawing/2014/main" id="{62A2B56B-4EE6-0D09-EC14-F190F54F3DC2}"/>
              </a:ext>
            </a:extLst>
          </p:cNvPr>
          <p:cNvSpPr txBox="1">
            <a:spLocks/>
          </p:cNvSpPr>
          <p:nvPr/>
        </p:nvSpPr>
        <p:spPr>
          <a:xfrm>
            <a:off x="1167491" y="3992373"/>
            <a:ext cx="3218688" cy="1325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Non-Direct Ship Sites</a:t>
            </a:r>
          </a:p>
          <a:p>
            <a:pPr marL="800100" lvl="1" indent="-342900">
              <a:buFont typeface="Arial" panose="020B0604020202020204" pitchFamily="34" charset="0"/>
              <a:buChar char="•"/>
            </a:pPr>
            <a:r>
              <a:rPr lang="en-US" dirty="0"/>
              <a:t>Email from FBA with list of what’s available to order</a:t>
            </a:r>
          </a:p>
        </p:txBody>
      </p:sp>
    </p:spTree>
    <p:extLst>
      <p:ext uri="{BB962C8B-B14F-4D97-AF65-F5344CB8AC3E}">
        <p14:creationId xmlns:p14="http://schemas.microsoft.com/office/powerpoint/2010/main" val="344084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F151ECCC-A6DD-0D6D-7F18-F29A6185CCF7}"/>
              </a:ext>
            </a:extLst>
          </p:cNvPr>
          <p:cNvSpPr/>
          <p:nvPr/>
        </p:nvSpPr>
        <p:spPr>
          <a:xfrm rot="16200000">
            <a:off x="1139742" y="957232"/>
            <a:ext cx="6866257" cy="4951790"/>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4C7AE-794E-4AC8-6628-3A7DCE8978F4}"/>
              </a:ext>
            </a:extLst>
          </p:cNvPr>
          <p:cNvSpPr>
            <a:spLocks noGrp="1"/>
          </p:cNvSpPr>
          <p:nvPr>
            <p:ph type="title"/>
          </p:nvPr>
        </p:nvSpPr>
        <p:spPr>
          <a:xfrm>
            <a:off x="546390" y="770147"/>
            <a:ext cx="5992433" cy="1325563"/>
          </a:xfrm>
        </p:spPr>
        <p:txBody>
          <a:bodyPr anchor="b">
            <a:normAutofit fontScale="90000"/>
          </a:bodyPr>
          <a:lstStyle/>
          <a:p>
            <a:r>
              <a:rPr lang="en-US" dirty="0"/>
              <a:t>Example Agency Order Receipt (AOR)</a:t>
            </a:r>
          </a:p>
        </p:txBody>
      </p:sp>
      <p:pic>
        <p:nvPicPr>
          <p:cNvPr id="8" name="Content Placeholder 7">
            <a:extLst>
              <a:ext uri="{FF2B5EF4-FFF2-40B4-BE49-F238E27FC236}">
                <a16:creationId xmlns:a16="http://schemas.microsoft.com/office/drawing/2014/main" id="{C5EC207B-7190-E464-EEA2-DAF219438548}"/>
              </a:ext>
            </a:extLst>
          </p:cNvPr>
          <p:cNvPicPr>
            <a:picLocks noGrp="1" noChangeAspect="1"/>
          </p:cNvPicPr>
          <p:nvPr>
            <p:ph idx="1"/>
          </p:nvPr>
        </p:nvPicPr>
        <p:blipFill rotWithShape="1">
          <a:blip r:embed="rId3"/>
          <a:srcRect l="4262" t="1880" r="5630" b="5165"/>
          <a:stretch/>
        </p:blipFill>
        <p:spPr>
          <a:xfrm>
            <a:off x="7048766" y="0"/>
            <a:ext cx="5143234" cy="6866257"/>
          </a:xfrm>
          <a:noFill/>
        </p:spPr>
      </p:pic>
      <p:sp>
        <p:nvSpPr>
          <p:cNvPr id="6" name="Slide Number Placeholder 5">
            <a:extLst>
              <a:ext uri="{FF2B5EF4-FFF2-40B4-BE49-F238E27FC236}">
                <a16:creationId xmlns:a16="http://schemas.microsoft.com/office/drawing/2014/main" id="{A05DE39A-9CC1-B920-0F70-BA4D536DAF7A}"/>
              </a:ext>
            </a:extLst>
          </p:cNvPr>
          <p:cNvSpPr>
            <a:spLocks noGrp="1"/>
          </p:cNvSpPr>
          <p:nvPr>
            <p:ph type="sldNum" sz="quarter" idx="4"/>
          </p:nvPr>
        </p:nvSpPr>
        <p:spPr>
          <a:xfrm>
            <a:off x="76403" y="6294437"/>
            <a:ext cx="1657723" cy="365125"/>
          </a:xfrm>
        </p:spPr>
        <p:txBody>
          <a:bodyPr anchor="ctr">
            <a:normAutofit/>
          </a:bodyPr>
          <a:lstStyle/>
          <a:p>
            <a:pPr algn="l">
              <a:spcAft>
                <a:spcPts val="600"/>
              </a:spcAft>
            </a:pPr>
            <a:fld id="{294A09A9-5501-47C1-A89A-A340965A2BE2}" type="slidenum">
              <a:rPr lang="en-US" smtClean="0"/>
              <a:pPr algn="l">
                <a:spcAft>
                  <a:spcPts val="600"/>
                </a:spcAft>
              </a:pPr>
              <a:t>17</a:t>
            </a:fld>
            <a:endParaRPr lang="en-US" dirty="0"/>
          </a:p>
        </p:txBody>
      </p:sp>
      <p:sp>
        <p:nvSpPr>
          <p:cNvPr id="9" name="TextBox 8">
            <a:extLst>
              <a:ext uri="{FF2B5EF4-FFF2-40B4-BE49-F238E27FC236}">
                <a16:creationId xmlns:a16="http://schemas.microsoft.com/office/drawing/2014/main" id="{56B810C3-B6FA-2BBF-FBFB-E437AAA2E3E1}"/>
              </a:ext>
            </a:extLst>
          </p:cNvPr>
          <p:cNvSpPr txBox="1"/>
          <p:nvPr/>
        </p:nvSpPr>
        <p:spPr>
          <a:xfrm>
            <a:off x="546390" y="2810078"/>
            <a:ext cx="4787661" cy="923330"/>
          </a:xfrm>
          <a:prstGeom prst="rect">
            <a:avLst/>
          </a:prstGeom>
          <a:noFill/>
        </p:spPr>
        <p:txBody>
          <a:bodyPr wrap="square" rtlCol="0">
            <a:spAutoFit/>
          </a:bodyPr>
          <a:lstStyle/>
          <a:p>
            <a:r>
              <a:rPr lang="en-US" dirty="0">
                <a:solidFill>
                  <a:schemeClr val="bg1"/>
                </a:solidFill>
              </a:rPr>
              <a:t>Signature is required upon arrival</a:t>
            </a:r>
          </a:p>
          <a:p>
            <a:endParaRPr lang="en-US" dirty="0">
              <a:solidFill>
                <a:schemeClr val="bg1"/>
              </a:solidFill>
            </a:endParaRPr>
          </a:p>
          <a:p>
            <a:r>
              <a:rPr lang="en-US" dirty="0">
                <a:solidFill>
                  <a:schemeClr val="bg1"/>
                </a:solidFill>
              </a:rPr>
              <a:t>Notify FBA of any discrepancies </a:t>
            </a:r>
          </a:p>
        </p:txBody>
      </p:sp>
    </p:spTree>
    <p:extLst>
      <p:ext uri="{BB962C8B-B14F-4D97-AF65-F5344CB8AC3E}">
        <p14:creationId xmlns:p14="http://schemas.microsoft.com/office/powerpoint/2010/main" val="1972391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EB51-7AC0-CB49-F753-E6D2482BF494}"/>
              </a:ext>
            </a:extLst>
          </p:cNvPr>
          <p:cNvSpPr>
            <a:spLocks noGrp="1"/>
          </p:cNvSpPr>
          <p:nvPr>
            <p:ph type="ctrTitle"/>
          </p:nvPr>
        </p:nvSpPr>
        <p:spPr>
          <a:xfrm>
            <a:off x="1210626" y="2028166"/>
            <a:ext cx="6245912" cy="2387600"/>
          </a:xfrm>
        </p:spPr>
        <p:txBody>
          <a:bodyPr/>
          <a:lstStyle/>
          <a:p>
            <a:r>
              <a:rPr lang="en-US" dirty="0"/>
              <a:t>Food Shipment Schedule </a:t>
            </a:r>
          </a:p>
        </p:txBody>
      </p:sp>
    </p:spTree>
    <p:extLst>
      <p:ext uri="{BB962C8B-B14F-4D97-AF65-F5344CB8AC3E}">
        <p14:creationId xmlns:p14="http://schemas.microsoft.com/office/powerpoint/2010/main" val="165237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6C82-C6F5-EC6A-1F90-28685D6CD302}"/>
              </a:ext>
            </a:extLst>
          </p:cNvPr>
          <p:cNvSpPr>
            <a:spLocks noGrp="1"/>
          </p:cNvSpPr>
          <p:nvPr>
            <p:ph type="title"/>
          </p:nvPr>
        </p:nvSpPr>
        <p:spPr>
          <a:xfrm>
            <a:off x="583598" y="235040"/>
            <a:ext cx="5916354" cy="781146"/>
          </a:xfrm>
        </p:spPr>
        <p:txBody>
          <a:bodyPr/>
          <a:lstStyle/>
          <a:p>
            <a:r>
              <a:rPr lang="en-US" dirty="0"/>
              <a:t>Quarter 1</a:t>
            </a:r>
          </a:p>
        </p:txBody>
      </p:sp>
      <p:graphicFrame>
        <p:nvGraphicFramePr>
          <p:cNvPr id="9" name="Table 9">
            <a:extLst>
              <a:ext uri="{FF2B5EF4-FFF2-40B4-BE49-F238E27FC236}">
                <a16:creationId xmlns:a16="http://schemas.microsoft.com/office/drawing/2014/main" id="{A9F3BD65-F828-EA51-CC03-784652884E19}"/>
              </a:ext>
            </a:extLst>
          </p:cNvPr>
          <p:cNvGraphicFramePr>
            <a:graphicFrameLocks noGrp="1"/>
          </p:cNvGraphicFramePr>
          <p:nvPr>
            <p:ph idx="1"/>
            <p:extLst>
              <p:ext uri="{D42A27DB-BD31-4B8C-83A1-F6EECF244321}">
                <p14:modId xmlns:p14="http://schemas.microsoft.com/office/powerpoint/2010/main" val="758421422"/>
              </p:ext>
            </p:extLst>
          </p:nvPr>
        </p:nvGraphicFramePr>
        <p:xfrm>
          <a:off x="1738828" y="1178537"/>
          <a:ext cx="8714344" cy="4825656"/>
        </p:xfrm>
        <a:graphic>
          <a:graphicData uri="http://schemas.openxmlformats.org/drawingml/2006/table">
            <a:tbl>
              <a:tblPr firstRow="1" bandRow="1">
                <a:tableStyleId>{93296810-A885-4BE3-A3E7-6D5BEEA58F35}</a:tableStyleId>
              </a:tblPr>
              <a:tblGrid>
                <a:gridCol w="5902913">
                  <a:extLst>
                    <a:ext uri="{9D8B030D-6E8A-4147-A177-3AD203B41FA5}">
                      <a16:colId xmlns:a16="http://schemas.microsoft.com/office/drawing/2014/main" val="2344746772"/>
                    </a:ext>
                  </a:extLst>
                </a:gridCol>
                <a:gridCol w="2811431">
                  <a:extLst>
                    <a:ext uri="{9D8B030D-6E8A-4147-A177-3AD203B41FA5}">
                      <a16:colId xmlns:a16="http://schemas.microsoft.com/office/drawing/2014/main" val="3698060680"/>
                    </a:ext>
                  </a:extLst>
                </a:gridCol>
              </a:tblGrid>
              <a:tr h="1187854">
                <a:tc>
                  <a:txBody>
                    <a:bodyPr/>
                    <a:lstStyle/>
                    <a:p>
                      <a:r>
                        <a:rPr lang="en-US" sz="2400" dirty="0"/>
                        <a:t>Item</a:t>
                      </a:r>
                    </a:p>
                  </a:txBody>
                  <a:tcPr anchor="ctr"/>
                </a:tc>
                <a:tc>
                  <a:txBody>
                    <a:bodyPr/>
                    <a:lstStyle/>
                    <a:p>
                      <a:pPr algn="ctr"/>
                      <a:r>
                        <a:rPr lang="en-US" sz="2400" dirty="0"/>
                        <a:t>Scheduled to Ship</a:t>
                      </a:r>
                    </a:p>
                  </a:txBody>
                  <a:tcPr anchor="ctr"/>
                </a:tc>
                <a:extLst>
                  <a:ext uri="{0D108BD9-81ED-4DB2-BD59-A6C34878D82A}">
                    <a16:rowId xmlns:a16="http://schemas.microsoft.com/office/drawing/2014/main" val="1933384698"/>
                  </a:ext>
                </a:extLst>
              </a:tr>
              <a:tr h="519686">
                <a:tc>
                  <a:txBody>
                    <a:bodyPr/>
                    <a:lstStyle/>
                    <a:p>
                      <a:pPr algn="l" fontAlgn="b">
                        <a:buNone/>
                      </a:pPr>
                      <a:r>
                        <a:rPr lang="en-US" sz="2000" b="0" i="0" u="none" strike="noStrike" dirty="0">
                          <a:solidFill>
                            <a:srgbClr val="000000"/>
                          </a:solidFill>
                          <a:effectLst/>
                          <a:latin typeface="Calibri" panose="020F0502020204030204" pitchFamily="34" charset="0"/>
                        </a:rPr>
                        <a:t>CHICKEN WHOLE BAGGED FRZ CTN-36-43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9/15/2025</a:t>
                      </a:r>
                    </a:p>
                  </a:txBody>
                  <a:tcPr marL="9525" marR="9525" marT="9525" anchor="ctr"/>
                </a:tc>
                <a:extLst>
                  <a:ext uri="{0D108BD9-81ED-4DB2-BD59-A6C34878D82A}">
                    <a16:rowId xmlns:a16="http://schemas.microsoft.com/office/drawing/2014/main" val="3754245968"/>
                  </a:ext>
                </a:extLst>
              </a:tr>
              <a:tr h="519686">
                <a:tc>
                  <a:txBody>
                    <a:bodyPr/>
                    <a:lstStyle/>
                    <a:p>
                      <a:pPr algn="l" fontAlgn="b">
                        <a:buNone/>
                      </a:pPr>
                      <a:r>
                        <a:rPr lang="en-US" sz="2000" b="0" i="0" u="none" strike="noStrike">
                          <a:solidFill>
                            <a:srgbClr val="000000"/>
                          </a:solidFill>
                          <a:effectLst/>
                          <a:latin typeface="Calibri" panose="020F0502020204030204" pitchFamily="34" charset="0"/>
                        </a:rPr>
                        <a:t>BEANS GREAT NORTHERN DRY PKG-24/1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9/15/2025</a:t>
                      </a:r>
                    </a:p>
                  </a:txBody>
                  <a:tcPr marL="9525" marR="9525" marT="9525" anchor="ctr"/>
                </a:tc>
                <a:extLst>
                  <a:ext uri="{0D108BD9-81ED-4DB2-BD59-A6C34878D82A}">
                    <a16:rowId xmlns:a16="http://schemas.microsoft.com/office/drawing/2014/main" val="2094696226"/>
                  </a:ext>
                </a:extLst>
              </a:tr>
              <a:tr h="519686">
                <a:tc>
                  <a:txBody>
                    <a:bodyPr/>
                    <a:lstStyle/>
                    <a:p>
                      <a:pPr algn="l" fontAlgn="b">
                        <a:buNone/>
                      </a:pPr>
                      <a:r>
                        <a:rPr lang="en-US" sz="2000" b="0" i="0" u="none" strike="noStrike">
                          <a:solidFill>
                            <a:srgbClr val="000000"/>
                          </a:solidFill>
                          <a:effectLst/>
                          <a:latin typeface="Calibri" panose="020F0502020204030204" pitchFamily="34" charset="0"/>
                        </a:rPr>
                        <a:t>PEACHES FRESH BAG PKG–12/2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9/15/2025</a:t>
                      </a:r>
                    </a:p>
                  </a:txBody>
                  <a:tcPr marL="9525" marR="9525" marT="9525" anchor="ctr"/>
                </a:tc>
                <a:extLst>
                  <a:ext uri="{0D108BD9-81ED-4DB2-BD59-A6C34878D82A}">
                    <a16:rowId xmlns:a16="http://schemas.microsoft.com/office/drawing/2014/main" val="174044631"/>
                  </a:ext>
                </a:extLst>
              </a:tr>
              <a:tr h="519686">
                <a:tc>
                  <a:txBody>
                    <a:bodyPr/>
                    <a:lstStyle/>
                    <a:p>
                      <a:pPr algn="l" fontAlgn="b">
                        <a:buNone/>
                      </a:pPr>
                      <a:r>
                        <a:rPr lang="en-US" sz="2000" b="0" i="0" u="none" strike="noStrike" dirty="0">
                          <a:solidFill>
                            <a:srgbClr val="000000"/>
                          </a:solidFill>
                          <a:effectLst/>
                          <a:latin typeface="Calibri" panose="020F0502020204030204" pitchFamily="34" charset="0"/>
                        </a:rPr>
                        <a:t>PEARS CAN-24/300</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10/15/2025</a:t>
                      </a:r>
                    </a:p>
                  </a:txBody>
                  <a:tcPr marL="9525" marR="9525" marT="9525" anchor="ctr"/>
                </a:tc>
                <a:extLst>
                  <a:ext uri="{0D108BD9-81ED-4DB2-BD59-A6C34878D82A}">
                    <a16:rowId xmlns:a16="http://schemas.microsoft.com/office/drawing/2014/main" val="124492986"/>
                  </a:ext>
                </a:extLst>
              </a:tr>
              <a:tr h="519686">
                <a:tc>
                  <a:txBody>
                    <a:bodyPr/>
                    <a:lstStyle/>
                    <a:p>
                      <a:pPr algn="l" fontAlgn="b">
                        <a:buNone/>
                      </a:pPr>
                      <a:r>
                        <a:rPr lang="en-US" sz="2000" b="0" i="0" u="none" strike="noStrike">
                          <a:solidFill>
                            <a:srgbClr val="000000"/>
                          </a:solidFill>
                          <a:effectLst/>
                          <a:latin typeface="Calibri" panose="020F0502020204030204" pitchFamily="34" charset="0"/>
                        </a:rPr>
                        <a:t>CRANBERRIES DRIED PKG-300/1.16 OZ</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10/31/2025</a:t>
                      </a:r>
                    </a:p>
                  </a:txBody>
                  <a:tcPr marL="9525" marR="9525" marT="9525" anchor="ctr"/>
                </a:tc>
                <a:extLst>
                  <a:ext uri="{0D108BD9-81ED-4DB2-BD59-A6C34878D82A}">
                    <a16:rowId xmlns:a16="http://schemas.microsoft.com/office/drawing/2014/main" val="1776326127"/>
                  </a:ext>
                </a:extLst>
              </a:tr>
              <a:tr h="519686">
                <a:tc>
                  <a:txBody>
                    <a:bodyPr/>
                    <a:lstStyle/>
                    <a:p>
                      <a:pPr algn="l" fontAlgn="b">
                        <a:buNone/>
                      </a:pPr>
                      <a:r>
                        <a:rPr lang="en-US" sz="2000" b="0" i="0" u="none" strike="noStrike">
                          <a:solidFill>
                            <a:srgbClr val="000000"/>
                          </a:solidFill>
                          <a:effectLst/>
                          <a:latin typeface="Calibri" panose="020F0502020204030204" pitchFamily="34" charset="0"/>
                        </a:rPr>
                        <a:t>APPLES FRESH PKG-12/3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11/5/2025</a:t>
                      </a:r>
                    </a:p>
                  </a:txBody>
                  <a:tcPr marL="9525" marR="9525" marT="9525" anchor="ctr"/>
                </a:tc>
                <a:extLst>
                  <a:ext uri="{0D108BD9-81ED-4DB2-BD59-A6C34878D82A}">
                    <a16:rowId xmlns:a16="http://schemas.microsoft.com/office/drawing/2014/main" val="40360945"/>
                  </a:ext>
                </a:extLst>
              </a:tr>
              <a:tr h="519686">
                <a:tc>
                  <a:txBody>
                    <a:bodyPr/>
                    <a:lstStyle/>
                    <a:p>
                      <a:pPr algn="l" fontAlgn="b">
                        <a:buNone/>
                      </a:pPr>
                      <a:r>
                        <a:rPr lang="en-US" sz="2000" b="0" i="0" u="none" strike="noStrike" dirty="0">
                          <a:solidFill>
                            <a:srgbClr val="000000"/>
                          </a:solidFill>
                          <a:effectLst/>
                          <a:latin typeface="Calibri" panose="020F0502020204030204" pitchFamily="34" charset="0"/>
                        </a:rPr>
                        <a:t>APPLESAUCE CAN-24/300</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11/15/2025</a:t>
                      </a:r>
                    </a:p>
                  </a:txBody>
                  <a:tcPr marL="9525" marR="9525" marT="9525" anchor="ctr"/>
                </a:tc>
                <a:extLst>
                  <a:ext uri="{0D108BD9-81ED-4DB2-BD59-A6C34878D82A}">
                    <a16:rowId xmlns:a16="http://schemas.microsoft.com/office/drawing/2014/main" val="595944014"/>
                  </a:ext>
                </a:extLst>
              </a:tr>
            </a:tbl>
          </a:graphicData>
        </a:graphic>
      </p:graphicFrame>
    </p:spTree>
    <p:extLst>
      <p:ext uri="{BB962C8B-B14F-4D97-AF65-F5344CB8AC3E}">
        <p14:creationId xmlns:p14="http://schemas.microsoft.com/office/powerpoint/2010/main" val="327741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547421" y="19049"/>
            <a:ext cx="3605938" cy="1325563"/>
          </a:xfrm>
        </p:spPr>
        <p:txBody>
          <a:bodyPr/>
          <a:lstStyle/>
          <a:p>
            <a:pPr algn="ctr"/>
            <a:r>
              <a:rPr lang="en-US" dirty="0"/>
              <a:t>Key Players</a:t>
            </a:r>
          </a:p>
        </p:txBody>
      </p:sp>
      <p:pic>
        <p:nvPicPr>
          <p:cNvPr id="42" name="Picture Placeholder 15">
            <a:extLst>
              <a:ext uri="{FF2B5EF4-FFF2-40B4-BE49-F238E27FC236}">
                <a16:creationId xmlns:a16="http://schemas.microsoft.com/office/drawing/2014/main" id="{8BDB1906-FF07-4447-9C68-585F54C5EED2}"/>
              </a:ext>
            </a:extLst>
          </p:cNvPr>
          <p:cNvPicPr>
            <a:picLocks noGrp="1" noChangeAspect="1"/>
          </p:cNvPicPr>
          <p:nvPr>
            <p:ph type="pic" sz="quarter" idx="13"/>
          </p:nvPr>
        </p:nvPicPr>
        <p:blipFill>
          <a:blip r:embed="rId3"/>
          <a:srcRect/>
          <a:stretch/>
        </p:blipFill>
        <p:spPr>
          <a:xfrm>
            <a:off x="4748233" y="3298116"/>
            <a:ext cx="2509816" cy="2509816"/>
          </a:xfrm>
        </p:spPr>
      </p:pic>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a:xfrm>
            <a:off x="7412053" y="3713132"/>
            <a:ext cx="2281237" cy="347662"/>
          </a:xfrm>
        </p:spPr>
        <p:txBody>
          <a:bodyPr/>
          <a:lstStyle/>
          <a:p>
            <a:r>
              <a:rPr lang="en-US" dirty="0"/>
              <a:t>Rebecca Guyer</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a:xfrm>
            <a:off x="7412052" y="4077623"/>
            <a:ext cx="2281237" cy="347662"/>
          </a:xfrm>
        </p:spPr>
        <p:txBody>
          <a:bodyPr/>
          <a:lstStyle/>
          <a:p>
            <a:r>
              <a:rPr lang="en-US" dirty="0"/>
              <a:t>Director of Programs</a:t>
            </a:r>
          </a:p>
        </p:txBody>
      </p:sp>
      <p:pic>
        <p:nvPicPr>
          <p:cNvPr id="44" name="Picture Placeholder 19">
            <a:extLst>
              <a:ext uri="{FF2B5EF4-FFF2-40B4-BE49-F238E27FC236}">
                <a16:creationId xmlns:a16="http://schemas.microsoft.com/office/drawing/2014/main" id="{C99B7845-619A-9F40-A5C3-4C122626044D}"/>
              </a:ext>
            </a:extLst>
          </p:cNvPr>
          <p:cNvPicPr>
            <a:picLocks noGrp="1" noChangeAspect="1"/>
          </p:cNvPicPr>
          <p:nvPr>
            <p:ph type="pic" sz="quarter" idx="15"/>
          </p:nvPr>
        </p:nvPicPr>
        <p:blipFill>
          <a:blip r:embed="rId4"/>
          <a:srcRect/>
          <a:stretch/>
        </p:blipFill>
        <p:spPr>
          <a:xfrm>
            <a:off x="2153480" y="1405602"/>
            <a:ext cx="2302667" cy="2302667"/>
          </a:xfrm>
        </p:spPr>
      </p:pic>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21"/>
          </p:nvPr>
        </p:nvSpPr>
        <p:spPr>
          <a:xfrm>
            <a:off x="2914238" y="4340599"/>
            <a:ext cx="2281237" cy="347662"/>
          </a:xfrm>
        </p:spPr>
        <p:txBody>
          <a:bodyPr/>
          <a:lstStyle/>
          <a:p>
            <a:r>
              <a:rPr lang="en-US" dirty="0"/>
              <a:t>Nicholas Gee</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22"/>
          </p:nvPr>
        </p:nvSpPr>
        <p:spPr>
          <a:xfrm>
            <a:off x="2914238" y="4766762"/>
            <a:ext cx="2281237" cy="347662"/>
          </a:xfrm>
        </p:spPr>
        <p:txBody>
          <a:bodyPr/>
          <a:lstStyle/>
          <a:p>
            <a:r>
              <a:rPr lang="en-US" dirty="0"/>
              <a:t>Logistics Manager</a:t>
            </a:r>
          </a:p>
        </p:txBody>
      </p:sp>
      <p:sp>
        <p:nvSpPr>
          <p:cNvPr id="40" name="Text Placeholder 39">
            <a:extLst>
              <a:ext uri="{FF2B5EF4-FFF2-40B4-BE49-F238E27FC236}">
                <a16:creationId xmlns:a16="http://schemas.microsoft.com/office/drawing/2014/main" id="{9DC429C0-1DEB-1F4F-AE66-C503B31B7B48}"/>
              </a:ext>
            </a:extLst>
          </p:cNvPr>
          <p:cNvSpPr>
            <a:spLocks noGrp="1"/>
          </p:cNvSpPr>
          <p:nvPr>
            <p:ph type="body" sz="quarter" idx="23"/>
          </p:nvPr>
        </p:nvSpPr>
        <p:spPr>
          <a:xfrm>
            <a:off x="4812445" y="1525812"/>
            <a:ext cx="2281237" cy="347662"/>
          </a:xfrm>
        </p:spPr>
        <p:txBody>
          <a:bodyPr/>
          <a:lstStyle/>
          <a:p>
            <a:r>
              <a:rPr lang="en-US" dirty="0"/>
              <a:t>Danielle Caldwell</a:t>
            </a:r>
          </a:p>
        </p:txBody>
      </p:sp>
      <p:sp>
        <p:nvSpPr>
          <p:cNvPr id="41" name="Text Placeholder 40">
            <a:extLst>
              <a:ext uri="{FF2B5EF4-FFF2-40B4-BE49-F238E27FC236}">
                <a16:creationId xmlns:a16="http://schemas.microsoft.com/office/drawing/2014/main" id="{31C0CCD4-2502-A14F-B520-7B57524EDF8E}"/>
              </a:ext>
            </a:extLst>
          </p:cNvPr>
          <p:cNvSpPr>
            <a:spLocks noGrp="1"/>
          </p:cNvSpPr>
          <p:nvPr>
            <p:ph type="body" sz="quarter" idx="24"/>
          </p:nvPr>
        </p:nvSpPr>
        <p:spPr>
          <a:xfrm>
            <a:off x="4648081" y="2015808"/>
            <a:ext cx="2609967" cy="347662"/>
          </a:xfrm>
        </p:spPr>
        <p:txBody>
          <a:bodyPr/>
          <a:lstStyle/>
          <a:p>
            <a:r>
              <a:rPr lang="en-US" dirty="0"/>
              <a:t>Program Coordinator - TEFAP</a:t>
            </a:r>
          </a:p>
        </p:txBody>
      </p:sp>
      <p:sp>
        <p:nvSpPr>
          <p:cNvPr id="3" name="Picture Placeholder 2">
            <a:extLst>
              <a:ext uri="{FF2B5EF4-FFF2-40B4-BE49-F238E27FC236}">
                <a16:creationId xmlns:a16="http://schemas.microsoft.com/office/drawing/2014/main" id="{D37058B9-2C7B-353D-12E1-CBD9A7FF7197}"/>
              </a:ext>
            </a:extLst>
          </p:cNvPr>
          <p:cNvSpPr>
            <a:spLocks noGrp="1"/>
          </p:cNvSpPr>
          <p:nvPr>
            <p:ph type="pic" sz="quarter" idx="16"/>
          </p:nvPr>
        </p:nvSpPr>
        <p:spPr>
          <a:xfrm>
            <a:off x="788207" y="4716387"/>
            <a:ext cx="1200374" cy="1201242"/>
          </a:xfrm>
        </p:spPr>
        <p:txBody>
          <a:bodyPr/>
          <a:lstStyle/>
          <a:p>
            <a:endParaRPr lang="en-US"/>
          </a:p>
        </p:txBody>
      </p:sp>
      <p:pic>
        <p:nvPicPr>
          <p:cNvPr id="6" name="Picture 2" descr="Portrait of Nick Gee">
            <a:extLst>
              <a:ext uri="{FF2B5EF4-FFF2-40B4-BE49-F238E27FC236}">
                <a16:creationId xmlns:a16="http://schemas.microsoft.com/office/drawing/2014/main" id="{114DCFF1-E843-1D2E-F31F-3DB2DD977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16" y="3957083"/>
            <a:ext cx="2509817" cy="250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9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39951-3275-F993-AC60-727895062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2D0D3-2B3C-A235-C7B1-C0DE0028427B}"/>
              </a:ext>
            </a:extLst>
          </p:cNvPr>
          <p:cNvSpPr>
            <a:spLocks noGrp="1"/>
          </p:cNvSpPr>
          <p:nvPr>
            <p:ph type="title"/>
          </p:nvPr>
        </p:nvSpPr>
        <p:spPr>
          <a:xfrm>
            <a:off x="550547" y="455377"/>
            <a:ext cx="7139226" cy="781146"/>
          </a:xfrm>
        </p:spPr>
        <p:txBody>
          <a:bodyPr/>
          <a:lstStyle/>
          <a:p>
            <a:r>
              <a:rPr lang="en-US" dirty="0"/>
              <a:t>Quarter 1 – continued </a:t>
            </a:r>
          </a:p>
        </p:txBody>
      </p:sp>
      <p:graphicFrame>
        <p:nvGraphicFramePr>
          <p:cNvPr id="9" name="Table 9">
            <a:extLst>
              <a:ext uri="{FF2B5EF4-FFF2-40B4-BE49-F238E27FC236}">
                <a16:creationId xmlns:a16="http://schemas.microsoft.com/office/drawing/2014/main" id="{30E833CA-0F97-AF56-A0A6-42F23DB5A262}"/>
              </a:ext>
            </a:extLst>
          </p:cNvPr>
          <p:cNvGraphicFramePr>
            <a:graphicFrameLocks noGrp="1"/>
          </p:cNvGraphicFramePr>
          <p:nvPr>
            <p:ph idx="1"/>
            <p:extLst>
              <p:ext uri="{D42A27DB-BD31-4B8C-83A1-F6EECF244321}">
                <p14:modId xmlns:p14="http://schemas.microsoft.com/office/powerpoint/2010/main" val="3335701028"/>
              </p:ext>
            </p:extLst>
          </p:nvPr>
        </p:nvGraphicFramePr>
        <p:xfrm>
          <a:off x="1535016" y="1413134"/>
          <a:ext cx="9121968" cy="4516473"/>
        </p:xfrm>
        <a:graphic>
          <a:graphicData uri="http://schemas.openxmlformats.org/drawingml/2006/table">
            <a:tbl>
              <a:tblPr firstRow="1" bandRow="1">
                <a:tableStyleId>{93296810-A885-4BE3-A3E7-6D5BEEA58F35}</a:tableStyleId>
              </a:tblPr>
              <a:tblGrid>
                <a:gridCol w="6179029">
                  <a:extLst>
                    <a:ext uri="{9D8B030D-6E8A-4147-A177-3AD203B41FA5}">
                      <a16:colId xmlns:a16="http://schemas.microsoft.com/office/drawing/2014/main" val="2344746772"/>
                    </a:ext>
                  </a:extLst>
                </a:gridCol>
                <a:gridCol w="2942939">
                  <a:extLst>
                    <a:ext uri="{9D8B030D-6E8A-4147-A177-3AD203B41FA5}">
                      <a16:colId xmlns:a16="http://schemas.microsoft.com/office/drawing/2014/main" val="3698060680"/>
                    </a:ext>
                  </a:extLst>
                </a:gridCol>
              </a:tblGrid>
              <a:tr h="610134">
                <a:tc>
                  <a:txBody>
                    <a:bodyPr/>
                    <a:lstStyle/>
                    <a:p>
                      <a:r>
                        <a:rPr lang="en-US" dirty="0"/>
                        <a:t>Item</a:t>
                      </a:r>
                    </a:p>
                  </a:txBody>
                  <a:tcPr anchor="ctr"/>
                </a:tc>
                <a:tc>
                  <a:txBody>
                    <a:bodyPr/>
                    <a:lstStyle/>
                    <a:p>
                      <a:pPr algn="ctr"/>
                      <a:r>
                        <a:rPr lang="en-US" dirty="0"/>
                        <a:t>Scheduled to Ship</a:t>
                      </a:r>
                    </a:p>
                  </a:txBody>
                  <a:tcPr anchor="ctr"/>
                </a:tc>
                <a:extLst>
                  <a:ext uri="{0D108BD9-81ED-4DB2-BD59-A6C34878D82A}">
                    <a16:rowId xmlns:a16="http://schemas.microsoft.com/office/drawing/2014/main" val="1933384698"/>
                  </a:ext>
                </a:extLst>
              </a:tr>
              <a:tr h="396394">
                <a:tc>
                  <a:txBody>
                    <a:bodyPr/>
                    <a:lstStyle/>
                    <a:p>
                      <a:pPr algn="l" fontAlgn="b">
                        <a:buNone/>
                      </a:pPr>
                      <a:r>
                        <a:rPr lang="en-US" sz="2400" b="0" i="0" u="none" strike="noStrike">
                          <a:solidFill>
                            <a:srgbClr val="000000"/>
                          </a:solidFill>
                          <a:effectLst/>
                          <a:latin typeface="Calibri" panose="020F0502020204030204" pitchFamily="34" charset="0"/>
                        </a:rPr>
                        <a:t>MIXED FRUIT CAN-24/300</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11/15/2025</a:t>
                      </a:r>
                    </a:p>
                  </a:txBody>
                  <a:tcPr marL="9525" marR="9525" marT="9525" anchor="ctr"/>
                </a:tc>
                <a:extLst>
                  <a:ext uri="{0D108BD9-81ED-4DB2-BD59-A6C34878D82A}">
                    <a16:rowId xmlns:a16="http://schemas.microsoft.com/office/drawing/2014/main" val="23871796"/>
                  </a:ext>
                </a:extLst>
              </a:tr>
              <a:tr h="396394">
                <a:tc>
                  <a:txBody>
                    <a:bodyPr/>
                    <a:lstStyle/>
                    <a:p>
                      <a:pPr algn="l" fontAlgn="b">
                        <a:buNone/>
                      </a:pPr>
                      <a:r>
                        <a:rPr lang="en-US" sz="2400" b="0" i="0" u="none" strike="noStrike">
                          <a:solidFill>
                            <a:srgbClr val="000000"/>
                          </a:solidFill>
                          <a:effectLst/>
                          <a:latin typeface="Calibri" panose="020F0502020204030204" pitchFamily="34" charset="0"/>
                        </a:rPr>
                        <a:t>FISH AK PLCK FILLETS FRZ PKG-20/2 LB</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11/15/2025</a:t>
                      </a:r>
                    </a:p>
                  </a:txBody>
                  <a:tcPr marL="9525" marR="9525" marT="9525" anchor="ctr"/>
                </a:tc>
                <a:extLst>
                  <a:ext uri="{0D108BD9-81ED-4DB2-BD59-A6C34878D82A}">
                    <a16:rowId xmlns:a16="http://schemas.microsoft.com/office/drawing/2014/main" val="1145918419"/>
                  </a:ext>
                </a:extLst>
              </a:tr>
              <a:tr h="740773">
                <a:tc>
                  <a:txBody>
                    <a:bodyPr/>
                    <a:lstStyle/>
                    <a:p>
                      <a:pPr algn="l" fontAlgn="b">
                        <a:buNone/>
                      </a:pPr>
                      <a:r>
                        <a:rPr lang="en-US" sz="2400" b="0" i="0" u="none" strike="noStrike">
                          <a:solidFill>
                            <a:srgbClr val="000000"/>
                          </a:solidFill>
                          <a:effectLst/>
                          <a:latin typeface="Calibri" panose="020F0502020204030204" pitchFamily="34" charset="0"/>
                        </a:rPr>
                        <a:t>STRAWBERRY WHOLE UNSWT IQF CTN-12/1 LB</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11/15/2025</a:t>
                      </a:r>
                    </a:p>
                  </a:txBody>
                  <a:tcPr marL="9525" marR="9525" marT="9525" anchor="ctr"/>
                </a:tc>
                <a:extLst>
                  <a:ext uri="{0D108BD9-81ED-4DB2-BD59-A6C34878D82A}">
                    <a16:rowId xmlns:a16="http://schemas.microsoft.com/office/drawing/2014/main" val="1193965279"/>
                  </a:ext>
                </a:extLst>
              </a:tr>
              <a:tr h="740773">
                <a:tc>
                  <a:txBody>
                    <a:bodyPr/>
                    <a:lstStyle/>
                    <a:p>
                      <a:pPr algn="l" fontAlgn="b">
                        <a:buNone/>
                      </a:pPr>
                      <a:r>
                        <a:rPr lang="en-US" sz="2400" b="0" i="0" u="none" strike="noStrike">
                          <a:solidFill>
                            <a:srgbClr val="000000"/>
                          </a:solidFill>
                          <a:effectLst/>
                          <a:latin typeface="Calibri" panose="020F0502020204030204" pitchFamily="34" charset="0"/>
                        </a:rPr>
                        <a:t>MILK 1% MILKFAT UHT 1500 BOX-12/32 FL OZ</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12/15/2025</a:t>
                      </a:r>
                    </a:p>
                  </a:txBody>
                  <a:tcPr marL="9525" marR="9525" marT="9525" anchor="ctr"/>
                </a:tc>
                <a:extLst>
                  <a:ext uri="{0D108BD9-81ED-4DB2-BD59-A6C34878D82A}">
                    <a16:rowId xmlns:a16="http://schemas.microsoft.com/office/drawing/2014/main" val="1550026037"/>
                  </a:ext>
                </a:extLst>
              </a:tr>
              <a:tr h="396394">
                <a:tc>
                  <a:txBody>
                    <a:bodyPr/>
                    <a:lstStyle/>
                    <a:p>
                      <a:pPr algn="l" fontAlgn="b">
                        <a:buNone/>
                      </a:pPr>
                      <a:r>
                        <a:rPr lang="en-US" sz="2400" b="0" i="0" u="none" strike="noStrike">
                          <a:solidFill>
                            <a:srgbClr val="000000"/>
                          </a:solidFill>
                          <a:effectLst/>
                          <a:latin typeface="Calibri" panose="020F0502020204030204" pitchFamily="34" charset="0"/>
                        </a:rPr>
                        <a:t>PEACHES CLING SLICES CAN-24/300</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12/15/2025</a:t>
                      </a:r>
                    </a:p>
                  </a:txBody>
                  <a:tcPr marL="9525" marR="9525" marT="9525" anchor="ctr"/>
                </a:tc>
                <a:extLst>
                  <a:ext uri="{0D108BD9-81ED-4DB2-BD59-A6C34878D82A}">
                    <a16:rowId xmlns:a16="http://schemas.microsoft.com/office/drawing/2014/main" val="1792964385"/>
                  </a:ext>
                </a:extLst>
              </a:tr>
              <a:tr h="740773">
                <a:tc>
                  <a:txBody>
                    <a:bodyPr/>
                    <a:lstStyle/>
                    <a:p>
                      <a:pPr algn="l" fontAlgn="b">
                        <a:buNone/>
                      </a:pPr>
                      <a:r>
                        <a:rPr lang="de-DE" sz="2400" b="0" i="0" u="none" strike="noStrike">
                          <a:solidFill>
                            <a:srgbClr val="000000"/>
                          </a:solidFill>
                          <a:effectLst/>
                          <a:latin typeface="Calibri" panose="020F0502020204030204" pitchFamily="34" charset="0"/>
                        </a:rPr>
                        <a:t>CHICKEN DRUMSTICKS FROZEN PKG‐8/5 LB</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12/15/2025</a:t>
                      </a:r>
                    </a:p>
                  </a:txBody>
                  <a:tcPr marL="9525" marR="9525" marT="9525" anchor="ctr"/>
                </a:tc>
                <a:extLst>
                  <a:ext uri="{0D108BD9-81ED-4DB2-BD59-A6C34878D82A}">
                    <a16:rowId xmlns:a16="http://schemas.microsoft.com/office/drawing/2014/main" val="592382610"/>
                  </a:ext>
                </a:extLst>
              </a:tr>
              <a:tr h="396394">
                <a:tc>
                  <a:txBody>
                    <a:bodyPr/>
                    <a:lstStyle/>
                    <a:p>
                      <a:pPr algn="l" fontAlgn="b">
                        <a:buNone/>
                      </a:pPr>
                      <a:r>
                        <a:rPr lang="en-US" sz="2400" b="0" i="0" u="none" strike="noStrike" dirty="0">
                          <a:solidFill>
                            <a:srgbClr val="000000"/>
                          </a:solidFill>
                          <a:effectLst/>
                          <a:latin typeface="Calibri" panose="020F0502020204030204" pitchFamily="34" charset="0"/>
                        </a:rPr>
                        <a:t>PEARS CAN-24/300</a:t>
                      </a:r>
                    </a:p>
                  </a:txBody>
                  <a:tcPr marL="9525" marR="9525" marT="9525" anchor="ctr"/>
                </a:tc>
                <a:tc>
                  <a:txBody>
                    <a:bodyPr/>
                    <a:lstStyle/>
                    <a:p>
                      <a:pPr algn="ctr" fontAlgn="b">
                        <a:buNone/>
                      </a:pPr>
                      <a:r>
                        <a:rPr lang="en-US" sz="2400" b="0" i="0" u="none" strike="noStrike" dirty="0">
                          <a:solidFill>
                            <a:srgbClr val="000000"/>
                          </a:solidFill>
                          <a:effectLst/>
                          <a:latin typeface="Calibri" panose="020F0502020204030204" pitchFamily="34" charset="0"/>
                        </a:rPr>
                        <a:t>12/31/2025</a:t>
                      </a:r>
                    </a:p>
                  </a:txBody>
                  <a:tcPr marL="9525" marR="9525" marT="9525" anchor="ctr"/>
                </a:tc>
                <a:extLst>
                  <a:ext uri="{0D108BD9-81ED-4DB2-BD59-A6C34878D82A}">
                    <a16:rowId xmlns:a16="http://schemas.microsoft.com/office/drawing/2014/main" val="4017850622"/>
                  </a:ext>
                </a:extLst>
              </a:tr>
            </a:tbl>
          </a:graphicData>
        </a:graphic>
      </p:graphicFrame>
    </p:spTree>
    <p:extLst>
      <p:ext uri="{BB962C8B-B14F-4D97-AF65-F5344CB8AC3E}">
        <p14:creationId xmlns:p14="http://schemas.microsoft.com/office/powerpoint/2010/main" val="67048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6C82-C6F5-EC6A-1F90-28685D6CD302}"/>
              </a:ext>
            </a:extLst>
          </p:cNvPr>
          <p:cNvSpPr>
            <a:spLocks noGrp="1"/>
          </p:cNvSpPr>
          <p:nvPr>
            <p:ph type="title"/>
          </p:nvPr>
        </p:nvSpPr>
        <p:spPr>
          <a:xfrm>
            <a:off x="1166813" y="308472"/>
            <a:ext cx="2974850" cy="792163"/>
          </a:xfrm>
        </p:spPr>
        <p:txBody>
          <a:bodyPr/>
          <a:lstStyle/>
          <a:p>
            <a:r>
              <a:rPr lang="en-US" dirty="0"/>
              <a:t>Quarter 2 </a:t>
            </a:r>
          </a:p>
        </p:txBody>
      </p:sp>
      <p:graphicFrame>
        <p:nvGraphicFramePr>
          <p:cNvPr id="9" name="Table 9">
            <a:extLst>
              <a:ext uri="{FF2B5EF4-FFF2-40B4-BE49-F238E27FC236}">
                <a16:creationId xmlns:a16="http://schemas.microsoft.com/office/drawing/2014/main" id="{A9F3BD65-F828-EA51-CC03-784652884E19}"/>
              </a:ext>
            </a:extLst>
          </p:cNvPr>
          <p:cNvGraphicFramePr>
            <a:graphicFrameLocks noGrp="1"/>
          </p:cNvGraphicFramePr>
          <p:nvPr>
            <p:ph idx="1"/>
            <p:extLst>
              <p:ext uri="{D42A27DB-BD31-4B8C-83A1-F6EECF244321}">
                <p14:modId xmlns:p14="http://schemas.microsoft.com/office/powerpoint/2010/main" val="1053627051"/>
              </p:ext>
            </p:extLst>
          </p:nvPr>
        </p:nvGraphicFramePr>
        <p:xfrm>
          <a:off x="1740665" y="1297865"/>
          <a:ext cx="9066882" cy="4739383"/>
        </p:xfrm>
        <a:graphic>
          <a:graphicData uri="http://schemas.openxmlformats.org/drawingml/2006/table">
            <a:tbl>
              <a:tblPr firstRow="1" bandRow="1">
                <a:tableStyleId>{F5AB1C69-6EDB-4FF4-983F-18BD219EF322}</a:tableStyleId>
              </a:tblPr>
              <a:tblGrid>
                <a:gridCol w="5945295">
                  <a:extLst>
                    <a:ext uri="{9D8B030D-6E8A-4147-A177-3AD203B41FA5}">
                      <a16:colId xmlns:a16="http://schemas.microsoft.com/office/drawing/2014/main" val="2344746772"/>
                    </a:ext>
                  </a:extLst>
                </a:gridCol>
                <a:gridCol w="3121587">
                  <a:extLst>
                    <a:ext uri="{9D8B030D-6E8A-4147-A177-3AD203B41FA5}">
                      <a16:colId xmlns:a16="http://schemas.microsoft.com/office/drawing/2014/main" val="3698060680"/>
                    </a:ext>
                  </a:extLst>
                </a:gridCol>
              </a:tblGrid>
              <a:tr h="430853">
                <a:tc>
                  <a:txBody>
                    <a:bodyPr/>
                    <a:lstStyle/>
                    <a:p>
                      <a:r>
                        <a:rPr lang="en-US" dirty="0"/>
                        <a:t>Item</a:t>
                      </a:r>
                    </a:p>
                  </a:txBody>
                  <a:tcPr anchor="ctr"/>
                </a:tc>
                <a:tc>
                  <a:txBody>
                    <a:bodyPr/>
                    <a:lstStyle/>
                    <a:p>
                      <a:pPr algn="ctr"/>
                      <a:r>
                        <a:rPr lang="en-US" dirty="0"/>
                        <a:t>Type</a:t>
                      </a:r>
                    </a:p>
                  </a:txBody>
                  <a:tcPr anchor="ctr"/>
                </a:tc>
                <a:extLst>
                  <a:ext uri="{0D108BD9-81ED-4DB2-BD59-A6C34878D82A}">
                    <a16:rowId xmlns:a16="http://schemas.microsoft.com/office/drawing/2014/main" val="1933384698"/>
                  </a:ext>
                </a:extLst>
              </a:tr>
              <a:tr h="430853">
                <a:tc>
                  <a:txBody>
                    <a:bodyPr/>
                    <a:lstStyle/>
                    <a:p>
                      <a:pPr algn="l" fontAlgn="b">
                        <a:buNone/>
                      </a:pPr>
                      <a:r>
                        <a:rPr lang="en-US" sz="2000" b="0" i="0" u="none" strike="noStrike" dirty="0">
                          <a:solidFill>
                            <a:srgbClr val="000000"/>
                          </a:solidFill>
                          <a:effectLst/>
                          <a:latin typeface="Calibri" panose="020F0502020204030204" pitchFamily="34" charset="0"/>
                        </a:rPr>
                        <a:t>APPLES FRESH PKG-12/3 LB</a:t>
                      </a:r>
                    </a:p>
                  </a:txBody>
                  <a:tcPr marL="9525" marR="9525" marT="9525" anchor="b"/>
                </a:tc>
                <a:tc>
                  <a:txBody>
                    <a:bodyPr/>
                    <a:lstStyle/>
                    <a:p>
                      <a:pPr algn="ctr" fontAlgn="b">
                        <a:buNone/>
                      </a:pPr>
                      <a:r>
                        <a:rPr lang="en-US" sz="2000" b="0" i="0" u="none" strike="noStrike">
                          <a:solidFill>
                            <a:srgbClr val="000000"/>
                          </a:solidFill>
                          <a:effectLst/>
                          <a:latin typeface="Calibri" panose="020F0502020204030204" pitchFamily="34" charset="0"/>
                        </a:rPr>
                        <a:t>1/14/2026</a:t>
                      </a:r>
                    </a:p>
                  </a:txBody>
                  <a:tcPr marL="9525" marR="9525" marT="9525" anchor="ctr"/>
                </a:tc>
                <a:extLst>
                  <a:ext uri="{0D108BD9-81ED-4DB2-BD59-A6C34878D82A}">
                    <a16:rowId xmlns:a16="http://schemas.microsoft.com/office/drawing/2014/main" val="2363791408"/>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SPAGHETTI SAUCE MEATLESS CAN-24/300</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1/15/2026</a:t>
                      </a:r>
                    </a:p>
                  </a:txBody>
                  <a:tcPr marL="9525" marR="9525" marT="9525" anchor="ctr"/>
                </a:tc>
                <a:extLst>
                  <a:ext uri="{0D108BD9-81ED-4DB2-BD59-A6C34878D82A}">
                    <a16:rowId xmlns:a16="http://schemas.microsoft.com/office/drawing/2014/main" val="202105927"/>
                  </a:ext>
                </a:extLst>
              </a:tr>
              <a:tr h="430853">
                <a:tc>
                  <a:txBody>
                    <a:bodyPr/>
                    <a:lstStyle/>
                    <a:p>
                      <a:pPr algn="l" fontAlgn="b">
                        <a:buNone/>
                      </a:pPr>
                      <a:r>
                        <a:rPr lang="en-US" sz="2000" b="0" i="0" u="none" strike="noStrike" dirty="0">
                          <a:solidFill>
                            <a:srgbClr val="000000"/>
                          </a:solidFill>
                          <a:effectLst/>
                          <a:latin typeface="Calibri" panose="020F0502020204030204" pitchFamily="34" charset="0"/>
                        </a:rPr>
                        <a:t>PASTA SPAGHETTI BOX-20/1 LB</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1/15/2026</a:t>
                      </a:r>
                    </a:p>
                  </a:txBody>
                  <a:tcPr marL="9525" marR="9525" marT="9525" anchor="ctr"/>
                </a:tc>
                <a:extLst>
                  <a:ext uri="{0D108BD9-81ED-4DB2-BD59-A6C34878D82A}">
                    <a16:rowId xmlns:a16="http://schemas.microsoft.com/office/drawing/2014/main" val="3754245968"/>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BEANS PINTO DRY PKG-12/2 LB</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2/15/2026</a:t>
                      </a:r>
                    </a:p>
                  </a:txBody>
                  <a:tcPr marL="9525" marR="9525" marT="9525" anchor="ctr"/>
                </a:tc>
                <a:extLst>
                  <a:ext uri="{0D108BD9-81ED-4DB2-BD59-A6C34878D82A}">
                    <a16:rowId xmlns:a16="http://schemas.microsoft.com/office/drawing/2014/main" val="174044631"/>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FISH AK POLLOCK NUGGETS FRZ PKG-20/2 LB</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2/15/2026</a:t>
                      </a:r>
                    </a:p>
                  </a:txBody>
                  <a:tcPr marL="9525" marR="9525" marT="9525" anchor="ctr"/>
                </a:tc>
                <a:extLst>
                  <a:ext uri="{0D108BD9-81ED-4DB2-BD59-A6C34878D82A}">
                    <a16:rowId xmlns:a16="http://schemas.microsoft.com/office/drawing/2014/main" val="124492986"/>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CHICKEN BONED POUCH-36/10 OZ</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2/15/2026</a:t>
                      </a:r>
                    </a:p>
                  </a:txBody>
                  <a:tcPr marL="9525" marR="9525" marT="9525" anchor="ctr"/>
                </a:tc>
                <a:extLst>
                  <a:ext uri="{0D108BD9-81ED-4DB2-BD59-A6C34878D82A}">
                    <a16:rowId xmlns:a16="http://schemas.microsoft.com/office/drawing/2014/main" val="2475775510"/>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PEACHES CLING SLICES CAN-24/300</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2/15/2026</a:t>
                      </a:r>
                    </a:p>
                  </a:txBody>
                  <a:tcPr marL="9525" marR="9525" marT="9525" anchor="ctr"/>
                </a:tc>
                <a:extLst>
                  <a:ext uri="{0D108BD9-81ED-4DB2-BD59-A6C34878D82A}">
                    <a16:rowId xmlns:a16="http://schemas.microsoft.com/office/drawing/2014/main" val="2545492066"/>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PEARS CAN-24/300</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3/15/2026</a:t>
                      </a:r>
                    </a:p>
                  </a:txBody>
                  <a:tcPr marL="9525" marR="9525" marT="9525" anchor="ctr"/>
                </a:tc>
                <a:extLst>
                  <a:ext uri="{0D108BD9-81ED-4DB2-BD59-A6C34878D82A}">
                    <a16:rowId xmlns:a16="http://schemas.microsoft.com/office/drawing/2014/main" val="2530509392"/>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CRANBERRIES DRIED PKG-300/1.16 OZ</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3/15/2026</a:t>
                      </a:r>
                    </a:p>
                  </a:txBody>
                  <a:tcPr marL="9525" marR="9525" marT="9525" anchor="ctr"/>
                </a:tc>
                <a:extLst>
                  <a:ext uri="{0D108BD9-81ED-4DB2-BD59-A6C34878D82A}">
                    <a16:rowId xmlns:a16="http://schemas.microsoft.com/office/drawing/2014/main" val="2750988080"/>
                  </a:ext>
                </a:extLst>
              </a:tr>
              <a:tr h="430853">
                <a:tc>
                  <a:txBody>
                    <a:bodyPr/>
                    <a:lstStyle/>
                    <a:p>
                      <a:pPr algn="l" fontAlgn="b">
                        <a:buNone/>
                      </a:pPr>
                      <a:r>
                        <a:rPr lang="en-US" sz="2000" b="0" i="0" u="none" strike="noStrike">
                          <a:solidFill>
                            <a:srgbClr val="000000"/>
                          </a:solidFill>
                          <a:effectLst/>
                          <a:latin typeface="Calibri" panose="020F0502020204030204" pitchFamily="34" charset="0"/>
                        </a:rPr>
                        <a:t>RICE US#2 LONG GRAIN PKG-24/2 LB</a:t>
                      </a:r>
                    </a:p>
                  </a:txBody>
                  <a:tcPr marL="9525" marR="9525" marT="9525" anchor="b"/>
                </a:tc>
                <a:tc>
                  <a:txBody>
                    <a:bodyPr/>
                    <a:lstStyle/>
                    <a:p>
                      <a:pPr algn="ctr" fontAlgn="b">
                        <a:buNone/>
                      </a:pPr>
                      <a:r>
                        <a:rPr lang="en-US" sz="2000" b="0" i="0" u="none" strike="noStrike" dirty="0">
                          <a:solidFill>
                            <a:srgbClr val="000000"/>
                          </a:solidFill>
                          <a:effectLst/>
                          <a:latin typeface="Calibri" panose="020F0502020204030204" pitchFamily="34" charset="0"/>
                        </a:rPr>
                        <a:t>3/15/2026</a:t>
                      </a:r>
                    </a:p>
                  </a:txBody>
                  <a:tcPr marL="9525" marR="9525" marT="9525" anchor="ctr"/>
                </a:tc>
                <a:extLst>
                  <a:ext uri="{0D108BD9-81ED-4DB2-BD59-A6C34878D82A}">
                    <a16:rowId xmlns:a16="http://schemas.microsoft.com/office/drawing/2014/main" val="40360945"/>
                  </a:ext>
                </a:extLst>
              </a:tr>
            </a:tbl>
          </a:graphicData>
        </a:graphic>
      </p:graphicFrame>
    </p:spTree>
    <p:extLst>
      <p:ext uri="{BB962C8B-B14F-4D97-AF65-F5344CB8AC3E}">
        <p14:creationId xmlns:p14="http://schemas.microsoft.com/office/powerpoint/2010/main" val="148039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6C82-C6F5-EC6A-1F90-28685D6CD302}"/>
              </a:ext>
            </a:extLst>
          </p:cNvPr>
          <p:cNvSpPr>
            <a:spLocks noGrp="1"/>
          </p:cNvSpPr>
          <p:nvPr>
            <p:ph type="title"/>
          </p:nvPr>
        </p:nvSpPr>
        <p:spPr>
          <a:xfrm>
            <a:off x="1166813" y="473725"/>
            <a:ext cx="3261289" cy="792163"/>
          </a:xfrm>
        </p:spPr>
        <p:txBody>
          <a:bodyPr/>
          <a:lstStyle/>
          <a:p>
            <a:r>
              <a:rPr lang="en-US" dirty="0"/>
              <a:t>Quarter 3 </a:t>
            </a:r>
          </a:p>
        </p:txBody>
      </p:sp>
      <p:graphicFrame>
        <p:nvGraphicFramePr>
          <p:cNvPr id="9" name="Table 9">
            <a:extLst>
              <a:ext uri="{FF2B5EF4-FFF2-40B4-BE49-F238E27FC236}">
                <a16:creationId xmlns:a16="http://schemas.microsoft.com/office/drawing/2014/main" id="{A9F3BD65-F828-EA51-CC03-784652884E19}"/>
              </a:ext>
            </a:extLst>
          </p:cNvPr>
          <p:cNvGraphicFramePr>
            <a:graphicFrameLocks noGrp="1"/>
          </p:cNvGraphicFramePr>
          <p:nvPr>
            <p:ph idx="1"/>
            <p:extLst>
              <p:ext uri="{D42A27DB-BD31-4B8C-83A1-F6EECF244321}">
                <p14:modId xmlns:p14="http://schemas.microsoft.com/office/powerpoint/2010/main" val="840704908"/>
              </p:ext>
            </p:extLst>
          </p:nvPr>
        </p:nvGraphicFramePr>
        <p:xfrm>
          <a:off x="1784734" y="1575994"/>
          <a:ext cx="8615190" cy="4329045"/>
        </p:xfrm>
        <a:graphic>
          <a:graphicData uri="http://schemas.openxmlformats.org/drawingml/2006/table">
            <a:tbl>
              <a:tblPr firstRow="1" bandRow="1">
                <a:tableStyleId>{21E4AEA4-8DFA-4A89-87EB-49C32662AFE0}</a:tableStyleId>
              </a:tblPr>
              <a:tblGrid>
                <a:gridCol w="5678224">
                  <a:extLst>
                    <a:ext uri="{9D8B030D-6E8A-4147-A177-3AD203B41FA5}">
                      <a16:colId xmlns:a16="http://schemas.microsoft.com/office/drawing/2014/main" val="2344746772"/>
                    </a:ext>
                  </a:extLst>
                </a:gridCol>
                <a:gridCol w="2936966">
                  <a:extLst>
                    <a:ext uri="{9D8B030D-6E8A-4147-A177-3AD203B41FA5}">
                      <a16:colId xmlns:a16="http://schemas.microsoft.com/office/drawing/2014/main" val="3698060680"/>
                    </a:ext>
                  </a:extLst>
                </a:gridCol>
              </a:tblGrid>
              <a:tr h="481005">
                <a:tc>
                  <a:txBody>
                    <a:bodyPr/>
                    <a:lstStyle/>
                    <a:p>
                      <a:r>
                        <a:rPr lang="en-US" sz="2400" dirty="0"/>
                        <a:t>Item</a:t>
                      </a:r>
                    </a:p>
                  </a:txBody>
                  <a:tcPr/>
                </a:tc>
                <a:tc>
                  <a:txBody>
                    <a:bodyPr/>
                    <a:lstStyle/>
                    <a:p>
                      <a:pPr algn="ctr"/>
                      <a:r>
                        <a:rPr lang="en-US" sz="2400" dirty="0"/>
                        <a:t>Type</a:t>
                      </a:r>
                    </a:p>
                  </a:txBody>
                  <a:tcPr/>
                </a:tc>
                <a:extLst>
                  <a:ext uri="{0D108BD9-81ED-4DB2-BD59-A6C34878D82A}">
                    <a16:rowId xmlns:a16="http://schemas.microsoft.com/office/drawing/2014/main" val="1933384698"/>
                  </a:ext>
                </a:extLst>
              </a:tr>
              <a:tr h="481005">
                <a:tc>
                  <a:txBody>
                    <a:bodyPr/>
                    <a:lstStyle/>
                    <a:p>
                      <a:pPr algn="l" fontAlgn="b">
                        <a:buNone/>
                      </a:pPr>
                      <a:r>
                        <a:rPr lang="en-US" sz="2000" b="0" i="0" u="none" strike="noStrike" dirty="0">
                          <a:solidFill>
                            <a:srgbClr val="000000"/>
                          </a:solidFill>
                          <a:effectLst/>
                          <a:latin typeface="Calibri" panose="020F0502020204030204" pitchFamily="34" charset="0"/>
                        </a:rPr>
                        <a:t>MIXED FRUIT CAN-24/300</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4/15/2026</a:t>
                      </a:r>
                    </a:p>
                  </a:txBody>
                  <a:tcPr marL="9525" marR="9525" marT="9525" anchor="ctr"/>
                </a:tc>
                <a:extLst>
                  <a:ext uri="{0D108BD9-81ED-4DB2-BD59-A6C34878D82A}">
                    <a16:rowId xmlns:a16="http://schemas.microsoft.com/office/drawing/2014/main" val="2363791408"/>
                  </a:ext>
                </a:extLst>
              </a:tr>
              <a:tr h="481005">
                <a:tc>
                  <a:txBody>
                    <a:bodyPr/>
                    <a:lstStyle/>
                    <a:p>
                      <a:pPr algn="l" fontAlgn="b">
                        <a:buNone/>
                      </a:pPr>
                      <a:r>
                        <a:rPr lang="en-US" sz="2000" b="0" i="0" u="none" strike="noStrike">
                          <a:solidFill>
                            <a:srgbClr val="000000"/>
                          </a:solidFill>
                          <a:effectLst/>
                          <a:latin typeface="Calibri" panose="020F0502020204030204" pitchFamily="34" charset="0"/>
                        </a:rPr>
                        <a:t>FISH AK POLLOCK STICKS FRZ PKG-20/2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4/15/2026</a:t>
                      </a:r>
                    </a:p>
                  </a:txBody>
                  <a:tcPr marL="9525" marR="9525" marT="9525" anchor="ctr"/>
                </a:tc>
                <a:extLst>
                  <a:ext uri="{0D108BD9-81ED-4DB2-BD59-A6C34878D82A}">
                    <a16:rowId xmlns:a16="http://schemas.microsoft.com/office/drawing/2014/main" val="1796294095"/>
                  </a:ext>
                </a:extLst>
              </a:tr>
              <a:tr h="481005">
                <a:tc>
                  <a:txBody>
                    <a:bodyPr/>
                    <a:lstStyle/>
                    <a:p>
                      <a:pPr algn="l" fontAlgn="b">
                        <a:buNone/>
                      </a:pPr>
                      <a:r>
                        <a:rPr lang="en-US" sz="2000" b="0" i="0" u="none" strike="noStrike" dirty="0">
                          <a:solidFill>
                            <a:srgbClr val="000000"/>
                          </a:solidFill>
                          <a:effectLst/>
                          <a:latin typeface="Calibri" panose="020F0502020204030204" pitchFamily="34" charset="0"/>
                        </a:rPr>
                        <a:t>CEREAL CORN FLKS 1248 PKG-12/18 OZ</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4/15/2026</a:t>
                      </a:r>
                    </a:p>
                  </a:txBody>
                  <a:tcPr marL="9525" marR="9525" marT="9525" anchor="ctr"/>
                </a:tc>
                <a:extLst>
                  <a:ext uri="{0D108BD9-81ED-4DB2-BD59-A6C34878D82A}">
                    <a16:rowId xmlns:a16="http://schemas.microsoft.com/office/drawing/2014/main" val="202105927"/>
                  </a:ext>
                </a:extLst>
              </a:tr>
              <a:tr h="481005">
                <a:tc>
                  <a:txBody>
                    <a:bodyPr/>
                    <a:lstStyle/>
                    <a:p>
                      <a:pPr algn="l" fontAlgn="b">
                        <a:buNone/>
                      </a:pPr>
                      <a:r>
                        <a:rPr lang="en-US" sz="2000" b="0" i="0" u="none" strike="noStrike" dirty="0">
                          <a:solidFill>
                            <a:srgbClr val="000000"/>
                          </a:solidFill>
                          <a:effectLst/>
                          <a:latin typeface="Calibri" panose="020F0502020204030204" pitchFamily="34" charset="0"/>
                        </a:rPr>
                        <a:t>PEACHES CLING SLICES CAN-24/300</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5/15/2026</a:t>
                      </a:r>
                    </a:p>
                  </a:txBody>
                  <a:tcPr marL="9525" marR="9525" marT="9525" anchor="ctr"/>
                </a:tc>
                <a:extLst>
                  <a:ext uri="{0D108BD9-81ED-4DB2-BD59-A6C34878D82A}">
                    <a16:rowId xmlns:a16="http://schemas.microsoft.com/office/drawing/2014/main" val="3754245968"/>
                  </a:ext>
                </a:extLst>
              </a:tr>
              <a:tr h="481005">
                <a:tc>
                  <a:txBody>
                    <a:bodyPr/>
                    <a:lstStyle/>
                    <a:p>
                      <a:pPr algn="l" fontAlgn="b">
                        <a:buNone/>
                      </a:pPr>
                      <a:r>
                        <a:rPr lang="en-US" sz="2000" b="0" i="0" u="none" strike="noStrike">
                          <a:solidFill>
                            <a:srgbClr val="000000"/>
                          </a:solidFill>
                          <a:effectLst/>
                          <a:latin typeface="Calibri" panose="020F0502020204030204" pitchFamily="34" charset="0"/>
                        </a:rPr>
                        <a:t>MILK 1% MILKFAT UHT 1500 BOX-12/32 FL OZ</a:t>
                      </a:r>
                    </a:p>
                  </a:txBody>
                  <a:tcPr marL="9525" marR="9525" marT="9525" anchor="ctr"/>
                </a:tc>
                <a:tc>
                  <a:txBody>
                    <a:bodyPr/>
                    <a:lstStyle/>
                    <a:p>
                      <a:pPr algn="ctr" fontAlgn="b">
                        <a:buNone/>
                      </a:pPr>
                      <a:r>
                        <a:rPr lang="en-US" sz="2000" b="0" i="0" u="none" strike="noStrike">
                          <a:solidFill>
                            <a:srgbClr val="000000"/>
                          </a:solidFill>
                          <a:effectLst/>
                          <a:latin typeface="Calibri" panose="020F0502020204030204" pitchFamily="34" charset="0"/>
                        </a:rPr>
                        <a:t>5/15/2026</a:t>
                      </a:r>
                    </a:p>
                  </a:txBody>
                  <a:tcPr marL="9525" marR="9525" marT="9525" anchor="ctr"/>
                </a:tc>
                <a:extLst>
                  <a:ext uri="{0D108BD9-81ED-4DB2-BD59-A6C34878D82A}">
                    <a16:rowId xmlns:a16="http://schemas.microsoft.com/office/drawing/2014/main" val="174044631"/>
                  </a:ext>
                </a:extLst>
              </a:tr>
              <a:tr h="481005">
                <a:tc>
                  <a:txBody>
                    <a:bodyPr/>
                    <a:lstStyle/>
                    <a:p>
                      <a:pPr algn="l" fontAlgn="b">
                        <a:buNone/>
                      </a:pPr>
                      <a:r>
                        <a:rPr lang="en-US" sz="2000" b="0" i="0" u="none" strike="noStrike">
                          <a:solidFill>
                            <a:srgbClr val="000000"/>
                          </a:solidFill>
                          <a:effectLst/>
                          <a:latin typeface="Calibri" panose="020F0502020204030204" pitchFamily="34" charset="0"/>
                        </a:rPr>
                        <a:t>MACARONI AND CHEESE PKG-24/7.25 OZ</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5/15/2026</a:t>
                      </a:r>
                    </a:p>
                  </a:txBody>
                  <a:tcPr marL="9525" marR="9525" marT="9525" anchor="ctr"/>
                </a:tc>
                <a:extLst>
                  <a:ext uri="{0D108BD9-81ED-4DB2-BD59-A6C34878D82A}">
                    <a16:rowId xmlns:a16="http://schemas.microsoft.com/office/drawing/2014/main" val="124492986"/>
                  </a:ext>
                </a:extLst>
              </a:tr>
              <a:tr h="481005">
                <a:tc>
                  <a:txBody>
                    <a:bodyPr/>
                    <a:lstStyle/>
                    <a:p>
                      <a:pPr algn="l" fontAlgn="b">
                        <a:buNone/>
                      </a:pPr>
                      <a:r>
                        <a:rPr lang="de-DE" sz="2000" b="0" i="0" u="none" strike="noStrike">
                          <a:solidFill>
                            <a:srgbClr val="000000"/>
                          </a:solidFill>
                          <a:effectLst/>
                          <a:latin typeface="Calibri" panose="020F0502020204030204" pitchFamily="34" charset="0"/>
                        </a:rPr>
                        <a:t>CHICKEN DRUMSTICKS FROZEN PKG‐8/5 LB</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6/15/2026</a:t>
                      </a:r>
                    </a:p>
                  </a:txBody>
                  <a:tcPr marL="9525" marR="9525" marT="9525" anchor="ctr"/>
                </a:tc>
                <a:extLst>
                  <a:ext uri="{0D108BD9-81ED-4DB2-BD59-A6C34878D82A}">
                    <a16:rowId xmlns:a16="http://schemas.microsoft.com/office/drawing/2014/main" val="1906926363"/>
                  </a:ext>
                </a:extLst>
              </a:tr>
              <a:tr h="481005">
                <a:tc>
                  <a:txBody>
                    <a:bodyPr/>
                    <a:lstStyle/>
                    <a:p>
                      <a:pPr algn="l" fontAlgn="b">
                        <a:buNone/>
                      </a:pPr>
                      <a:r>
                        <a:rPr lang="en-US" sz="2000" b="0" i="0" u="none" strike="noStrike" dirty="0">
                          <a:solidFill>
                            <a:srgbClr val="000000"/>
                          </a:solidFill>
                          <a:effectLst/>
                          <a:latin typeface="Calibri" panose="020F0502020204030204" pitchFamily="34" charset="0"/>
                        </a:rPr>
                        <a:t>BEEF STEW CAN-24/24 OZ</a:t>
                      </a:r>
                    </a:p>
                  </a:txBody>
                  <a:tcPr marL="9525" marR="9525" marT="9525" anchor="ctr"/>
                </a:tc>
                <a:tc>
                  <a:txBody>
                    <a:bodyPr/>
                    <a:lstStyle/>
                    <a:p>
                      <a:pPr algn="ctr" fontAlgn="b">
                        <a:buNone/>
                      </a:pPr>
                      <a:r>
                        <a:rPr lang="en-US" sz="2000" b="0" i="0" u="none" strike="noStrike" dirty="0">
                          <a:solidFill>
                            <a:srgbClr val="000000"/>
                          </a:solidFill>
                          <a:effectLst/>
                          <a:latin typeface="Calibri" panose="020F0502020204030204" pitchFamily="34" charset="0"/>
                        </a:rPr>
                        <a:t>6/15/2026</a:t>
                      </a:r>
                    </a:p>
                  </a:txBody>
                  <a:tcPr marL="9525" marR="9525" marT="9525" anchor="ctr"/>
                </a:tc>
                <a:extLst>
                  <a:ext uri="{0D108BD9-81ED-4DB2-BD59-A6C34878D82A}">
                    <a16:rowId xmlns:a16="http://schemas.microsoft.com/office/drawing/2014/main" val="81655340"/>
                  </a:ext>
                </a:extLst>
              </a:tr>
            </a:tbl>
          </a:graphicData>
        </a:graphic>
      </p:graphicFrame>
    </p:spTree>
    <p:extLst>
      <p:ext uri="{BB962C8B-B14F-4D97-AF65-F5344CB8AC3E}">
        <p14:creationId xmlns:p14="http://schemas.microsoft.com/office/powerpoint/2010/main" val="219856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6C82-C6F5-EC6A-1F90-28685D6CD302}"/>
              </a:ext>
            </a:extLst>
          </p:cNvPr>
          <p:cNvSpPr>
            <a:spLocks noGrp="1"/>
          </p:cNvSpPr>
          <p:nvPr>
            <p:ph type="title"/>
          </p:nvPr>
        </p:nvSpPr>
        <p:spPr>
          <a:xfrm>
            <a:off x="615970" y="286963"/>
            <a:ext cx="3261289" cy="792163"/>
          </a:xfrm>
        </p:spPr>
        <p:txBody>
          <a:bodyPr/>
          <a:lstStyle/>
          <a:p>
            <a:r>
              <a:rPr lang="en-US" dirty="0"/>
              <a:t>Quarter 4 </a:t>
            </a:r>
          </a:p>
        </p:txBody>
      </p:sp>
      <p:graphicFrame>
        <p:nvGraphicFramePr>
          <p:cNvPr id="9" name="Table 9">
            <a:extLst>
              <a:ext uri="{FF2B5EF4-FFF2-40B4-BE49-F238E27FC236}">
                <a16:creationId xmlns:a16="http://schemas.microsoft.com/office/drawing/2014/main" id="{A9F3BD65-F828-EA51-CC03-784652884E19}"/>
              </a:ext>
            </a:extLst>
          </p:cNvPr>
          <p:cNvGraphicFramePr>
            <a:graphicFrameLocks noGrp="1"/>
          </p:cNvGraphicFramePr>
          <p:nvPr>
            <p:ph idx="1"/>
            <p:extLst>
              <p:ext uri="{D42A27DB-BD31-4B8C-83A1-F6EECF244321}">
                <p14:modId xmlns:p14="http://schemas.microsoft.com/office/powerpoint/2010/main" val="2126802248"/>
              </p:ext>
            </p:extLst>
          </p:nvPr>
        </p:nvGraphicFramePr>
        <p:xfrm>
          <a:off x="2019759" y="1186542"/>
          <a:ext cx="8152482" cy="4484915"/>
        </p:xfrm>
        <a:graphic>
          <a:graphicData uri="http://schemas.openxmlformats.org/drawingml/2006/table">
            <a:tbl>
              <a:tblPr firstRow="1" bandRow="1">
                <a:tableStyleId>{5C22544A-7EE6-4342-B048-85BDC9FD1C3A}</a:tableStyleId>
              </a:tblPr>
              <a:tblGrid>
                <a:gridCol w="5373257">
                  <a:extLst>
                    <a:ext uri="{9D8B030D-6E8A-4147-A177-3AD203B41FA5}">
                      <a16:colId xmlns:a16="http://schemas.microsoft.com/office/drawing/2014/main" val="2344746772"/>
                    </a:ext>
                  </a:extLst>
                </a:gridCol>
                <a:gridCol w="2779225">
                  <a:extLst>
                    <a:ext uri="{9D8B030D-6E8A-4147-A177-3AD203B41FA5}">
                      <a16:colId xmlns:a16="http://schemas.microsoft.com/office/drawing/2014/main" val="3698060680"/>
                    </a:ext>
                  </a:extLst>
                </a:gridCol>
              </a:tblGrid>
              <a:tr h="594546">
                <a:tc>
                  <a:txBody>
                    <a:bodyPr/>
                    <a:lstStyle/>
                    <a:p>
                      <a:r>
                        <a:rPr lang="en-US" dirty="0"/>
                        <a:t>Item</a:t>
                      </a:r>
                    </a:p>
                  </a:txBody>
                  <a:tcPr anchor="ctr"/>
                </a:tc>
                <a:tc>
                  <a:txBody>
                    <a:bodyPr/>
                    <a:lstStyle/>
                    <a:p>
                      <a:pPr algn="ctr"/>
                      <a:r>
                        <a:rPr lang="en-US" dirty="0"/>
                        <a:t>Type</a:t>
                      </a:r>
                    </a:p>
                  </a:txBody>
                  <a:tcPr anchor="ctr"/>
                </a:tc>
                <a:extLst>
                  <a:ext uri="{0D108BD9-81ED-4DB2-BD59-A6C34878D82A}">
                    <a16:rowId xmlns:a16="http://schemas.microsoft.com/office/drawing/2014/main" val="1933384698"/>
                  </a:ext>
                </a:extLst>
              </a:tr>
              <a:tr h="555767">
                <a:tc>
                  <a:txBody>
                    <a:bodyPr/>
                    <a:lstStyle/>
                    <a:p>
                      <a:pPr algn="l" fontAlgn="b">
                        <a:buNone/>
                      </a:pPr>
                      <a:r>
                        <a:rPr lang="en-US" sz="2000" b="0" u="none" strike="noStrike" dirty="0">
                          <a:solidFill>
                            <a:srgbClr val="000000"/>
                          </a:solidFill>
                          <a:effectLst/>
                        </a:rPr>
                        <a:t>PORK CHOPS BNLS FRZ PKG-40/1 LB</a:t>
                      </a:r>
                      <a:endParaRPr lang="en-US"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a:solidFill>
                            <a:srgbClr val="000000"/>
                          </a:solidFill>
                          <a:effectLst/>
                        </a:rPr>
                        <a:t>7/15/2026</a:t>
                      </a:r>
                      <a:endParaRPr lang="en-US" sz="2000" b="0" i="0" u="none" strike="noStrike">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2363791408"/>
                  </a:ext>
                </a:extLst>
              </a:tr>
              <a:tr h="555767">
                <a:tc>
                  <a:txBody>
                    <a:bodyPr/>
                    <a:lstStyle/>
                    <a:p>
                      <a:pPr algn="l" fontAlgn="b">
                        <a:buNone/>
                      </a:pPr>
                      <a:r>
                        <a:rPr lang="en-US" sz="2000" b="0" u="none" strike="noStrike" dirty="0">
                          <a:solidFill>
                            <a:srgbClr val="000000"/>
                          </a:solidFill>
                          <a:effectLst/>
                        </a:rPr>
                        <a:t>FISH AK PLCK FILLETS FRZ PKG-20/2 LB</a:t>
                      </a:r>
                      <a:endParaRPr lang="en-US"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a:solidFill>
                            <a:srgbClr val="000000"/>
                          </a:solidFill>
                          <a:effectLst/>
                        </a:rPr>
                        <a:t>9/15/2026</a:t>
                      </a:r>
                      <a:endParaRPr lang="en-US" sz="2000" b="0" i="0" u="none" strike="noStrike">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660665288"/>
                  </a:ext>
                </a:extLst>
              </a:tr>
              <a:tr h="555767">
                <a:tc>
                  <a:txBody>
                    <a:bodyPr/>
                    <a:lstStyle/>
                    <a:p>
                      <a:pPr algn="l" fontAlgn="b">
                        <a:buNone/>
                      </a:pPr>
                      <a:r>
                        <a:rPr lang="en-US" sz="2000" b="0" u="none" strike="noStrike" dirty="0">
                          <a:solidFill>
                            <a:srgbClr val="000000"/>
                          </a:solidFill>
                          <a:effectLst/>
                        </a:rPr>
                        <a:t>BEANS BLACK TURTLE DRY PKG-12/2 LB</a:t>
                      </a:r>
                      <a:endParaRPr lang="en-US"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a:solidFill>
                            <a:srgbClr val="000000"/>
                          </a:solidFill>
                          <a:effectLst/>
                        </a:rPr>
                        <a:t>9/15/2026</a:t>
                      </a:r>
                      <a:endParaRPr lang="en-US" sz="2000" b="0" i="0" u="none" strike="noStrike">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2978211385"/>
                  </a:ext>
                </a:extLst>
              </a:tr>
              <a:tr h="555767">
                <a:tc>
                  <a:txBody>
                    <a:bodyPr/>
                    <a:lstStyle/>
                    <a:p>
                      <a:pPr algn="l" fontAlgn="b">
                        <a:buNone/>
                      </a:pPr>
                      <a:r>
                        <a:rPr lang="en-US" sz="2000" b="0" u="none" strike="noStrike" dirty="0">
                          <a:solidFill>
                            <a:srgbClr val="000000"/>
                          </a:solidFill>
                          <a:effectLst/>
                        </a:rPr>
                        <a:t>MILK 1% MILKFAT UHT 1500 BOX-12/32 FL OZ</a:t>
                      </a:r>
                      <a:endParaRPr lang="en-US"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dirty="0">
                          <a:solidFill>
                            <a:srgbClr val="000000"/>
                          </a:solidFill>
                          <a:effectLst/>
                        </a:rPr>
                        <a:t>10/15/2026</a:t>
                      </a:r>
                      <a:endParaRPr lang="en-US" sz="20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1025000519"/>
                  </a:ext>
                </a:extLst>
              </a:tr>
              <a:tr h="555767">
                <a:tc>
                  <a:txBody>
                    <a:bodyPr/>
                    <a:lstStyle/>
                    <a:p>
                      <a:pPr algn="l" fontAlgn="b">
                        <a:buNone/>
                      </a:pPr>
                      <a:r>
                        <a:rPr lang="en-US" sz="2000" b="0" u="none" strike="noStrike">
                          <a:solidFill>
                            <a:srgbClr val="000000"/>
                          </a:solidFill>
                          <a:effectLst/>
                        </a:rPr>
                        <a:t>CORN WHOLE KERNEL CAN-24/300</a:t>
                      </a:r>
                      <a:endParaRPr lang="en-US" sz="2000" b="0" i="0" u="none" strike="noStrike">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dirty="0">
                          <a:solidFill>
                            <a:srgbClr val="000000"/>
                          </a:solidFill>
                          <a:effectLst/>
                        </a:rPr>
                        <a:t>10/15/2026</a:t>
                      </a:r>
                      <a:endParaRPr lang="en-US" sz="20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3945021425"/>
                  </a:ext>
                </a:extLst>
              </a:tr>
              <a:tr h="555767">
                <a:tc>
                  <a:txBody>
                    <a:bodyPr/>
                    <a:lstStyle/>
                    <a:p>
                      <a:pPr algn="l" fontAlgn="b">
                        <a:buNone/>
                      </a:pPr>
                      <a:r>
                        <a:rPr lang="de-DE" sz="2000" b="0" u="none" strike="noStrike" dirty="0">
                          <a:solidFill>
                            <a:srgbClr val="000000"/>
                          </a:solidFill>
                          <a:effectLst/>
                        </a:rPr>
                        <a:t>CHICKEN DRUMSTICKS FROZEN PKG‐8/5 LB</a:t>
                      </a:r>
                      <a:endParaRPr lang="de-DE"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dirty="0">
                          <a:solidFill>
                            <a:srgbClr val="000000"/>
                          </a:solidFill>
                          <a:effectLst/>
                        </a:rPr>
                        <a:t>11/15/2026</a:t>
                      </a:r>
                      <a:endParaRPr lang="en-US" sz="20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2308940288"/>
                  </a:ext>
                </a:extLst>
              </a:tr>
              <a:tr h="555767">
                <a:tc>
                  <a:txBody>
                    <a:bodyPr/>
                    <a:lstStyle/>
                    <a:p>
                      <a:pPr algn="l" fontAlgn="b">
                        <a:buNone/>
                      </a:pPr>
                      <a:r>
                        <a:rPr lang="en-US" sz="2000" b="0" u="none" strike="noStrike" dirty="0">
                          <a:solidFill>
                            <a:srgbClr val="000000"/>
                          </a:solidFill>
                          <a:effectLst/>
                        </a:rPr>
                        <a:t>FISH AK POLLOCK NUGGETS FRZ PKG-20/2 LB</a:t>
                      </a:r>
                      <a:endParaRPr lang="en-US" sz="20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b">
                        <a:buNone/>
                      </a:pPr>
                      <a:r>
                        <a:rPr lang="en-US" sz="2000" b="0" u="none" strike="noStrike" dirty="0">
                          <a:solidFill>
                            <a:srgbClr val="000000"/>
                          </a:solidFill>
                          <a:effectLst/>
                        </a:rPr>
                        <a:t>12/15/2026</a:t>
                      </a:r>
                      <a:endParaRPr lang="en-US" sz="20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771696262"/>
                  </a:ext>
                </a:extLst>
              </a:tr>
            </a:tbl>
          </a:graphicData>
        </a:graphic>
      </p:graphicFrame>
    </p:spTree>
    <p:extLst>
      <p:ext uri="{BB962C8B-B14F-4D97-AF65-F5344CB8AC3E}">
        <p14:creationId xmlns:p14="http://schemas.microsoft.com/office/powerpoint/2010/main" val="189965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00BC-8D0C-60A8-C5C5-755644F55942}"/>
              </a:ext>
            </a:extLst>
          </p:cNvPr>
          <p:cNvSpPr>
            <a:spLocks noGrp="1"/>
          </p:cNvSpPr>
          <p:nvPr>
            <p:ph type="ctrTitle"/>
          </p:nvPr>
        </p:nvSpPr>
        <p:spPr/>
        <p:txBody>
          <a:bodyPr/>
          <a:lstStyle/>
          <a:p>
            <a:r>
              <a:rPr lang="en-US" dirty="0"/>
              <a:t>Reporting</a:t>
            </a:r>
          </a:p>
        </p:txBody>
      </p:sp>
    </p:spTree>
    <p:extLst>
      <p:ext uri="{BB962C8B-B14F-4D97-AF65-F5344CB8AC3E}">
        <p14:creationId xmlns:p14="http://schemas.microsoft.com/office/powerpoint/2010/main" val="4075232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6B47-9A9F-925E-7F2D-3F23E7EBA9D8}"/>
              </a:ext>
            </a:extLst>
          </p:cNvPr>
          <p:cNvSpPr>
            <a:spLocks noGrp="1"/>
          </p:cNvSpPr>
          <p:nvPr>
            <p:ph type="title"/>
          </p:nvPr>
        </p:nvSpPr>
        <p:spPr/>
        <p:txBody>
          <a:bodyPr/>
          <a:lstStyle/>
          <a:p>
            <a:r>
              <a:rPr lang="en-US" dirty="0"/>
              <a:t>Monthly Reports</a:t>
            </a:r>
          </a:p>
        </p:txBody>
      </p:sp>
      <p:sp>
        <p:nvSpPr>
          <p:cNvPr id="3" name="Content Placeholder 2">
            <a:extLst>
              <a:ext uri="{FF2B5EF4-FFF2-40B4-BE49-F238E27FC236}">
                <a16:creationId xmlns:a16="http://schemas.microsoft.com/office/drawing/2014/main" id="{27CAE247-568C-28E4-628B-BFEAF27846BB}"/>
              </a:ext>
            </a:extLst>
          </p:cNvPr>
          <p:cNvSpPr>
            <a:spLocks noGrp="1"/>
          </p:cNvSpPr>
          <p:nvPr>
            <p:ph idx="1"/>
          </p:nvPr>
        </p:nvSpPr>
        <p:spPr>
          <a:xfrm>
            <a:off x="1167492" y="2745532"/>
            <a:ext cx="4663440" cy="2828613"/>
          </a:xfrm>
        </p:spPr>
        <p:txBody>
          <a:bodyPr/>
          <a:lstStyle/>
          <a:p>
            <a:pPr marL="342900" indent="-342900">
              <a:buFont typeface="Arial" panose="020B0604020202020204" pitchFamily="34" charset="0"/>
              <a:buChar char="•"/>
            </a:pPr>
            <a:r>
              <a:rPr lang="en-US" dirty="0"/>
              <a:t>Printed or typed signature is required at the bottom</a:t>
            </a:r>
          </a:p>
          <a:p>
            <a:pPr marL="342900" indent="-342900">
              <a:buFont typeface="Arial" panose="020B0604020202020204" pitchFamily="34" charset="0"/>
              <a:buChar char="•"/>
            </a:pPr>
            <a:r>
              <a:rPr lang="en-US" dirty="0"/>
              <a:t>Any losses over 10 should have a Food Item Loss report form</a:t>
            </a:r>
          </a:p>
          <a:p>
            <a:pPr marL="342900" indent="-342900">
              <a:buFont typeface="Arial" panose="020B0604020202020204" pitchFamily="34" charset="0"/>
              <a:buChar char="•"/>
            </a:pPr>
            <a:r>
              <a:rPr lang="en-US" dirty="0"/>
              <a:t>Item number is optional</a:t>
            </a:r>
          </a:p>
        </p:txBody>
      </p:sp>
      <p:sp>
        <p:nvSpPr>
          <p:cNvPr id="7" name="Content Placeholder 6">
            <a:extLst>
              <a:ext uri="{FF2B5EF4-FFF2-40B4-BE49-F238E27FC236}">
                <a16:creationId xmlns:a16="http://schemas.microsoft.com/office/drawing/2014/main" id="{3E666CBC-C62A-6B90-4759-FE78BB32580D}"/>
              </a:ext>
            </a:extLst>
          </p:cNvPr>
          <p:cNvSpPr>
            <a:spLocks noGrp="1"/>
          </p:cNvSpPr>
          <p:nvPr>
            <p:ph idx="10"/>
          </p:nvPr>
        </p:nvSpPr>
        <p:spPr>
          <a:xfrm>
            <a:off x="6283234" y="2745532"/>
            <a:ext cx="5031310" cy="2828613"/>
          </a:xfrm>
        </p:spPr>
        <p:txBody>
          <a:bodyPr/>
          <a:lstStyle/>
          <a:p>
            <a:pPr marL="342900" indent="-342900">
              <a:buFont typeface="Arial" panose="020B0604020202020204" pitchFamily="34" charset="0"/>
              <a:buChar char="•"/>
            </a:pPr>
            <a:r>
              <a:rPr lang="en-US" dirty="0"/>
              <a:t>Signatures are not required</a:t>
            </a:r>
          </a:p>
          <a:p>
            <a:pPr marL="342900" indent="-342900">
              <a:buFont typeface="Arial" panose="020B0604020202020204" pitchFamily="34" charset="0"/>
              <a:buChar char="•"/>
            </a:pPr>
            <a:r>
              <a:rPr lang="en-US" dirty="0"/>
              <a:t>Printed name and household size is required </a:t>
            </a:r>
          </a:p>
          <a:p>
            <a:pPr marL="342900" indent="-342900">
              <a:buFont typeface="Arial" panose="020B0604020202020204" pitchFamily="34" charset="0"/>
              <a:buChar char="•"/>
            </a:pPr>
            <a:r>
              <a:rPr lang="en-US" dirty="0"/>
              <a:t>Tracking inventory per person is now optional</a:t>
            </a:r>
          </a:p>
          <a:p>
            <a:pPr lvl="1"/>
            <a:endParaRPr lang="en-US" dirty="0"/>
          </a:p>
        </p:txBody>
      </p:sp>
      <p:sp>
        <p:nvSpPr>
          <p:cNvPr id="8" name="Content Placeholder 7">
            <a:extLst>
              <a:ext uri="{FF2B5EF4-FFF2-40B4-BE49-F238E27FC236}">
                <a16:creationId xmlns:a16="http://schemas.microsoft.com/office/drawing/2014/main" id="{99854632-7A5C-CA8C-62F1-0D55491DAE9A}"/>
              </a:ext>
            </a:extLst>
          </p:cNvPr>
          <p:cNvSpPr>
            <a:spLocks noGrp="1"/>
          </p:cNvSpPr>
          <p:nvPr>
            <p:ph idx="11"/>
          </p:nvPr>
        </p:nvSpPr>
        <p:spPr>
          <a:xfrm>
            <a:off x="1167492" y="2223018"/>
            <a:ext cx="4663440" cy="522514"/>
          </a:xfrm>
        </p:spPr>
        <p:txBody>
          <a:bodyPr/>
          <a:lstStyle/>
          <a:p>
            <a:r>
              <a:rPr lang="en-US" dirty="0"/>
              <a:t>Monthly Inventory Report</a:t>
            </a:r>
          </a:p>
        </p:txBody>
      </p:sp>
      <p:sp>
        <p:nvSpPr>
          <p:cNvPr id="9" name="Content Placeholder 8">
            <a:extLst>
              <a:ext uri="{FF2B5EF4-FFF2-40B4-BE49-F238E27FC236}">
                <a16:creationId xmlns:a16="http://schemas.microsoft.com/office/drawing/2014/main" id="{39B06617-FB36-E5B3-308E-03C9C0EFB068}"/>
              </a:ext>
            </a:extLst>
          </p:cNvPr>
          <p:cNvSpPr>
            <a:spLocks noGrp="1"/>
          </p:cNvSpPr>
          <p:nvPr>
            <p:ph idx="12"/>
          </p:nvPr>
        </p:nvSpPr>
        <p:spPr>
          <a:xfrm>
            <a:off x="6283234" y="2223018"/>
            <a:ext cx="5031310" cy="522514"/>
          </a:xfrm>
        </p:spPr>
        <p:txBody>
          <a:bodyPr/>
          <a:lstStyle/>
          <a:p>
            <a:r>
              <a:rPr lang="en-US" dirty="0"/>
              <a:t>Certification of TEFAP Food</a:t>
            </a:r>
          </a:p>
        </p:txBody>
      </p:sp>
      <p:sp>
        <p:nvSpPr>
          <p:cNvPr id="10" name="Content Placeholder 7">
            <a:extLst>
              <a:ext uri="{FF2B5EF4-FFF2-40B4-BE49-F238E27FC236}">
                <a16:creationId xmlns:a16="http://schemas.microsoft.com/office/drawing/2014/main" id="{B40322EE-5B6C-70CC-6F11-939349BC9571}"/>
              </a:ext>
            </a:extLst>
          </p:cNvPr>
          <p:cNvSpPr txBox="1">
            <a:spLocks/>
          </p:cNvSpPr>
          <p:nvPr/>
        </p:nvSpPr>
        <p:spPr>
          <a:xfrm>
            <a:off x="1846102" y="1700504"/>
            <a:ext cx="6469761" cy="5225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Due to FBA by the 5</a:t>
            </a:r>
            <a:r>
              <a:rPr lang="en-US" sz="1800" b="0" baseline="30000" dirty="0"/>
              <a:t>th</a:t>
            </a:r>
            <a:r>
              <a:rPr lang="en-US" sz="1800" b="0" dirty="0"/>
              <a:t> of each month</a:t>
            </a:r>
          </a:p>
        </p:txBody>
      </p:sp>
    </p:spTree>
    <p:extLst>
      <p:ext uri="{BB962C8B-B14F-4D97-AF65-F5344CB8AC3E}">
        <p14:creationId xmlns:p14="http://schemas.microsoft.com/office/powerpoint/2010/main" val="285942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8B3248A-21AE-9A51-747C-3BC0ED3D3FC3}"/>
              </a:ext>
            </a:extLst>
          </p:cNvPr>
          <p:cNvSpPr/>
          <p:nvPr/>
        </p:nvSpPr>
        <p:spPr>
          <a:xfrm rot="16200000">
            <a:off x="294672" y="953104"/>
            <a:ext cx="6858001" cy="4951790"/>
          </a:xfrm>
          <a:prstGeom prst="triangle">
            <a:avLst>
              <a:gd name="adj" fmla="val 100000"/>
            </a:avLst>
          </a:prstGeom>
          <a:solidFill>
            <a:srgbClr val="7A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4C7AE-794E-4AC8-6628-3A7DCE8978F4}"/>
              </a:ext>
            </a:extLst>
          </p:cNvPr>
          <p:cNvSpPr>
            <a:spLocks noGrp="1"/>
          </p:cNvSpPr>
          <p:nvPr>
            <p:ph type="title"/>
          </p:nvPr>
        </p:nvSpPr>
        <p:spPr>
          <a:xfrm>
            <a:off x="546390" y="770147"/>
            <a:ext cx="5992433" cy="1325563"/>
          </a:xfrm>
        </p:spPr>
        <p:txBody>
          <a:bodyPr anchor="b">
            <a:normAutofit fontScale="90000"/>
          </a:bodyPr>
          <a:lstStyle/>
          <a:p>
            <a:r>
              <a:rPr lang="en-US" dirty="0"/>
              <a:t>Example Monthly Inventory Report</a:t>
            </a:r>
          </a:p>
        </p:txBody>
      </p:sp>
      <p:sp>
        <p:nvSpPr>
          <p:cNvPr id="6" name="Slide Number Placeholder 5">
            <a:extLst>
              <a:ext uri="{FF2B5EF4-FFF2-40B4-BE49-F238E27FC236}">
                <a16:creationId xmlns:a16="http://schemas.microsoft.com/office/drawing/2014/main" id="{A05DE39A-9CC1-B920-0F70-BA4D536DAF7A}"/>
              </a:ext>
            </a:extLst>
          </p:cNvPr>
          <p:cNvSpPr>
            <a:spLocks noGrp="1"/>
          </p:cNvSpPr>
          <p:nvPr>
            <p:ph type="sldNum" sz="quarter" idx="4"/>
          </p:nvPr>
        </p:nvSpPr>
        <p:spPr>
          <a:xfrm>
            <a:off x="76403" y="6294437"/>
            <a:ext cx="1657723" cy="365125"/>
          </a:xfrm>
        </p:spPr>
        <p:txBody>
          <a:bodyPr anchor="ctr">
            <a:normAutofit/>
          </a:bodyPr>
          <a:lstStyle/>
          <a:p>
            <a:pPr algn="l">
              <a:spcAft>
                <a:spcPts val="600"/>
              </a:spcAft>
            </a:pPr>
            <a:fld id="{294A09A9-5501-47C1-A89A-A340965A2BE2}" type="slidenum">
              <a:rPr lang="en-US" smtClean="0"/>
              <a:pPr algn="l">
                <a:spcAft>
                  <a:spcPts val="600"/>
                </a:spcAft>
              </a:pPr>
              <a:t>26</a:t>
            </a:fld>
            <a:endParaRPr lang="en-US" dirty="0"/>
          </a:p>
        </p:txBody>
      </p:sp>
      <p:sp>
        <p:nvSpPr>
          <p:cNvPr id="9" name="TextBox 8">
            <a:extLst>
              <a:ext uri="{FF2B5EF4-FFF2-40B4-BE49-F238E27FC236}">
                <a16:creationId xmlns:a16="http://schemas.microsoft.com/office/drawing/2014/main" id="{56B810C3-B6FA-2BBF-FBFB-E437AAA2E3E1}"/>
              </a:ext>
            </a:extLst>
          </p:cNvPr>
          <p:cNvSpPr txBox="1"/>
          <p:nvPr/>
        </p:nvSpPr>
        <p:spPr>
          <a:xfrm>
            <a:off x="546390" y="2810078"/>
            <a:ext cx="4787661" cy="923330"/>
          </a:xfrm>
          <a:prstGeom prst="rect">
            <a:avLst/>
          </a:prstGeom>
          <a:noFill/>
        </p:spPr>
        <p:txBody>
          <a:bodyPr wrap="square" rtlCol="0">
            <a:spAutoFit/>
          </a:bodyPr>
          <a:lstStyle/>
          <a:p>
            <a:r>
              <a:rPr lang="en-US" dirty="0">
                <a:solidFill>
                  <a:schemeClr val="bg1"/>
                </a:solidFill>
              </a:rPr>
              <a:t>Signature is required upon arrival</a:t>
            </a:r>
          </a:p>
          <a:p>
            <a:endParaRPr lang="en-US" dirty="0">
              <a:solidFill>
                <a:schemeClr val="bg1"/>
              </a:solidFill>
            </a:endParaRPr>
          </a:p>
          <a:p>
            <a:r>
              <a:rPr lang="en-US" dirty="0">
                <a:solidFill>
                  <a:schemeClr val="bg1"/>
                </a:solidFill>
              </a:rPr>
              <a:t>Notify FBA of any discrepancies </a:t>
            </a:r>
          </a:p>
        </p:txBody>
      </p:sp>
      <p:graphicFrame>
        <p:nvGraphicFramePr>
          <p:cNvPr id="3" name="Object 2">
            <a:extLst>
              <a:ext uri="{FF2B5EF4-FFF2-40B4-BE49-F238E27FC236}">
                <a16:creationId xmlns:a16="http://schemas.microsoft.com/office/drawing/2014/main" id="{342FE1C0-F452-0819-5A94-F55660DB9648}"/>
              </a:ext>
            </a:extLst>
          </p:cNvPr>
          <p:cNvGraphicFramePr>
            <a:graphicFrameLocks noChangeAspect="1"/>
          </p:cNvGraphicFramePr>
          <p:nvPr>
            <p:extLst>
              <p:ext uri="{D42A27DB-BD31-4B8C-83A1-F6EECF244321}">
                <p14:modId xmlns:p14="http://schemas.microsoft.com/office/powerpoint/2010/main" val="2483857449"/>
              </p:ext>
            </p:extLst>
          </p:nvPr>
        </p:nvGraphicFramePr>
        <p:xfrm>
          <a:off x="6199568" y="-259742"/>
          <a:ext cx="5992432" cy="7755848"/>
        </p:xfrm>
        <a:graphic>
          <a:graphicData uri="http://schemas.openxmlformats.org/presentationml/2006/ole">
            <mc:AlternateContent xmlns:mc="http://schemas.openxmlformats.org/markup-compatibility/2006">
              <mc:Choice xmlns:v="urn:schemas-microsoft-com:vml" Requires="v">
                <p:oleObj name="Acrobat Document" r:id="rId3" imgW="5829085" imgH="7543571" progId="Acrobat.Document.DC">
                  <p:embed/>
                </p:oleObj>
              </mc:Choice>
              <mc:Fallback>
                <p:oleObj name="Acrobat Document" r:id="rId3" imgW="5829085" imgH="7543571" progId="Acrobat.Document.DC">
                  <p:embed/>
                  <p:pic>
                    <p:nvPicPr>
                      <p:cNvPr id="0" name=""/>
                      <p:cNvPicPr/>
                      <p:nvPr/>
                    </p:nvPicPr>
                    <p:blipFill>
                      <a:blip r:embed="rId4"/>
                      <a:stretch>
                        <a:fillRect/>
                      </a:stretch>
                    </p:blipFill>
                    <p:spPr>
                      <a:xfrm>
                        <a:off x="6199568" y="-259742"/>
                        <a:ext cx="5992432" cy="7755848"/>
                      </a:xfrm>
                      <a:prstGeom prst="rect">
                        <a:avLst/>
                      </a:prstGeom>
                    </p:spPr>
                  </p:pic>
                </p:oleObj>
              </mc:Fallback>
            </mc:AlternateContent>
          </a:graphicData>
        </a:graphic>
      </p:graphicFrame>
    </p:spTree>
    <p:extLst>
      <p:ext uri="{BB962C8B-B14F-4D97-AF65-F5344CB8AC3E}">
        <p14:creationId xmlns:p14="http://schemas.microsoft.com/office/powerpoint/2010/main" val="428944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a:extLst>
              <a:ext uri="{FF2B5EF4-FFF2-40B4-BE49-F238E27FC236}">
                <a16:creationId xmlns:a16="http://schemas.microsoft.com/office/drawing/2014/main" id="{4CD4D3DF-3E52-C64E-45C8-AE2AC60720DE}"/>
              </a:ext>
            </a:extLst>
          </p:cNvPr>
          <p:cNvSpPr/>
          <p:nvPr/>
        </p:nvSpPr>
        <p:spPr>
          <a:xfrm rot="16200000">
            <a:off x="714466" y="533310"/>
            <a:ext cx="6858001" cy="5791378"/>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4C7AE-794E-4AC8-6628-3A7DCE8978F4}"/>
              </a:ext>
            </a:extLst>
          </p:cNvPr>
          <p:cNvSpPr>
            <a:spLocks noGrp="1"/>
          </p:cNvSpPr>
          <p:nvPr>
            <p:ph type="title"/>
          </p:nvPr>
        </p:nvSpPr>
        <p:spPr>
          <a:xfrm>
            <a:off x="546390" y="770147"/>
            <a:ext cx="5653177" cy="1325563"/>
          </a:xfrm>
        </p:spPr>
        <p:txBody>
          <a:bodyPr anchor="b">
            <a:normAutofit fontScale="90000"/>
          </a:bodyPr>
          <a:lstStyle/>
          <a:p>
            <a:r>
              <a:rPr lang="en-US" dirty="0"/>
              <a:t>Example Distribution List of TEFAP Food </a:t>
            </a:r>
          </a:p>
        </p:txBody>
      </p:sp>
      <p:sp>
        <p:nvSpPr>
          <p:cNvPr id="6" name="Slide Number Placeholder 5">
            <a:extLst>
              <a:ext uri="{FF2B5EF4-FFF2-40B4-BE49-F238E27FC236}">
                <a16:creationId xmlns:a16="http://schemas.microsoft.com/office/drawing/2014/main" id="{A05DE39A-9CC1-B920-0F70-BA4D536DAF7A}"/>
              </a:ext>
            </a:extLst>
          </p:cNvPr>
          <p:cNvSpPr>
            <a:spLocks noGrp="1"/>
          </p:cNvSpPr>
          <p:nvPr>
            <p:ph type="sldNum" sz="quarter" idx="4"/>
          </p:nvPr>
        </p:nvSpPr>
        <p:spPr>
          <a:xfrm>
            <a:off x="76403" y="6294437"/>
            <a:ext cx="1657723" cy="365125"/>
          </a:xfrm>
        </p:spPr>
        <p:txBody>
          <a:bodyPr anchor="ctr">
            <a:normAutofit/>
          </a:bodyPr>
          <a:lstStyle/>
          <a:p>
            <a:pPr algn="l">
              <a:spcAft>
                <a:spcPts val="600"/>
              </a:spcAft>
            </a:pPr>
            <a:fld id="{294A09A9-5501-47C1-A89A-A340965A2BE2}" type="slidenum">
              <a:rPr lang="en-US" smtClean="0"/>
              <a:pPr algn="l">
                <a:spcAft>
                  <a:spcPts val="600"/>
                </a:spcAft>
              </a:pPr>
              <a:t>27</a:t>
            </a:fld>
            <a:endParaRPr lang="en-US" dirty="0"/>
          </a:p>
        </p:txBody>
      </p:sp>
      <p:sp>
        <p:nvSpPr>
          <p:cNvPr id="9" name="TextBox 8">
            <a:extLst>
              <a:ext uri="{FF2B5EF4-FFF2-40B4-BE49-F238E27FC236}">
                <a16:creationId xmlns:a16="http://schemas.microsoft.com/office/drawing/2014/main" id="{56B810C3-B6FA-2BBF-FBFB-E437AAA2E3E1}"/>
              </a:ext>
            </a:extLst>
          </p:cNvPr>
          <p:cNvSpPr txBox="1"/>
          <p:nvPr/>
        </p:nvSpPr>
        <p:spPr>
          <a:xfrm>
            <a:off x="546390" y="2801451"/>
            <a:ext cx="4787661" cy="369332"/>
          </a:xfrm>
          <a:prstGeom prst="rect">
            <a:avLst/>
          </a:prstGeom>
          <a:noFill/>
        </p:spPr>
        <p:txBody>
          <a:bodyPr wrap="square" rtlCol="0">
            <a:spAutoFit/>
          </a:bodyPr>
          <a:lstStyle/>
          <a:p>
            <a:r>
              <a:rPr lang="en-US" dirty="0">
                <a:solidFill>
                  <a:schemeClr val="bg1"/>
                </a:solidFill>
              </a:rPr>
              <a:t>Option 1 – no inventory </a:t>
            </a:r>
          </a:p>
        </p:txBody>
      </p:sp>
      <p:graphicFrame>
        <p:nvGraphicFramePr>
          <p:cNvPr id="5" name="Object 4">
            <a:extLst>
              <a:ext uri="{FF2B5EF4-FFF2-40B4-BE49-F238E27FC236}">
                <a16:creationId xmlns:a16="http://schemas.microsoft.com/office/drawing/2014/main" id="{D7B2D767-A385-5424-5D34-26936896CEBA}"/>
              </a:ext>
            </a:extLst>
          </p:cNvPr>
          <p:cNvGraphicFramePr>
            <a:graphicFrameLocks noChangeAspect="1"/>
          </p:cNvGraphicFramePr>
          <p:nvPr>
            <p:extLst>
              <p:ext uri="{D42A27DB-BD31-4B8C-83A1-F6EECF244321}">
                <p14:modId xmlns:p14="http://schemas.microsoft.com/office/powerpoint/2010/main" val="107580426"/>
              </p:ext>
            </p:extLst>
          </p:nvPr>
        </p:nvGraphicFramePr>
        <p:xfrm>
          <a:off x="7039155" y="-99153"/>
          <a:ext cx="5520074" cy="7144489"/>
        </p:xfrm>
        <a:graphic>
          <a:graphicData uri="http://schemas.openxmlformats.org/presentationml/2006/ole">
            <mc:AlternateContent xmlns:mc="http://schemas.openxmlformats.org/markup-compatibility/2006">
              <mc:Choice xmlns:v="urn:schemas-microsoft-com:vml" Requires="v">
                <p:oleObj name="Acrobat Document" r:id="rId3" imgW="5829085" imgH="7543571" progId="Acrobat.Document.DC">
                  <p:embed/>
                </p:oleObj>
              </mc:Choice>
              <mc:Fallback>
                <p:oleObj name="Acrobat Document" r:id="rId3" imgW="5829085" imgH="7543571" progId="Acrobat.Document.DC">
                  <p:embed/>
                  <p:pic>
                    <p:nvPicPr>
                      <p:cNvPr id="0" name=""/>
                      <p:cNvPicPr/>
                      <p:nvPr/>
                    </p:nvPicPr>
                    <p:blipFill>
                      <a:blip r:embed="rId4"/>
                      <a:stretch>
                        <a:fillRect/>
                      </a:stretch>
                    </p:blipFill>
                    <p:spPr>
                      <a:xfrm>
                        <a:off x="7039155" y="-99153"/>
                        <a:ext cx="5520074" cy="7144489"/>
                      </a:xfrm>
                      <a:prstGeom prst="rect">
                        <a:avLst/>
                      </a:prstGeom>
                    </p:spPr>
                  </p:pic>
                </p:oleObj>
              </mc:Fallback>
            </mc:AlternateContent>
          </a:graphicData>
        </a:graphic>
      </p:graphicFrame>
    </p:spTree>
    <p:extLst>
      <p:ext uri="{BB962C8B-B14F-4D97-AF65-F5344CB8AC3E}">
        <p14:creationId xmlns:p14="http://schemas.microsoft.com/office/powerpoint/2010/main" val="343168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0A32CD8-643E-C3C0-915F-6F6010E33F87}"/>
              </a:ext>
            </a:extLst>
          </p:cNvPr>
          <p:cNvSpPr/>
          <p:nvPr/>
        </p:nvSpPr>
        <p:spPr>
          <a:xfrm rot="16200000">
            <a:off x="676071" y="571705"/>
            <a:ext cx="6858001" cy="5714588"/>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4C7AE-794E-4AC8-6628-3A7DCE8978F4}"/>
              </a:ext>
            </a:extLst>
          </p:cNvPr>
          <p:cNvSpPr>
            <a:spLocks noGrp="1"/>
          </p:cNvSpPr>
          <p:nvPr>
            <p:ph type="title"/>
          </p:nvPr>
        </p:nvSpPr>
        <p:spPr>
          <a:xfrm>
            <a:off x="169597" y="615911"/>
            <a:ext cx="5653177" cy="1325563"/>
          </a:xfrm>
        </p:spPr>
        <p:txBody>
          <a:bodyPr anchor="b">
            <a:normAutofit fontScale="90000"/>
          </a:bodyPr>
          <a:lstStyle/>
          <a:p>
            <a:r>
              <a:rPr lang="en-US" dirty="0"/>
              <a:t>Example Certification of TEFAP Food </a:t>
            </a:r>
          </a:p>
        </p:txBody>
      </p:sp>
      <p:sp>
        <p:nvSpPr>
          <p:cNvPr id="6" name="Slide Number Placeholder 5">
            <a:extLst>
              <a:ext uri="{FF2B5EF4-FFF2-40B4-BE49-F238E27FC236}">
                <a16:creationId xmlns:a16="http://schemas.microsoft.com/office/drawing/2014/main" id="{A05DE39A-9CC1-B920-0F70-BA4D536DAF7A}"/>
              </a:ext>
            </a:extLst>
          </p:cNvPr>
          <p:cNvSpPr>
            <a:spLocks noGrp="1"/>
          </p:cNvSpPr>
          <p:nvPr>
            <p:ph type="sldNum" sz="quarter" idx="4"/>
          </p:nvPr>
        </p:nvSpPr>
        <p:spPr>
          <a:xfrm>
            <a:off x="76403" y="6294437"/>
            <a:ext cx="1657723" cy="365125"/>
          </a:xfrm>
        </p:spPr>
        <p:txBody>
          <a:bodyPr anchor="ctr">
            <a:normAutofit/>
          </a:bodyPr>
          <a:lstStyle/>
          <a:p>
            <a:pPr algn="l">
              <a:spcAft>
                <a:spcPts val="600"/>
              </a:spcAft>
            </a:pPr>
            <a:fld id="{294A09A9-5501-47C1-A89A-A340965A2BE2}" type="slidenum">
              <a:rPr lang="en-US" smtClean="0"/>
              <a:pPr algn="l">
                <a:spcAft>
                  <a:spcPts val="600"/>
                </a:spcAft>
              </a:pPr>
              <a:t>28</a:t>
            </a:fld>
            <a:endParaRPr lang="en-US" dirty="0"/>
          </a:p>
        </p:txBody>
      </p:sp>
      <p:sp>
        <p:nvSpPr>
          <p:cNvPr id="9" name="TextBox 8">
            <a:extLst>
              <a:ext uri="{FF2B5EF4-FFF2-40B4-BE49-F238E27FC236}">
                <a16:creationId xmlns:a16="http://schemas.microsoft.com/office/drawing/2014/main" id="{56B810C3-B6FA-2BBF-FBFB-E437AAA2E3E1}"/>
              </a:ext>
            </a:extLst>
          </p:cNvPr>
          <p:cNvSpPr txBox="1"/>
          <p:nvPr/>
        </p:nvSpPr>
        <p:spPr>
          <a:xfrm>
            <a:off x="546390" y="2792825"/>
            <a:ext cx="4787661" cy="923330"/>
          </a:xfrm>
          <a:prstGeom prst="rect">
            <a:avLst/>
          </a:prstGeom>
          <a:noFill/>
        </p:spPr>
        <p:txBody>
          <a:bodyPr wrap="square" rtlCol="0">
            <a:spAutoFit/>
          </a:bodyPr>
          <a:lstStyle/>
          <a:p>
            <a:r>
              <a:rPr lang="en-US" dirty="0">
                <a:solidFill>
                  <a:schemeClr val="bg1"/>
                </a:solidFill>
              </a:rPr>
              <a:t>Option 2 – with inventory</a:t>
            </a:r>
          </a:p>
          <a:p>
            <a:endParaRPr lang="en-US" dirty="0">
              <a:solidFill>
                <a:schemeClr val="bg1"/>
              </a:solidFill>
            </a:endParaRPr>
          </a:p>
          <a:p>
            <a:r>
              <a:rPr lang="en-US" dirty="0">
                <a:solidFill>
                  <a:schemeClr val="bg1"/>
                </a:solidFill>
              </a:rPr>
              <a:t>Available in portrait or landscape</a:t>
            </a:r>
          </a:p>
        </p:txBody>
      </p:sp>
      <p:graphicFrame>
        <p:nvGraphicFramePr>
          <p:cNvPr id="7" name="Object 6">
            <a:extLst>
              <a:ext uri="{FF2B5EF4-FFF2-40B4-BE49-F238E27FC236}">
                <a16:creationId xmlns:a16="http://schemas.microsoft.com/office/drawing/2014/main" id="{99CF473E-9C2B-5069-55A1-8EB157ED760C}"/>
              </a:ext>
            </a:extLst>
          </p:cNvPr>
          <p:cNvGraphicFramePr>
            <a:graphicFrameLocks noChangeAspect="1"/>
          </p:cNvGraphicFramePr>
          <p:nvPr>
            <p:extLst>
              <p:ext uri="{D42A27DB-BD31-4B8C-83A1-F6EECF244321}">
                <p14:modId xmlns:p14="http://schemas.microsoft.com/office/powerpoint/2010/main" val="2850886706"/>
              </p:ext>
            </p:extLst>
          </p:nvPr>
        </p:nvGraphicFramePr>
        <p:xfrm>
          <a:off x="5453350" y="-1"/>
          <a:ext cx="7282150" cy="6958349"/>
        </p:xfrm>
        <a:graphic>
          <a:graphicData uri="http://schemas.openxmlformats.org/presentationml/2006/ole">
            <mc:AlternateContent xmlns:mc="http://schemas.openxmlformats.org/markup-compatibility/2006">
              <mc:Choice xmlns:v="urn:schemas-microsoft-com:vml" Requires="v">
                <p:oleObj name="Acrobat Document" r:id="rId3" imgW="7543542" imgH="5829185" progId="Acrobat.Document.DC">
                  <p:embed/>
                </p:oleObj>
              </mc:Choice>
              <mc:Fallback>
                <p:oleObj name="Acrobat Document" r:id="rId3" imgW="7543542" imgH="5829185" progId="Acrobat.Document.DC">
                  <p:embed/>
                  <p:pic>
                    <p:nvPicPr>
                      <p:cNvPr id="0" name=""/>
                      <p:cNvPicPr/>
                      <p:nvPr/>
                    </p:nvPicPr>
                    <p:blipFill>
                      <a:blip r:embed="rId4"/>
                      <a:stretch>
                        <a:fillRect/>
                      </a:stretch>
                    </p:blipFill>
                    <p:spPr>
                      <a:xfrm>
                        <a:off x="5453350" y="-1"/>
                        <a:ext cx="7282150" cy="6958349"/>
                      </a:xfrm>
                      <a:prstGeom prst="rect">
                        <a:avLst/>
                      </a:prstGeom>
                    </p:spPr>
                  </p:pic>
                </p:oleObj>
              </mc:Fallback>
            </mc:AlternateContent>
          </a:graphicData>
        </a:graphic>
      </p:graphicFrame>
    </p:spTree>
    <p:extLst>
      <p:ext uri="{BB962C8B-B14F-4D97-AF65-F5344CB8AC3E}">
        <p14:creationId xmlns:p14="http://schemas.microsoft.com/office/powerpoint/2010/main" val="276743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8DD2-F381-C318-4EBB-126999F38010}"/>
              </a:ext>
            </a:extLst>
          </p:cNvPr>
          <p:cNvSpPr>
            <a:spLocks noGrp="1"/>
          </p:cNvSpPr>
          <p:nvPr>
            <p:ph type="ctrTitle"/>
          </p:nvPr>
        </p:nvSpPr>
        <p:spPr>
          <a:xfrm>
            <a:off x="934580" y="2054045"/>
            <a:ext cx="6245912" cy="2387600"/>
          </a:xfrm>
        </p:spPr>
        <p:txBody>
          <a:bodyPr/>
          <a:lstStyle/>
          <a:p>
            <a:r>
              <a:rPr lang="en-US" dirty="0"/>
              <a:t>Additional Requirements</a:t>
            </a:r>
          </a:p>
        </p:txBody>
      </p:sp>
    </p:spTree>
    <p:extLst>
      <p:ext uri="{BB962C8B-B14F-4D97-AF65-F5344CB8AC3E}">
        <p14:creationId xmlns:p14="http://schemas.microsoft.com/office/powerpoint/2010/main" val="110995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4" name="Freeform: Shape 1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8" name="Freeform: Shape 1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Footer Placeholder 4">
            <a:extLst>
              <a:ext uri="{FF2B5EF4-FFF2-40B4-BE49-F238E27FC236}">
                <a16:creationId xmlns:a16="http://schemas.microsoft.com/office/drawing/2014/main" id="{480A7142-4390-875A-FC8F-0A1FB284614B}"/>
              </a:ext>
            </a:extLst>
          </p:cNvPr>
          <p:cNvSpPr>
            <a:spLocks noGrp="1"/>
          </p:cNvSpPr>
          <p:nvPr>
            <p:ph type="ftr" sz="quarter" idx="4294967295"/>
          </p:nvPr>
        </p:nvSpPr>
        <p:spPr>
          <a:xfrm>
            <a:off x="7859713" y="6025942"/>
            <a:ext cx="3497262" cy="365125"/>
          </a:xfrm>
        </p:spPr>
        <p:txBody>
          <a:bodyPr vert="horz" lIns="91440" tIns="45720" rIns="91440" bIns="45720" rtlCol="0" anchor="ctr">
            <a:normAutofit/>
          </a:bodyPr>
          <a:lstStyle/>
          <a:p>
            <a:pPr algn="r">
              <a:spcAft>
                <a:spcPts val="600"/>
              </a:spcAft>
            </a:pPr>
            <a:r>
              <a:rPr lang="en-US" sz="1000" kern="1200">
                <a:solidFill>
                  <a:srgbClr val="FFFFFF"/>
                </a:solidFill>
                <a:latin typeface="+mn-lt"/>
                <a:ea typeface="+mn-ea"/>
                <a:cs typeface="+mn-cs"/>
              </a:rPr>
              <a:t>TEFAP Annual Training</a:t>
            </a:r>
          </a:p>
        </p:txBody>
      </p:sp>
      <p:sp>
        <p:nvSpPr>
          <p:cNvPr id="27" name="Rectangle 26">
            <a:extLst>
              <a:ext uri="{FF2B5EF4-FFF2-40B4-BE49-F238E27FC236}">
                <a16:creationId xmlns:a16="http://schemas.microsoft.com/office/drawing/2014/main" id="{41813B19-FFEC-2FDF-62C8-C8FFFB9EE0C6}"/>
              </a:ext>
            </a:extLst>
          </p:cNvPr>
          <p:cNvSpPr/>
          <p:nvPr/>
        </p:nvSpPr>
        <p:spPr>
          <a:xfrm>
            <a:off x="0" y="-2"/>
            <a:ext cx="3944041" cy="7010401"/>
          </a:xfrm>
          <a:prstGeom prst="rect">
            <a:avLst/>
          </a:prstGeom>
          <a:solidFill>
            <a:srgbClr val="F7F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hidden="1">
            <a:extLst>
              <a:ext uri="{FF2B5EF4-FFF2-40B4-BE49-F238E27FC236}">
                <a16:creationId xmlns:a16="http://schemas.microsoft.com/office/drawing/2014/main" id="{22A58A00-DE6C-B060-D49C-52AC8EE617F8}"/>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3</a:t>
            </a:fld>
            <a:endParaRPr lang="en-US"/>
          </a:p>
        </p:txBody>
      </p:sp>
      <p:sp>
        <p:nvSpPr>
          <p:cNvPr id="22" name="Oval 21">
            <a:extLst>
              <a:ext uri="{FF2B5EF4-FFF2-40B4-BE49-F238E27FC236}">
                <a16:creationId xmlns:a16="http://schemas.microsoft.com/office/drawing/2014/main" id="{7A780D3B-2017-3FCC-F400-81B57873A4BE}"/>
              </a:ext>
            </a:extLst>
          </p:cNvPr>
          <p:cNvSpPr/>
          <p:nvPr/>
        </p:nvSpPr>
        <p:spPr>
          <a:xfrm rot="1134406">
            <a:off x="174510" y="89359"/>
            <a:ext cx="2024815" cy="1881836"/>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78612F-93FE-3808-495B-26BDB1777813}"/>
              </a:ext>
            </a:extLst>
          </p:cNvPr>
          <p:cNvSpPr/>
          <p:nvPr/>
        </p:nvSpPr>
        <p:spPr>
          <a:xfrm rot="1134406">
            <a:off x="2285463" y="5551035"/>
            <a:ext cx="1135124" cy="115418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Grocery bag with solid fill">
            <a:extLst>
              <a:ext uri="{FF2B5EF4-FFF2-40B4-BE49-F238E27FC236}">
                <a16:creationId xmlns:a16="http://schemas.microsoft.com/office/drawing/2014/main" id="{F5CFD52D-AFD1-056E-2233-4345B5C822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285" y="338769"/>
            <a:ext cx="1151263" cy="1151263"/>
          </a:xfrm>
          <a:prstGeom prst="rect">
            <a:avLst/>
          </a:prstGeom>
        </p:spPr>
      </p:pic>
      <p:pic>
        <p:nvPicPr>
          <p:cNvPr id="33" name="Graphic 32" descr="Checklist with solid fill">
            <a:extLst>
              <a:ext uri="{FF2B5EF4-FFF2-40B4-BE49-F238E27FC236}">
                <a16:creationId xmlns:a16="http://schemas.microsoft.com/office/drawing/2014/main" id="{E261B607-6798-0C85-E3A4-7B11FE84B0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26" name="Oval 25">
            <a:extLst>
              <a:ext uri="{FF2B5EF4-FFF2-40B4-BE49-F238E27FC236}">
                <a16:creationId xmlns:a16="http://schemas.microsoft.com/office/drawing/2014/main" id="{B9CFCE6B-98E7-D729-2FB9-6C1710F14590}"/>
              </a:ext>
            </a:extLst>
          </p:cNvPr>
          <p:cNvSpPr/>
          <p:nvPr/>
        </p:nvSpPr>
        <p:spPr>
          <a:xfrm rot="1134406">
            <a:off x="1884102" y="2643442"/>
            <a:ext cx="1632206" cy="1539327"/>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4" name="Picture 23" descr="A map of alaska with red dots and black text&#10;&#10;Description automatically generated">
            <a:extLst>
              <a:ext uri="{FF2B5EF4-FFF2-40B4-BE49-F238E27FC236}">
                <a16:creationId xmlns:a16="http://schemas.microsoft.com/office/drawing/2014/main" id="{682F86D1-0C7F-AFBE-19A0-A73DF7E2C084}"/>
              </a:ext>
            </a:extLst>
          </p:cNvPr>
          <p:cNvPicPr>
            <a:picLocks noChangeAspect="1"/>
          </p:cNvPicPr>
          <p:nvPr/>
        </p:nvPicPr>
        <p:blipFill rotWithShape="1">
          <a:blip r:embed="rId8"/>
          <a:srcRect l="-4181" t="-1" r="-142" b="-1"/>
          <a:stretch/>
        </p:blipFill>
        <p:spPr>
          <a:xfrm>
            <a:off x="3081383" y="-2"/>
            <a:ext cx="9143255" cy="7102214"/>
          </a:xfrm>
          <a:custGeom>
            <a:avLst/>
            <a:gdLst/>
            <a:ahLst/>
            <a:cxnLst/>
            <a:rect l="l" t="t" r="r" b="b"/>
            <a:pathLst>
              <a:path w="12192000" h="6858000">
                <a:moveTo>
                  <a:pt x="0" y="0"/>
                </a:moveTo>
                <a:lnTo>
                  <a:pt x="12192000" y="0"/>
                </a:lnTo>
                <a:lnTo>
                  <a:pt x="12192000" y="6858000"/>
                </a:lnTo>
                <a:lnTo>
                  <a:pt x="0" y="6858000"/>
                </a:lnTo>
                <a:close/>
              </a:path>
            </a:pathLst>
          </a:custGeom>
          <a:noFill/>
        </p:spPr>
      </p:pic>
      <p:pic>
        <p:nvPicPr>
          <p:cNvPr id="31" name="Graphic 30" descr="Box trolley with solid fill">
            <a:extLst>
              <a:ext uri="{FF2B5EF4-FFF2-40B4-BE49-F238E27FC236}">
                <a16:creationId xmlns:a16="http://schemas.microsoft.com/office/drawing/2014/main" id="{1C3740EF-E057-0A5E-E31C-F53C87C191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92333" y="2955905"/>
            <a:ext cx="914400" cy="914400"/>
          </a:xfrm>
          <a:prstGeom prst="rect">
            <a:avLst/>
          </a:prstGeom>
        </p:spPr>
      </p:pic>
      <p:sp>
        <p:nvSpPr>
          <p:cNvPr id="23" name="Oval 22">
            <a:extLst>
              <a:ext uri="{FF2B5EF4-FFF2-40B4-BE49-F238E27FC236}">
                <a16:creationId xmlns:a16="http://schemas.microsoft.com/office/drawing/2014/main" id="{5984918B-C28A-C4F1-975E-F35607F1D2D2}"/>
              </a:ext>
            </a:extLst>
          </p:cNvPr>
          <p:cNvSpPr/>
          <p:nvPr/>
        </p:nvSpPr>
        <p:spPr>
          <a:xfrm rot="1134406">
            <a:off x="-591605" y="3395407"/>
            <a:ext cx="2478795" cy="2203374"/>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5" name="Graphic 34" descr="Take Off with solid fill">
            <a:extLst>
              <a:ext uri="{FF2B5EF4-FFF2-40B4-BE49-F238E27FC236}">
                <a16:creationId xmlns:a16="http://schemas.microsoft.com/office/drawing/2014/main" id="{5C9710A8-EB90-6C27-5B75-089E2858B5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63" y="3928530"/>
            <a:ext cx="1188975" cy="1188975"/>
          </a:xfrm>
          <a:prstGeom prst="rect">
            <a:avLst/>
          </a:prstGeom>
        </p:spPr>
      </p:pic>
      <p:pic>
        <p:nvPicPr>
          <p:cNvPr id="37" name="Graphic 36" descr="Truck with solid fill">
            <a:extLst>
              <a:ext uri="{FF2B5EF4-FFF2-40B4-BE49-F238E27FC236}">
                <a16:creationId xmlns:a16="http://schemas.microsoft.com/office/drawing/2014/main" id="{E0978314-974D-ED25-9CF2-3251497653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09448" y="5770462"/>
            <a:ext cx="705619" cy="705619"/>
          </a:xfrm>
          <a:prstGeom prst="rect">
            <a:avLst/>
          </a:prstGeom>
        </p:spPr>
      </p:pic>
    </p:spTree>
    <p:extLst>
      <p:ext uri="{BB962C8B-B14F-4D97-AF65-F5344CB8AC3E}">
        <p14:creationId xmlns:p14="http://schemas.microsoft.com/office/powerpoint/2010/main" val="137519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53EF-65B8-4D5B-DA4C-D3BF15CF28E7}"/>
              </a:ext>
            </a:extLst>
          </p:cNvPr>
          <p:cNvSpPr>
            <a:spLocks noGrp="1"/>
          </p:cNvSpPr>
          <p:nvPr>
            <p:ph type="title"/>
          </p:nvPr>
        </p:nvSpPr>
        <p:spPr/>
        <p:txBody>
          <a:bodyPr/>
          <a:lstStyle/>
          <a:p>
            <a:r>
              <a:rPr lang="en-US" dirty="0"/>
              <a:t>Recordkeeping</a:t>
            </a:r>
          </a:p>
        </p:txBody>
      </p:sp>
      <p:graphicFrame>
        <p:nvGraphicFramePr>
          <p:cNvPr id="10" name="Content Placeholder 9">
            <a:extLst>
              <a:ext uri="{FF2B5EF4-FFF2-40B4-BE49-F238E27FC236}">
                <a16:creationId xmlns:a16="http://schemas.microsoft.com/office/drawing/2014/main" id="{1215D558-DCD0-1C0A-9896-A4E4869357D6}"/>
              </a:ext>
            </a:extLst>
          </p:cNvPr>
          <p:cNvGraphicFramePr>
            <a:graphicFrameLocks noGrp="1"/>
          </p:cNvGraphicFramePr>
          <p:nvPr>
            <p:ph idx="1"/>
            <p:extLst>
              <p:ext uri="{D42A27DB-BD31-4B8C-83A1-F6EECF244321}">
                <p14:modId xmlns:p14="http://schemas.microsoft.com/office/powerpoint/2010/main" val="6887793"/>
              </p:ext>
            </p:extLst>
          </p:nvPr>
        </p:nvGraphicFramePr>
        <p:xfrm>
          <a:off x="1166088" y="2347913"/>
          <a:ext cx="9780587" cy="336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20B175D-5D75-FBF0-69BE-9EE27D0B2472}"/>
              </a:ext>
            </a:extLst>
          </p:cNvPr>
          <p:cNvSpPr txBox="1"/>
          <p:nvPr/>
        </p:nvSpPr>
        <p:spPr>
          <a:xfrm>
            <a:off x="1404037" y="1657906"/>
            <a:ext cx="5831456" cy="369332"/>
          </a:xfrm>
          <a:prstGeom prst="rect">
            <a:avLst/>
          </a:prstGeom>
          <a:noFill/>
        </p:spPr>
        <p:txBody>
          <a:bodyPr wrap="square" rtlCol="0">
            <a:spAutoFit/>
          </a:bodyPr>
          <a:lstStyle/>
          <a:p>
            <a:r>
              <a:rPr lang="en-US" dirty="0"/>
              <a:t>Must be kept on file for 3 years plus the current year.</a:t>
            </a:r>
          </a:p>
        </p:txBody>
      </p:sp>
    </p:spTree>
    <p:extLst>
      <p:ext uri="{BB962C8B-B14F-4D97-AF65-F5344CB8AC3E}">
        <p14:creationId xmlns:p14="http://schemas.microsoft.com/office/powerpoint/2010/main" val="723538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0832-F52A-9872-8923-5F02B04F3AB2}"/>
              </a:ext>
            </a:extLst>
          </p:cNvPr>
          <p:cNvSpPr>
            <a:spLocks noGrp="1"/>
          </p:cNvSpPr>
          <p:nvPr>
            <p:ph type="title"/>
          </p:nvPr>
        </p:nvSpPr>
        <p:spPr/>
        <p:txBody>
          <a:bodyPr/>
          <a:lstStyle/>
          <a:p>
            <a:r>
              <a:rPr lang="en-US" dirty="0"/>
              <a:t>“This institution is an equal opportunity provider.”</a:t>
            </a:r>
          </a:p>
        </p:txBody>
      </p:sp>
      <p:sp>
        <p:nvSpPr>
          <p:cNvPr id="3" name="Text Placeholder 2">
            <a:extLst>
              <a:ext uri="{FF2B5EF4-FFF2-40B4-BE49-F238E27FC236}">
                <a16:creationId xmlns:a16="http://schemas.microsoft.com/office/drawing/2014/main" id="{99050CCF-CBD1-5DB3-71BF-9225518C467E}"/>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8BAE7957-7C69-7996-271D-6CF61038BD66}"/>
              </a:ext>
            </a:extLst>
          </p:cNvPr>
          <p:cNvSpPr>
            <a:spLocks noGrp="1"/>
          </p:cNvSpPr>
          <p:nvPr>
            <p:ph type="body" sz="quarter" idx="14"/>
          </p:nvPr>
        </p:nvSpPr>
        <p:spPr/>
        <p:txBody>
          <a:bodyPr/>
          <a:lstStyle/>
          <a:p>
            <a:r>
              <a:rPr lang="en-US" dirty="0"/>
              <a:t>USDA Nondiscrimination Statement must be used on any advertising materials.</a:t>
            </a:r>
          </a:p>
        </p:txBody>
      </p:sp>
      <p:sp>
        <p:nvSpPr>
          <p:cNvPr id="5" name="Text Placeholder 4">
            <a:extLst>
              <a:ext uri="{FF2B5EF4-FFF2-40B4-BE49-F238E27FC236}">
                <a16:creationId xmlns:a16="http://schemas.microsoft.com/office/drawing/2014/main" id="{57C3A9CA-5CC9-A499-B74B-4E88AB9063F1}"/>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A9F278B3-772B-68F3-820B-9EE545C9CC5B}"/>
              </a:ext>
            </a:extLst>
          </p:cNvPr>
          <p:cNvSpPr>
            <a:spLocks noGrp="1"/>
          </p:cNvSpPr>
          <p:nvPr>
            <p:ph type="sldNum" sz="quarter" idx="12"/>
          </p:nvPr>
        </p:nvSpPr>
        <p:spPr/>
        <p:txBody>
          <a:bodyPr/>
          <a:lstStyle/>
          <a:p>
            <a:fld id="{294A09A9-5501-47C1-A89A-A340965A2BE2}" type="slidenum">
              <a:rPr lang="en-US" smtClean="0"/>
              <a:pPr/>
              <a:t>31</a:t>
            </a:fld>
            <a:endParaRPr lang="en-US" dirty="0"/>
          </a:p>
        </p:txBody>
      </p:sp>
    </p:spTree>
    <p:extLst>
      <p:ext uri="{BB962C8B-B14F-4D97-AF65-F5344CB8AC3E}">
        <p14:creationId xmlns:p14="http://schemas.microsoft.com/office/powerpoint/2010/main" val="56420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1D14-682C-E0DE-255D-01F6807A15DA}"/>
              </a:ext>
            </a:extLst>
          </p:cNvPr>
          <p:cNvSpPr>
            <a:spLocks noGrp="1"/>
          </p:cNvSpPr>
          <p:nvPr>
            <p:ph type="title"/>
          </p:nvPr>
        </p:nvSpPr>
        <p:spPr>
          <a:xfrm>
            <a:off x="925953" y="384162"/>
            <a:ext cx="9779183" cy="1325563"/>
          </a:xfrm>
        </p:spPr>
        <p:txBody>
          <a:bodyPr/>
          <a:lstStyle/>
          <a:p>
            <a:r>
              <a:rPr lang="en-US" dirty="0"/>
              <a:t>Food Safety Certification</a:t>
            </a:r>
          </a:p>
        </p:txBody>
      </p:sp>
      <p:sp>
        <p:nvSpPr>
          <p:cNvPr id="3" name="Content Placeholder 2">
            <a:extLst>
              <a:ext uri="{FF2B5EF4-FFF2-40B4-BE49-F238E27FC236}">
                <a16:creationId xmlns:a16="http://schemas.microsoft.com/office/drawing/2014/main" id="{093151AD-578F-F0B0-ED5C-67E470CFB014}"/>
              </a:ext>
            </a:extLst>
          </p:cNvPr>
          <p:cNvSpPr>
            <a:spLocks noGrp="1"/>
          </p:cNvSpPr>
          <p:nvPr>
            <p:ph idx="1"/>
          </p:nvPr>
        </p:nvSpPr>
        <p:spPr>
          <a:xfrm>
            <a:off x="925953" y="2917376"/>
            <a:ext cx="3218688" cy="2828613"/>
          </a:xfrm>
        </p:spPr>
        <p:txBody>
          <a:bodyPr/>
          <a:lstStyle/>
          <a:p>
            <a:r>
              <a:rPr lang="en-US" dirty="0"/>
              <a:t>Cost: Free</a:t>
            </a:r>
          </a:p>
          <a:p>
            <a:r>
              <a:rPr lang="en-US" dirty="0"/>
              <a:t>For any community</a:t>
            </a:r>
          </a:p>
        </p:txBody>
      </p:sp>
      <p:sp>
        <p:nvSpPr>
          <p:cNvPr id="6" name="Content Placeholder 5">
            <a:extLst>
              <a:ext uri="{FF2B5EF4-FFF2-40B4-BE49-F238E27FC236}">
                <a16:creationId xmlns:a16="http://schemas.microsoft.com/office/drawing/2014/main" id="{76505402-C3BF-519B-F553-89690799B92B}"/>
              </a:ext>
            </a:extLst>
          </p:cNvPr>
          <p:cNvSpPr>
            <a:spLocks noGrp="1"/>
          </p:cNvSpPr>
          <p:nvPr>
            <p:ph idx="10"/>
          </p:nvPr>
        </p:nvSpPr>
        <p:spPr>
          <a:xfrm>
            <a:off x="4563016" y="2917375"/>
            <a:ext cx="3173279" cy="2828613"/>
          </a:xfrm>
        </p:spPr>
        <p:txBody>
          <a:bodyPr/>
          <a:lstStyle/>
          <a:p>
            <a:r>
              <a:rPr lang="en-US" dirty="0"/>
              <a:t>Cost: $10.00</a:t>
            </a:r>
          </a:p>
        </p:txBody>
      </p:sp>
      <p:sp>
        <p:nvSpPr>
          <p:cNvPr id="7" name="Content Placeholder 6">
            <a:extLst>
              <a:ext uri="{FF2B5EF4-FFF2-40B4-BE49-F238E27FC236}">
                <a16:creationId xmlns:a16="http://schemas.microsoft.com/office/drawing/2014/main" id="{2EAE4639-E271-D73A-EECD-F3B5A19F6006}"/>
              </a:ext>
            </a:extLst>
          </p:cNvPr>
          <p:cNvSpPr>
            <a:spLocks noGrp="1"/>
          </p:cNvSpPr>
          <p:nvPr>
            <p:ph idx="11"/>
          </p:nvPr>
        </p:nvSpPr>
        <p:spPr>
          <a:xfrm>
            <a:off x="925953" y="2003804"/>
            <a:ext cx="3173278" cy="522514"/>
          </a:xfrm>
        </p:spPr>
        <p:txBody>
          <a:bodyPr/>
          <a:lstStyle/>
          <a:p>
            <a:r>
              <a:rPr lang="en-US" dirty="0"/>
              <a:t>Food Bank of Alaska’s Class</a:t>
            </a:r>
          </a:p>
        </p:txBody>
      </p:sp>
      <p:sp>
        <p:nvSpPr>
          <p:cNvPr id="8" name="Content Placeholder 7">
            <a:extLst>
              <a:ext uri="{FF2B5EF4-FFF2-40B4-BE49-F238E27FC236}">
                <a16:creationId xmlns:a16="http://schemas.microsoft.com/office/drawing/2014/main" id="{6CBDFFDF-3FF2-2D6F-C754-843EA846683F}"/>
              </a:ext>
            </a:extLst>
          </p:cNvPr>
          <p:cNvSpPr>
            <a:spLocks noGrp="1"/>
          </p:cNvSpPr>
          <p:nvPr>
            <p:ph idx="12"/>
          </p:nvPr>
        </p:nvSpPr>
        <p:spPr>
          <a:xfrm>
            <a:off x="4563017" y="2014906"/>
            <a:ext cx="3173278" cy="522514"/>
          </a:xfrm>
        </p:spPr>
        <p:txBody>
          <a:bodyPr/>
          <a:lstStyle/>
          <a:p>
            <a:r>
              <a:rPr lang="en-US" dirty="0"/>
              <a:t>Municipality of Anchorage</a:t>
            </a:r>
          </a:p>
        </p:txBody>
      </p:sp>
      <p:sp>
        <p:nvSpPr>
          <p:cNvPr id="9" name="Content Placeholder 8">
            <a:extLst>
              <a:ext uri="{FF2B5EF4-FFF2-40B4-BE49-F238E27FC236}">
                <a16:creationId xmlns:a16="http://schemas.microsoft.com/office/drawing/2014/main" id="{7DD75E61-9AEB-AF53-86D0-1C58C7D6445A}"/>
              </a:ext>
            </a:extLst>
          </p:cNvPr>
          <p:cNvSpPr>
            <a:spLocks noGrp="1"/>
          </p:cNvSpPr>
          <p:nvPr>
            <p:ph idx="13"/>
          </p:nvPr>
        </p:nvSpPr>
        <p:spPr>
          <a:xfrm>
            <a:off x="7736295" y="2917375"/>
            <a:ext cx="3173279" cy="2828613"/>
          </a:xfrm>
        </p:spPr>
        <p:txBody>
          <a:bodyPr/>
          <a:lstStyle/>
          <a:p>
            <a:r>
              <a:rPr lang="en-US" dirty="0"/>
              <a:t>Cost: $10.00</a:t>
            </a:r>
          </a:p>
          <a:p>
            <a:r>
              <a:rPr lang="en-US" dirty="0"/>
              <a:t>For Communities outside of Anchorage</a:t>
            </a:r>
          </a:p>
        </p:txBody>
      </p:sp>
      <p:sp>
        <p:nvSpPr>
          <p:cNvPr id="10" name="Content Placeholder 9">
            <a:extLst>
              <a:ext uri="{FF2B5EF4-FFF2-40B4-BE49-F238E27FC236}">
                <a16:creationId xmlns:a16="http://schemas.microsoft.com/office/drawing/2014/main" id="{2A3DB477-3AD1-63FF-4884-FCD6A4AED90E}"/>
              </a:ext>
            </a:extLst>
          </p:cNvPr>
          <p:cNvSpPr>
            <a:spLocks noGrp="1"/>
          </p:cNvSpPr>
          <p:nvPr>
            <p:ph idx="14"/>
          </p:nvPr>
        </p:nvSpPr>
        <p:spPr>
          <a:xfrm>
            <a:off x="7638041" y="2014906"/>
            <a:ext cx="3991917" cy="522514"/>
          </a:xfrm>
        </p:spPr>
        <p:txBody>
          <a:bodyPr/>
          <a:lstStyle/>
          <a:p>
            <a:r>
              <a:rPr lang="en-US" dirty="0"/>
              <a:t>Department of Environmental Conservation </a:t>
            </a:r>
          </a:p>
        </p:txBody>
      </p:sp>
    </p:spTree>
    <p:extLst>
      <p:ext uri="{BB962C8B-B14F-4D97-AF65-F5344CB8AC3E}">
        <p14:creationId xmlns:p14="http://schemas.microsoft.com/office/powerpoint/2010/main" val="156399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812A-B6E9-78CF-0CFC-BCDBDD74326D}"/>
              </a:ext>
            </a:extLst>
          </p:cNvPr>
          <p:cNvSpPr>
            <a:spLocks noGrp="1"/>
          </p:cNvSpPr>
          <p:nvPr>
            <p:ph type="title"/>
          </p:nvPr>
        </p:nvSpPr>
        <p:spPr>
          <a:xfrm>
            <a:off x="560717" y="381000"/>
            <a:ext cx="9779183" cy="1325563"/>
          </a:xfrm>
        </p:spPr>
        <p:txBody>
          <a:bodyPr/>
          <a:lstStyle/>
          <a:p>
            <a:r>
              <a:rPr lang="en-US" dirty="0"/>
              <a:t>Basic Food Safety</a:t>
            </a:r>
          </a:p>
        </p:txBody>
      </p:sp>
      <p:graphicFrame>
        <p:nvGraphicFramePr>
          <p:cNvPr id="7" name="Content Placeholder 6">
            <a:extLst>
              <a:ext uri="{FF2B5EF4-FFF2-40B4-BE49-F238E27FC236}">
                <a16:creationId xmlns:a16="http://schemas.microsoft.com/office/drawing/2014/main" id="{6BD30F01-29D2-3C06-6D46-86C3172B2031}"/>
              </a:ext>
            </a:extLst>
          </p:cNvPr>
          <p:cNvGraphicFramePr>
            <a:graphicFrameLocks noGrp="1"/>
          </p:cNvGraphicFramePr>
          <p:nvPr>
            <p:ph idx="1"/>
            <p:extLst>
              <p:ext uri="{D42A27DB-BD31-4B8C-83A1-F6EECF244321}">
                <p14:modId xmlns:p14="http://schemas.microsoft.com/office/powerpoint/2010/main" val="1006890592"/>
              </p:ext>
            </p:extLst>
          </p:nvPr>
        </p:nvGraphicFramePr>
        <p:xfrm>
          <a:off x="560717" y="1706563"/>
          <a:ext cx="11119449" cy="431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76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24E5-6BA7-2ECB-D824-37D5569DBC1A}"/>
              </a:ext>
            </a:extLst>
          </p:cNvPr>
          <p:cNvSpPr>
            <a:spLocks noGrp="1"/>
          </p:cNvSpPr>
          <p:nvPr>
            <p:ph type="title"/>
          </p:nvPr>
        </p:nvSpPr>
        <p:spPr/>
        <p:txBody>
          <a:bodyPr/>
          <a:lstStyle/>
          <a:p>
            <a:r>
              <a:rPr lang="en-US" dirty="0"/>
              <a:t>Civil Rights &amp; Notice of Rights</a:t>
            </a:r>
          </a:p>
        </p:txBody>
      </p:sp>
      <p:sp>
        <p:nvSpPr>
          <p:cNvPr id="3" name="Content Placeholder 2">
            <a:extLst>
              <a:ext uri="{FF2B5EF4-FFF2-40B4-BE49-F238E27FC236}">
                <a16:creationId xmlns:a16="http://schemas.microsoft.com/office/drawing/2014/main" id="{3F6BAAC7-D90F-230C-061F-5DBA4027A6A7}"/>
              </a:ext>
            </a:extLst>
          </p:cNvPr>
          <p:cNvSpPr>
            <a:spLocks noGrp="1"/>
          </p:cNvSpPr>
          <p:nvPr>
            <p:ph idx="1"/>
          </p:nvPr>
        </p:nvSpPr>
        <p:spPr>
          <a:xfrm>
            <a:off x="1167491" y="2526318"/>
            <a:ext cx="3585484" cy="2828613"/>
          </a:xfrm>
        </p:spPr>
        <p:txBody>
          <a:bodyPr/>
          <a:lstStyle/>
          <a:p>
            <a:r>
              <a:rPr lang="en-US" dirty="0"/>
              <a:t>Staff and volunteers must complete Civil Rights training. </a:t>
            </a:r>
          </a:p>
          <a:p>
            <a:endParaRPr lang="en-US" dirty="0"/>
          </a:p>
          <a:p>
            <a:r>
              <a:rPr lang="en-US" dirty="0"/>
              <a:t>Written Notice of Beneficiary Rights flyer is required for ALL Organizations/Partners</a:t>
            </a:r>
          </a:p>
          <a:p>
            <a:endParaRPr lang="en-US" dirty="0"/>
          </a:p>
          <a:p>
            <a:endParaRPr lang="en-US" dirty="0"/>
          </a:p>
        </p:txBody>
      </p:sp>
      <p:pic>
        <p:nvPicPr>
          <p:cNvPr id="13" name="Content Placeholder 12" descr="Text&#10;&#10;Description automatically generated">
            <a:extLst>
              <a:ext uri="{FF2B5EF4-FFF2-40B4-BE49-F238E27FC236}">
                <a16:creationId xmlns:a16="http://schemas.microsoft.com/office/drawing/2014/main" id="{717190C6-4A9D-50C4-7F5F-7932C14ED9F5}"/>
              </a:ext>
            </a:extLst>
          </p:cNvPr>
          <p:cNvPicPr>
            <a:picLocks noGrp="1" noChangeAspect="1"/>
          </p:cNvPicPr>
          <p:nvPr>
            <p:ph idx="10"/>
          </p:nvPr>
        </p:nvPicPr>
        <p:blipFill>
          <a:blip r:embed="rId3"/>
          <a:stretch>
            <a:fillRect/>
          </a:stretch>
        </p:blipFill>
        <p:spPr>
          <a:xfrm>
            <a:off x="4915803" y="2162761"/>
            <a:ext cx="2721166" cy="4012902"/>
          </a:xfrm>
        </p:spPr>
      </p:pic>
      <p:pic>
        <p:nvPicPr>
          <p:cNvPr id="15" name="Content Placeholder 14" descr="Graphical user interface, text&#10;&#10;Description automatically generated">
            <a:extLst>
              <a:ext uri="{FF2B5EF4-FFF2-40B4-BE49-F238E27FC236}">
                <a16:creationId xmlns:a16="http://schemas.microsoft.com/office/drawing/2014/main" id="{C51A5A46-0148-396E-B94E-0A5A13804116}"/>
              </a:ext>
            </a:extLst>
          </p:cNvPr>
          <p:cNvPicPr>
            <a:picLocks noGrp="1" noChangeAspect="1"/>
          </p:cNvPicPr>
          <p:nvPr>
            <p:ph idx="13"/>
          </p:nvPr>
        </p:nvPicPr>
        <p:blipFill>
          <a:blip r:embed="rId4"/>
          <a:stretch>
            <a:fillRect/>
          </a:stretch>
        </p:blipFill>
        <p:spPr>
          <a:xfrm>
            <a:off x="7877632" y="2162761"/>
            <a:ext cx="3146877" cy="4123959"/>
          </a:xfrm>
        </p:spPr>
      </p:pic>
      <p:sp>
        <p:nvSpPr>
          <p:cNvPr id="11" name="Slide Number Placeholder 10">
            <a:extLst>
              <a:ext uri="{FF2B5EF4-FFF2-40B4-BE49-F238E27FC236}">
                <a16:creationId xmlns:a16="http://schemas.microsoft.com/office/drawing/2014/main" id="{4CDA759E-63A4-F104-D185-1E9FD408B934}"/>
              </a:ext>
            </a:extLst>
          </p:cNvPr>
          <p:cNvSpPr>
            <a:spLocks noGrp="1"/>
          </p:cNvSpPr>
          <p:nvPr>
            <p:ph type="sldNum" sz="quarter" idx="4"/>
          </p:nvPr>
        </p:nvSpPr>
        <p:spPr/>
        <p:txBody>
          <a:bodyPr/>
          <a:lstStyle/>
          <a:p>
            <a:fld id="{294A09A9-5501-47C1-A89A-A340965A2BE2}" type="slidenum">
              <a:rPr lang="en-US" smtClean="0"/>
              <a:pPr/>
              <a:t>34</a:t>
            </a:fld>
            <a:endParaRPr lang="en-US" dirty="0"/>
          </a:p>
        </p:txBody>
      </p:sp>
    </p:spTree>
    <p:extLst>
      <p:ext uri="{BB962C8B-B14F-4D97-AF65-F5344CB8AC3E}">
        <p14:creationId xmlns:p14="http://schemas.microsoft.com/office/powerpoint/2010/main" val="3140773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7462-33EE-45AB-5D8F-5FC38EDAF552}"/>
              </a:ext>
            </a:extLst>
          </p:cNvPr>
          <p:cNvSpPr>
            <a:spLocks noGrp="1"/>
          </p:cNvSpPr>
          <p:nvPr>
            <p:ph type="title"/>
          </p:nvPr>
        </p:nvSpPr>
        <p:spPr/>
        <p:txBody>
          <a:bodyPr/>
          <a:lstStyle/>
          <a:p>
            <a:r>
              <a:rPr lang="en-US" dirty="0"/>
              <a:t>Food Establishment Permit</a:t>
            </a:r>
          </a:p>
        </p:txBody>
      </p:sp>
      <p:sp>
        <p:nvSpPr>
          <p:cNvPr id="3" name="Content Placeholder 2">
            <a:extLst>
              <a:ext uri="{FF2B5EF4-FFF2-40B4-BE49-F238E27FC236}">
                <a16:creationId xmlns:a16="http://schemas.microsoft.com/office/drawing/2014/main" id="{DAE01702-2F20-BCFC-5123-18431E21C1BC}"/>
              </a:ext>
            </a:extLst>
          </p:cNvPr>
          <p:cNvSpPr>
            <a:spLocks noGrp="1"/>
          </p:cNvSpPr>
          <p:nvPr>
            <p:ph idx="1"/>
          </p:nvPr>
        </p:nvSpPr>
        <p:spPr/>
        <p:txBody>
          <a:bodyPr/>
          <a:lstStyle/>
          <a:p>
            <a:r>
              <a:rPr lang="en-US" dirty="0"/>
              <a:t>Apply through Municipality of Anchorage’s Health Department</a:t>
            </a:r>
          </a:p>
          <a:p>
            <a:endParaRPr lang="en-US" dirty="0"/>
          </a:p>
          <a:p>
            <a:endParaRPr lang="en-US" dirty="0"/>
          </a:p>
        </p:txBody>
      </p:sp>
      <p:sp>
        <p:nvSpPr>
          <p:cNvPr id="7" name="Content Placeholder 6">
            <a:extLst>
              <a:ext uri="{FF2B5EF4-FFF2-40B4-BE49-F238E27FC236}">
                <a16:creationId xmlns:a16="http://schemas.microsoft.com/office/drawing/2014/main" id="{DE8008E7-9FEA-E492-2E37-E88FA4000963}"/>
              </a:ext>
            </a:extLst>
          </p:cNvPr>
          <p:cNvSpPr>
            <a:spLocks noGrp="1"/>
          </p:cNvSpPr>
          <p:nvPr>
            <p:ph idx="10"/>
          </p:nvPr>
        </p:nvSpPr>
        <p:spPr/>
        <p:txBody>
          <a:bodyPr/>
          <a:lstStyle/>
          <a:p>
            <a:r>
              <a:rPr lang="en-US" dirty="0"/>
              <a:t>Apply through State of Alaska’s Division of Environmental Health</a:t>
            </a:r>
          </a:p>
          <a:p>
            <a:endParaRPr lang="en-US" dirty="0"/>
          </a:p>
        </p:txBody>
      </p:sp>
      <p:sp>
        <p:nvSpPr>
          <p:cNvPr id="8" name="Content Placeholder 7">
            <a:extLst>
              <a:ext uri="{FF2B5EF4-FFF2-40B4-BE49-F238E27FC236}">
                <a16:creationId xmlns:a16="http://schemas.microsoft.com/office/drawing/2014/main" id="{BB2E7174-366C-126B-18CE-B4108558C90B}"/>
              </a:ext>
            </a:extLst>
          </p:cNvPr>
          <p:cNvSpPr>
            <a:spLocks noGrp="1"/>
          </p:cNvSpPr>
          <p:nvPr>
            <p:ph idx="11"/>
          </p:nvPr>
        </p:nvSpPr>
        <p:spPr/>
        <p:txBody>
          <a:bodyPr/>
          <a:lstStyle/>
          <a:p>
            <a:r>
              <a:rPr lang="en-US" dirty="0"/>
              <a:t>Anchorage Area</a:t>
            </a:r>
          </a:p>
        </p:txBody>
      </p:sp>
      <p:sp>
        <p:nvSpPr>
          <p:cNvPr id="9" name="Content Placeholder 8">
            <a:extLst>
              <a:ext uri="{FF2B5EF4-FFF2-40B4-BE49-F238E27FC236}">
                <a16:creationId xmlns:a16="http://schemas.microsoft.com/office/drawing/2014/main" id="{B4EF1C01-FAB3-7D9B-22CF-924851888238}"/>
              </a:ext>
            </a:extLst>
          </p:cNvPr>
          <p:cNvSpPr>
            <a:spLocks noGrp="1"/>
          </p:cNvSpPr>
          <p:nvPr>
            <p:ph idx="12"/>
          </p:nvPr>
        </p:nvSpPr>
        <p:spPr/>
        <p:txBody>
          <a:bodyPr/>
          <a:lstStyle/>
          <a:p>
            <a:r>
              <a:rPr lang="en-US" dirty="0"/>
              <a:t>Outside of Anchorage</a:t>
            </a:r>
          </a:p>
        </p:txBody>
      </p:sp>
    </p:spTree>
    <p:extLst>
      <p:ext uri="{BB962C8B-B14F-4D97-AF65-F5344CB8AC3E}">
        <p14:creationId xmlns:p14="http://schemas.microsoft.com/office/powerpoint/2010/main" val="292244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C110-DF1A-1042-BFE7-64033D2A3337}"/>
              </a:ext>
            </a:extLst>
          </p:cNvPr>
          <p:cNvSpPr>
            <a:spLocks noGrp="1"/>
          </p:cNvSpPr>
          <p:nvPr>
            <p:ph type="title"/>
          </p:nvPr>
        </p:nvSpPr>
        <p:spPr>
          <a:xfrm>
            <a:off x="1167492" y="381000"/>
            <a:ext cx="9779183" cy="1325563"/>
          </a:xfrm>
        </p:spPr>
        <p:txBody>
          <a:bodyPr anchor="b">
            <a:normAutofit/>
          </a:bodyPr>
          <a:lstStyle/>
          <a:p>
            <a:r>
              <a:rPr lang="en-US" dirty="0"/>
              <a:t>UEI NUMBER</a:t>
            </a:r>
          </a:p>
        </p:txBody>
      </p:sp>
      <p:graphicFrame>
        <p:nvGraphicFramePr>
          <p:cNvPr id="18" name="Content Placeholder 2">
            <a:extLst>
              <a:ext uri="{FF2B5EF4-FFF2-40B4-BE49-F238E27FC236}">
                <a16:creationId xmlns:a16="http://schemas.microsoft.com/office/drawing/2014/main" id="{13ED4F68-EB23-B91F-E7B9-9F55F3536107}"/>
              </a:ext>
            </a:extLst>
          </p:cNvPr>
          <p:cNvGraphicFramePr>
            <a:graphicFrameLocks noGrp="1"/>
          </p:cNvGraphicFramePr>
          <p:nvPr>
            <p:ph idx="1"/>
            <p:extLst>
              <p:ext uri="{D42A27DB-BD31-4B8C-83A1-F6EECF244321}">
                <p14:modId xmlns:p14="http://schemas.microsoft.com/office/powerpoint/2010/main" val="1303005180"/>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453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716096" y="838402"/>
            <a:ext cx="9779183" cy="1325563"/>
          </a:xfrm>
        </p:spPr>
        <p:txBody>
          <a:bodyPr anchor="b">
            <a:normAutofit/>
          </a:bodyPr>
          <a:lstStyle/>
          <a:p>
            <a:r>
              <a:rPr lang="en-US" dirty="0"/>
              <a:t>Questions?</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idx="1"/>
          </p:nvPr>
        </p:nvSpPr>
        <p:spPr>
          <a:xfrm>
            <a:off x="6721868" y="2669128"/>
            <a:ext cx="5114837" cy="2828613"/>
          </a:xfrm>
        </p:spPr>
        <p:txBody>
          <a:bodyPr>
            <a:normAutofit/>
          </a:bodyPr>
          <a:lstStyle/>
          <a:p>
            <a:r>
              <a:rPr lang="en-US" sz="2800" dirty="0"/>
              <a:t>Rebecca Guyer</a:t>
            </a:r>
          </a:p>
          <a:p>
            <a:r>
              <a:rPr lang="en-US" sz="2800" dirty="0"/>
              <a:t>Director of Programs</a:t>
            </a:r>
          </a:p>
          <a:p>
            <a:r>
              <a:rPr lang="en-US" sz="2800" dirty="0"/>
              <a:t>907-222-3100</a:t>
            </a:r>
          </a:p>
          <a:p>
            <a:r>
              <a:rPr lang="en-US" sz="2800" dirty="0">
                <a:hlinkClick r:id="rId3"/>
              </a:rPr>
              <a:t>rguyer@foodbankofalaska.org</a:t>
            </a:r>
            <a:endParaRPr lang="en-US" sz="2800" dirty="0"/>
          </a:p>
          <a:p>
            <a:endParaRPr lang="en-US" dirty="0"/>
          </a:p>
        </p:txBody>
      </p:sp>
      <p:sp>
        <p:nvSpPr>
          <p:cNvPr id="4" name="Content Placeholder 2">
            <a:extLst>
              <a:ext uri="{FF2B5EF4-FFF2-40B4-BE49-F238E27FC236}">
                <a16:creationId xmlns:a16="http://schemas.microsoft.com/office/drawing/2014/main" id="{790AB196-825F-4F3F-D72A-60DE2B87EE9A}"/>
              </a:ext>
            </a:extLst>
          </p:cNvPr>
          <p:cNvSpPr txBox="1">
            <a:spLocks/>
          </p:cNvSpPr>
          <p:nvPr/>
        </p:nvSpPr>
        <p:spPr>
          <a:xfrm>
            <a:off x="716096" y="2669128"/>
            <a:ext cx="5527764" cy="28286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Danielle Caldwell</a:t>
            </a:r>
          </a:p>
          <a:p>
            <a:r>
              <a:rPr lang="en-US" dirty="0"/>
              <a:t>Program Coordinator - TEFAP</a:t>
            </a:r>
          </a:p>
          <a:p>
            <a:r>
              <a:rPr lang="en-US" dirty="0"/>
              <a:t>907-222-3126</a:t>
            </a:r>
          </a:p>
          <a:p>
            <a:r>
              <a:rPr lang="en-US" dirty="0">
                <a:hlinkClick r:id="rId3"/>
              </a:rPr>
              <a:t>dcaldwell@foodbankofalaska.org</a:t>
            </a:r>
            <a:endParaRPr lang="en-US" dirty="0"/>
          </a:p>
          <a:p>
            <a:endParaRPr lang="en-US" sz="2000" dirty="0"/>
          </a:p>
        </p:txBody>
      </p:sp>
    </p:spTree>
    <p:extLst>
      <p:ext uri="{BB962C8B-B14F-4D97-AF65-F5344CB8AC3E}">
        <p14:creationId xmlns:p14="http://schemas.microsoft.com/office/powerpoint/2010/main" val="92618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4245110"/>
          </a:xfrm>
        </p:spPr>
        <p:txBody>
          <a:bodyPr vert="horz" lIns="91440" tIns="45720" rIns="91440" bIns="45720" rtlCol="0" anchor="t">
            <a:normAutofit fontScale="85000" lnSpcReduction="20000"/>
          </a:bodyPr>
          <a:lstStyle/>
          <a:p>
            <a:r>
              <a:rPr lang="en-US" dirty="0"/>
              <a:t>Welcome</a:t>
            </a:r>
          </a:p>
          <a:p>
            <a:r>
              <a:rPr lang="en-US" dirty="0"/>
              <a:t>FY26 Overview</a:t>
            </a:r>
          </a:p>
          <a:p>
            <a:r>
              <a:rPr lang="en-US" dirty="0"/>
              <a:t>What is TEFAP?</a:t>
            </a:r>
          </a:p>
          <a:p>
            <a:r>
              <a:rPr lang="en-US" dirty="0"/>
              <a:t>FBA’s Role</a:t>
            </a:r>
          </a:p>
          <a:p>
            <a:r>
              <a:rPr lang="en-US" dirty="0"/>
              <a:t>Partner Agency Roles</a:t>
            </a:r>
          </a:p>
          <a:p>
            <a:r>
              <a:rPr lang="en-US" dirty="0"/>
              <a:t>Eligibility Requirements</a:t>
            </a:r>
          </a:p>
          <a:p>
            <a:r>
              <a:rPr lang="en-US" dirty="0"/>
              <a:t>Distribution Requirements</a:t>
            </a:r>
          </a:p>
          <a:p>
            <a:r>
              <a:rPr lang="en-US" dirty="0"/>
              <a:t>Inventory Management</a:t>
            </a:r>
          </a:p>
          <a:p>
            <a:r>
              <a:rPr lang="en-US" dirty="0"/>
              <a:t>Reporting &amp; Recordkeeping</a:t>
            </a:r>
          </a:p>
          <a:p>
            <a:r>
              <a:rPr lang="en-US" dirty="0"/>
              <a:t>Additional Requirements</a:t>
            </a:r>
          </a:p>
          <a:p>
            <a:r>
              <a:rPr lang="en-US" dirty="0"/>
              <a:t>SAM.gov</a:t>
            </a:r>
          </a:p>
        </p:txBody>
      </p:sp>
    </p:spTree>
    <p:extLst>
      <p:ext uri="{BB962C8B-B14F-4D97-AF65-F5344CB8AC3E}">
        <p14:creationId xmlns:p14="http://schemas.microsoft.com/office/powerpoint/2010/main" val="132560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Statistics </a:t>
            </a:r>
          </a:p>
        </p:txBody>
      </p:sp>
      <p:graphicFrame>
        <p:nvGraphicFramePr>
          <p:cNvPr id="4" name="Content Placeholder 5" descr="Chart">
            <a:extLst>
              <a:ext uri="{FF2B5EF4-FFF2-40B4-BE49-F238E27FC236}">
                <a16:creationId xmlns:a16="http://schemas.microsoft.com/office/drawing/2014/main" id="{5A839DA0-FCCD-084E-87E3-CCD098AB7F71}"/>
              </a:ext>
            </a:extLst>
          </p:cNvPr>
          <p:cNvGraphicFramePr>
            <a:graphicFrameLocks/>
          </p:cNvGraphicFramePr>
          <p:nvPr>
            <p:extLst>
              <p:ext uri="{D42A27DB-BD31-4B8C-83A1-F6EECF244321}">
                <p14:modId xmlns:p14="http://schemas.microsoft.com/office/powerpoint/2010/main" val="2831906457"/>
              </p:ext>
            </p:extLst>
          </p:nvPr>
        </p:nvGraphicFramePr>
        <p:xfrm>
          <a:off x="947451" y="1894902"/>
          <a:ext cx="9999224" cy="4461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p:txBody>
          <a:bodyPr/>
          <a:lstStyle/>
          <a:p>
            <a:r>
              <a:rPr lang="en-US" dirty="0"/>
              <a:t>How does TEFAP work?</a:t>
            </a:r>
          </a:p>
        </p:txBody>
      </p:sp>
      <p:graphicFrame>
        <p:nvGraphicFramePr>
          <p:cNvPr id="2" name="Diagram 2" descr="SmartArt graphic">
            <a:extLst>
              <a:ext uri="{FF2B5EF4-FFF2-40B4-BE49-F238E27FC236}">
                <a16:creationId xmlns:a16="http://schemas.microsoft.com/office/drawing/2014/main" id="{364D30CB-C02F-4FE1-9E72-11B75FF74851}"/>
              </a:ext>
            </a:extLst>
          </p:cNvPr>
          <p:cNvGraphicFramePr/>
          <p:nvPr>
            <p:extLst>
              <p:ext uri="{D42A27DB-BD31-4B8C-83A1-F6EECF244321}">
                <p14:modId xmlns:p14="http://schemas.microsoft.com/office/powerpoint/2010/main" val="59034296"/>
              </p:ext>
            </p:extLst>
          </p:nvPr>
        </p:nvGraphicFramePr>
        <p:xfrm>
          <a:off x="1245325" y="1706563"/>
          <a:ext cx="9779182" cy="436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49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04E1-6C14-7A0B-DB0F-19636750D4C3}"/>
              </a:ext>
            </a:extLst>
          </p:cNvPr>
          <p:cNvSpPr>
            <a:spLocks noGrp="1"/>
          </p:cNvSpPr>
          <p:nvPr>
            <p:ph type="title"/>
          </p:nvPr>
        </p:nvSpPr>
        <p:spPr/>
        <p:txBody>
          <a:bodyPr/>
          <a:lstStyle/>
          <a:p>
            <a:r>
              <a:rPr lang="en-US" dirty="0"/>
              <a:t>State TEFAP Coordinator</a:t>
            </a:r>
          </a:p>
        </p:txBody>
      </p:sp>
      <p:sp>
        <p:nvSpPr>
          <p:cNvPr id="3" name="Content Placeholder 2">
            <a:extLst>
              <a:ext uri="{FF2B5EF4-FFF2-40B4-BE49-F238E27FC236}">
                <a16:creationId xmlns:a16="http://schemas.microsoft.com/office/drawing/2014/main" id="{68CF1620-BEB9-74E7-D177-5EA89CE736D4}"/>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7B4B4A03-C2E6-5402-F2B9-CAA0AF19D1FF}"/>
              </a:ext>
            </a:extLst>
          </p:cNvPr>
          <p:cNvSpPr>
            <a:spLocks noGrp="1"/>
          </p:cNvSpPr>
          <p:nvPr>
            <p:ph type="dt" sz="half" idx="2"/>
          </p:nvPr>
        </p:nvSpPr>
        <p:spPr/>
        <p:txBody>
          <a:bodyPr/>
          <a:lstStyle/>
          <a:p>
            <a:fld id="{DD9C8446-696E-6942-B6C8-CC9CAD0B34E0}" type="datetime1">
              <a:rPr lang="en-US" smtClean="0"/>
              <a:pPr/>
              <a:t>9/18/2025</a:t>
            </a:fld>
            <a:endParaRPr lang="en-US" dirty="0"/>
          </a:p>
        </p:txBody>
      </p:sp>
      <p:sp>
        <p:nvSpPr>
          <p:cNvPr id="5" name="Footer Placeholder 4">
            <a:extLst>
              <a:ext uri="{FF2B5EF4-FFF2-40B4-BE49-F238E27FC236}">
                <a16:creationId xmlns:a16="http://schemas.microsoft.com/office/drawing/2014/main" id="{9CBC5B7B-885E-F2DF-9552-88178191225C}"/>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74E14E2C-B6EA-0356-6A65-6CA87E8224CF}"/>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54297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840EB-B326-A3F1-942A-5DCDCD5CC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D20D7-92C4-368D-F3A9-7FEC1115FC37}"/>
              </a:ext>
            </a:extLst>
          </p:cNvPr>
          <p:cNvSpPr>
            <a:spLocks noGrp="1"/>
          </p:cNvSpPr>
          <p:nvPr>
            <p:ph type="title"/>
          </p:nvPr>
        </p:nvSpPr>
        <p:spPr>
          <a:xfrm>
            <a:off x="1167492" y="381000"/>
            <a:ext cx="9779183" cy="1325563"/>
          </a:xfrm>
        </p:spPr>
        <p:txBody>
          <a:bodyPr anchor="b">
            <a:normAutofit/>
          </a:bodyPr>
          <a:lstStyle/>
          <a:p>
            <a:r>
              <a:rPr lang="en-US" dirty="0"/>
              <a:t>State TEFAP Coordinator</a:t>
            </a:r>
          </a:p>
        </p:txBody>
      </p:sp>
      <p:graphicFrame>
        <p:nvGraphicFramePr>
          <p:cNvPr id="13" name="Content Placeholder 2">
            <a:extLst>
              <a:ext uri="{FF2B5EF4-FFF2-40B4-BE49-F238E27FC236}">
                <a16:creationId xmlns:a16="http://schemas.microsoft.com/office/drawing/2014/main" id="{3E6A408A-63C8-44BA-288D-041658A5DC09}"/>
              </a:ext>
            </a:extLst>
          </p:cNvPr>
          <p:cNvGraphicFramePr>
            <a:graphicFrameLocks noGrp="1"/>
          </p:cNvGraphicFramePr>
          <p:nvPr>
            <p:ph idx="1"/>
            <p:extLst>
              <p:ext uri="{D42A27DB-BD31-4B8C-83A1-F6EECF244321}">
                <p14:modId xmlns:p14="http://schemas.microsoft.com/office/powerpoint/2010/main" val="106206221"/>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00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3F1A-43E8-5145-98A7-88BDA8FB0442}"/>
              </a:ext>
            </a:extLst>
          </p:cNvPr>
          <p:cNvSpPr>
            <a:spLocks noGrp="1"/>
          </p:cNvSpPr>
          <p:nvPr>
            <p:ph type="title"/>
          </p:nvPr>
        </p:nvSpPr>
        <p:spPr>
          <a:xfrm>
            <a:off x="1167492" y="381000"/>
            <a:ext cx="9779183" cy="1325563"/>
          </a:xfrm>
        </p:spPr>
        <p:txBody>
          <a:bodyPr anchor="b">
            <a:normAutofit/>
          </a:bodyPr>
          <a:lstStyle/>
          <a:p>
            <a:r>
              <a:rPr lang="en-US" dirty="0"/>
              <a:t>FBA’s Responsibilities</a:t>
            </a:r>
          </a:p>
        </p:txBody>
      </p:sp>
      <p:graphicFrame>
        <p:nvGraphicFramePr>
          <p:cNvPr id="13" name="Content Placeholder 2">
            <a:extLst>
              <a:ext uri="{FF2B5EF4-FFF2-40B4-BE49-F238E27FC236}">
                <a16:creationId xmlns:a16="http://schemas.microsoft.com/office/drawing/2014/main" id="{0332BB23-7F3A-C6E5-3AC4-4ED3DE39DFDD}"/>
              </a:ext>
            </a:extLst>
          </p:cNvPr>
          <p:cNvGraphicFramePr>
            <a:graphicFrameLocks noGrp="1"/>
          </p:cNvGraphicFramePr>
          <p:nvPr>
            <p:ph idx="1"/>
            <p:extLst>
              <p:ext uri="{D42A27DB-BD31-4B8C-83A1-F6EECF244321}">
                <p14:modId xmlns:p14="http://schemas.microsoft.com/office/powerpoint/2010/main" val="3800468944"/>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45216"/>
      </p:ext>
    </p:extLst>
  </p:cSld>
  <p:clrMapOvr>
    <a:masterClrMapping/>
  </p:clrMapOvr>
</p:sld>
</file>

<file path=ppt/theme/theme1.xml><?xml version="1.0" encoding="utf-8"?>
<a:theme xmlns:a="http://schemas.openxmlformats.org/drawingml/2006/main" name="Office Theme">
  <a:themeElements>
    <a:clrScheme name="FBA New Color Pallet">
      <a:dk1>
        <a:sysClr val="windowText" lastClr="000000"/>
      </a:dk1>
      <a:lt1>
        <a:sysClr val="window" lastClr="FFFFFF"/>
      </a:lt1>
      <a:dk2>
        <a:srgbClr val="0E2841"/>
      </a:dk2>
      <a:lt2>
        <a:srgbClr val="E8E8E8"/>
      </a:lt2>
      <a:accent1>
        <a:srgbClr val="2C4A5E"/>
      </a:accent1>
      <a:accent2>
        <a:srgbClr val="C68930"/>
      </a:accent2>
      <a:accent3>
        <a:srgbClr val="738F65"/>
      </a:accent3>
      <a:accent4>
        <a:srgbClr val="A3C0BD"/>
      </a:accent4>
      <a:accent5>
        <a:srgbClr val="B85300"/>
      </a:accent5>
      <a:accent6>
        <a:srgbClr val="F26344"/>
      </a:accent6>
      <a:hlink>
        <a:srgbClr val="2C4A5E"/>
      </a:hlink>
      <a:folHlink>
        <a:srgbClr val="4D3C4C"/>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BAB77-79E1-4739-AA51-10C9079186D6}">
  <ds:schemaRefs>
    <ds:schemaRef ds:uri="http://schemas.microsoft.com/office/2006/documentManagement/types"/>
    <ds:schemaRef ds:uri="http://www.w3.org/XML/1998/namespace"/>
    <ds:schemaRef ds:uri="http://purl.org/dc/elements/1.1/"/>
    <ds:schemaRef ds:uri="http://schemas.microsoft.com/sharepoint/v3"/>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230e9df3-be65-4c73-a93b-d1236ebd677e"/>
    <ds:schemaRef ds:uri="16c05727-aa75-4e4a-9b5f-8a80a1165891"/>
    <ds:schemaRef ds:uri="71af3243-3dd4-4a8d-8c0d-dd76da1f02a5"/>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5047</TotalTime>
  <Words>3571</Words>
  <Application>Microsoft Office PowerPoint</Application>
  <PresentationFormat>Widescreen</PresentationFormat>
  <Paragraphs>424</Paragraphs>
  <Slides>37</Slides>
  <Notes>37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4" baseType="lpstr">
      <vt:lpstr>Arial</vt:lpstr>
      <vt:lpstr>Calibri</vt:lpstr>
      <vt:lpstr>Tenorite</vt:lpstr>
      <vt:lpstr>Wingdings</vt:lpstr>
      <vt:lpstr>Office Theme</vt:lpstr>
      <vt:lpstr>Document</vt:lpstr>
      <vt:lpstr>Acrobat Document</vt:lpstr>
      <vt:lpstr>The Emergency Food Assistance Program</vt:lpstr>
      <vt:lpstr>Key Players</vt:lpstr>
      <vt:lpstr>PowerPoint Presentation</vt:lpstr>
      <vt:lpstr>Agenda</vt:lpstr>
      <vt:lpstr>Statistics </vt:lpstr>
      <vt:lpstr>How does TEFAP work?</vt:lpstr>
      <vt:lpstr>State TEFAP Coordinator</vt:lpstr>
      <vt:lpstr>State TEFAP Coordinator</vt:lpstr>
      <vt:lpstr>FBA’s Responsibilities</vt:lpstr>
      <vt:lpstr>Agency’s Responsibilities </vt:lpstr>
      <vt:lpstr>Eligibility </vt:lpstr>
      <vt:lpstr>Enrolling</vt:lpstr>
      <vt:lpstr>Income Guidelines &amp; Program Benefits</vt:lpstr>
      <vt:lpstr>Example Application</vt:lpstr>
      <vt:lpstr>Inventory</vt:lpstr>
      <vt:lpstr>Inventory Management</vt:lpstr>
      <vt:lpstr>Example Agency Order Receipt (AOR)</vt:lpstr>
      <vt:lpstr>Food Shipment Schedule </vt:lpstr>
      <vt:lpstr>Quarter 1</vt:lpstr>
      <vt:lpstr>Quarter 1 – continued </vt:lpstr>
      <vt:lpstr>Quarter 2 </vt:lpstr>
      <vt:lpstr>Quarter 3 </vt:lpstr>
      <vt:lpstr>Quarter 4 </vt:lpstr>
      <vt:lpstr>Reporting</vt:lpstr>
      <vt:lpstr>Monthly Reports</vt:lpstr>
      <vt:lpstr>Example Monthly Inventory Report</vt:lpstr>
      <vt:lpstr>Example Distribution List of TEFAP Food </vt:lpstr>
      <vt:lpstr>Example Certification of TEFAP Food </vt:lpstr>
      <vt:lpstr>Additional Requirements</vt:lpstr>
      <vt:lpstr>Recordkeeping</vt:lpstr>
      <vt:lpstr>“This institution is an equal opportunity provider.”</vt:lpstr>
      <vt:lpstr>Food Safety Certification</vt:lpstr>
      <vt:lpstr>Basic Food Safety</vt:lpstr>
      <vt:lpstr>Civil Rights &amp; Notice of Rights</vt:lpstr>
      <vt:lpstr>Food Establishment Permit</vt:lpstr>
      <vt:lpstr>UEI NUMBER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Emergency Food Assistance Program</dc:title>
  <dc:creator>Rebecca Guyer</dc:creator>
  <cp:lastModifiedBy>Rebecca Guyer</cp:lastModifiedBy>
  <cp:revision>118</cp:revision>
  <cp:lastPrinted>2025-08-01T23:14:24Z</cp:lastPrinted>
  <dcterms:created xsi:type="dcterms:W3CDTF">2022-08-10T18:05:42Z</dcterms:created>
  <dcterms:modified xsi:type="dcterms:W3CDTF">2025-09-18T15:06:28Z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