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85" r:id="rId6"/>
    <p:sldId id="268" r:id="rId7"/>
    <p:sldId id="257" r:id="rId8"/>
    <p:sldId id="269" r:id="rId9"/>
    <p:sldId id="274" r:id="rId10"/>
    <p:sldId id="273" r:id="rId11"/>
    <p:sldId id="275" r:id="rId12"/>
    <p:sldId id="278" r:id="rId13"/>
    <p:sldId id="280" r:id="rId14"/>
    <p:sldId id="282" r:id="rId15"/>
    <p:sldId id="281" r:id="rId16"/>
    <p:sldId id="286" r:id="rId17"/>
    <p:sldId id="279" r:id="rId18"/>
    <p:sldId id="283" r:id="rId19"/>
    <p:sldId id="287" r:id="rId20"/>
    <p:sldId id="289" r:id="rId21"/>
    <p:sldId id="288" r:id="rId22"/>
    <p:sldId id="290" r:id="rId23"/>
    <p:sldId id="291" r:id="rId24"/>
    <p:sldId id="271" r:id="rId25"/>
    <p:sldId id="293" r:id="rId26"/>
    <p:sldId id="294" r:id="rId27"/>
    <p:sldId id="295" r:id="rId28"/>
    <p:sldId id="296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Context" id="{2991D661-9657-7648-90FC-1EEBB401C259}">
          <p14:sldIdLst>
            <p14:sldId id="256"/>
            <p14:sldId id="285"/>
          </p14:sldIdLst>
        </p14:section>
        <p14:section name="Why Stories Beat Statistics" id="{71F618AE-FC0C-7B4D-9F21-585286111DB7}">
          <p14:sldIdLst>
            <p14:sldId id="268"/>
            <p14:sldId id="257"/>
          </p14:sldIdLst>
        </p14:section>
        <p14:section name="The Rhythm of Donor Communication&#10;The Rhythm of Donor Communications" id="{ED44692A-C31E-5C4D-A9B2-6517B4D8275C}">
          <p14:sldIdLst>
            <p14:sldId id="269"/>
            <p14:sldId id="274"/>
            <p14:sldId id="273"/>
          </p14:sldIdLst>
        </p14:section>
        <p14:section name="Types of Stories (and when to use them)" id="{5292119A-49C7-4A51-8711-758AC139696E}">
          <p14:sldIdLst>
            <p14:sldId id="275"/>
            <p14:sldId id="278"/>
            <p14:sldId id="280"/>
            <p14:sldId id="282"/>
            <p14:sldId id="281"/>
            <p14:sldId id="286"/>
            <p14:sldId id="279"/>
            <p14:sldId id="283"/>
          </p14:sldIdLst>
        </p14:section>
        <p14:section name="Using Clear &amp; Bold Language" id="{68843722-ECE6-4696-8A25-C76F430722EA}">
          <p14:sldIdLst>
            <p14:sldId id="287"/>
            <p14:sldId id="289"/>
            <p14:sldId id="288"/>
            <p14:sldId id="290"/>
            <p14:sldId id="291"/>
          </p14:sldIdLst>
        </p14:section>
        <p14:section name="Real Examples &amp; Practical Tips" id="{2E2F5E4A-30C0-D548-BDE5-83CDC5E3BD42}">
          <p14:sldIdLst>
            <p14:sldId id="271"/>
            <p14:sldId id="293"/>
            <p14:sldId id="294"/>
            <p14:sldId id="295"/>
            <p14:sldId id="296"/>
          </p14:sldIdLst>
        </p14:section>
        <p14:section name="Discussion and Takeaways" id="{C487E5DD-B903-5C40-A09A-F0EDB007355F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5E50"/>
    <a:srgbClr val="314F65"/>
    <a:srgbClr val="FFFCEF"/>
    <a:srgbClr val="96AA9D"/>
    <a:srgbClr val="738F65"/>
    <a:srgbClr val="6A7C7E"/>
    <a:srgbClr val="C78B2E"/>
    <a:srgbClr val="CC6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0916D-9741-7306-4932-96F9C36014A8}" v="87" dt="2025-09-17T17:06:34.857"/>
    <p1510:client id="{3271AA66-2A7C-0EAB-E1A0-1F5BA769B86B}" v="1179" dt="2025-09-17T14:28:31.753"/>
    <p1510:client id="{3FE8DCE2-8BF7-6FA3-1996-DEB1C6674AFF}" v="64" dt="2025-09-17T13:37:48.835"/>
    <p1510:client id="{8605EFD5-CEDF-463B-260E-5BA6B0B5C07B}" v="1918" dt="2025-09-17T05:34:09.985"/>
    <p1510:client id="{F506275B-9C71-3E34-C518-2687FF407E68}" v="67" dt="2025-09-17T15:44:47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315EF-9FFF-204E-9B0D-DDFA4D26391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E96AC-0163-7F4A-B75A-45A43501A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9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Donors act on </a:t>
            </a:r>
            <a:r>
              <a:rPr lang="en-US" sz="1200" i="1"/>
              <a:t>feeling</a:t>
            </a:r>
            <a:r>
              <a:rPr lang="en-US" sz="1200"/>
              <a:t> first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E96AC-0163-7F4A-B75A-45A43501AF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6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4A50-E6E9-CA7F-2998-F83651255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D938A-4CE7-AFE5-D13D-07807DDC1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40CF8-164A-0339-9887-06357B49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F40-27D5-3A44-A3FA-73EC45B7308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7DA5A-1A10-A5EA-9343-15918D6E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EF405-6738-1F38-C15A-16F0A4A2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17D-8F79-5241-8922-900C0087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BDC0-C5CB-F0D5-9092-680A44CE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E0BF3-EE62-09F6-C372-36016F3C5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88E82-294A-27B6-D8ED-E0F8B2FE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F40-27D5-3A44-A3FA-73EC45B7308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73420-1AD6-11BB-24F2-A7E24F40B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2FE70-82F7-9271-31B1-C138E788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17D-8F79-5241-8922-900C0087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E9C3E-7458-7C31-FD70-6D5322BD6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C38D7-9BF4-5925-5A47-B8D94461F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567A5-6F50-4778-168F-F16FE8277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F40-27D5-3A44-A3FA-73EC45B7308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60F17-3600-3529-858F-FEC576F5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9A50C-9D34-F38C-8D0E-C750C330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17D-8F79-5241-8922-900C0087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9127C-9C9B-73FB-8B9E-5A3E2191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1F765-921F-0F57-FA22-D0BA25F6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4BDCD-FB9F-1842-9E89-19DEEE23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F40-27D5-3A44-A3FA-73EC45B7308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73F66-99F9-4313-E4D3-54377C54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BE6F-C739-5788-21F0-4EDA5BC5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17D-8F79-5241-8922-900C0087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BB19-2D75-9955-66A2-3E229C49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42BA-BBCF-9F33-0249-16874EF7B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04831-A87E-57AB-E1DE-8D42AF5C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F40-27D5-3A44-A3FA-73EC45B7308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2758E-D506-8904-3DE0-A438F2DC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DD2A-CC05-21D9-38DC-04BA25A7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17D-8F79-5241-8922-900C0087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75E5-B251-919D-22EA-78A78F76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CDDD1-1889-5A7B-A692-D3496CB29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2BE7C-1C81-A7EB-38C7-928E49F75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C8236-D00F-A849-995D-DD7B6EED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F40-27D5-3A44-A3FA-73EC45B7308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F4EB2-568D-EBED-2C13-9414D28F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83ACA-2503-A43D-B8C8-E621311C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17D-8F79-5241-8922-900C0087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30456-AB10-2DBD-DA37-94A44BC3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23192-3119-9501-7877-A40876829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9A7E4-E583-61C9-2BEF-C9E9F526A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4B4F8-6540-B452-A487-B190BB431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D1230D-DA18-E4BC-250C-5851E96DE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CA43C1-329B-F698-4464-C77F268A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F40-27D5-3A44-A3FA-73EC45B7308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D778C-F86B-CAB5-92AA-13200240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CE6FF-0F71-C653-951E-47101584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17D-8F79-5241-8922-900C0087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F9ED-44D9-7CEE-40D5-A878A947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F72C3-D6CA-6401-D9A1-05EC188D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F40-27D5-3A44-A3FA-73EC45B7308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68950-459E-04EF-7FF2-06C03B52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ED856-A3A6-A1FB-DA13-7A488397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17D-8F79-5241-8922-900C0087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20160-66B9-0736-0F56-A52329BB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F40-27D5-3A44-A3FA-73EC45B7308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AA638-4FEF-0539-784E-5FE5128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2EA97-15F0-BFF1-16CA-C4A96AB3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17D-8F79-5241-8922-900C0087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2E78-D929-0AED-69D1-D1EAAAAA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C2E6C-5D5E-F626-2789-FC96DD9DC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F7A08-5DC8-CA56-492B-F2FA195DE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C96B1-E5DC-104D-BDA0-056F8AC5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F40-27D5-3A44-A3FA-73EC45B7308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7F3CD-E65D-DFD5-94CC-AF9476DE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4CF86-13DB-CCA3-F79C-870EE044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17D-8F79-5241-8922-900C0087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E9B7-89B0-C038-40AF-CBDFC478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0E636-AF16-927A-6574-5A869B8BD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075A-2E7C-D058-0FB5-40C45B143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79A92-9F98-4AD1-08AD-0AFB810A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4F40-27D5-3A44-A3FA-73EC45B7308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90FD0-BD40-B36A-0F9C-AB3625BD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31E03-475B-B57C-4A32-1B77C8D2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17D-8F79-5241-8922-900C0087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8CB02-E29D-AE87-C730-670733D6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44E33-F630-2BE7-19E7-EF009549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515D6-3B75-57FA-78B9-7CC2B15EA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464F40-27D5-3A44-A3FA-73EC45B7308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4FB68-98BE-1CE7-8275-45AFEAE4F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D17A9-3C4C-CB83-ED65-90AA86DA2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4117D-8F79-5241-8922-900C0087A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9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769459A-9460-1815-CF00-5759B8256272}"/>
              </a:ext>
            </a:extLst>
          </p:cNvPr>
          <p:cNvSpPr txBox="1"/>
          <p:nvPr/>
        </p:nvSpPr>
        <p:spPr>
          <a:xfrm>
            <a:off x="3048000" y="29395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en-US"/>
          </a:p>
        </p:txBody>
      </p:sp>
      <p:pic>
        <p:nvPicPr>
          <p:cNvPr id="1028" name="Picture 4" descr="A hand holding a fork&#10;&#10;AI-generated content may be incorrect.">
            <a:extLst>
              <a:ext uri="{FF2B5EF4-FFF2-40B4-BE49-F238E27FC236}">
                <a16:creationId xmlns:a16="http://schemas.microsoft.com/office/drawing/2014/main" id="{2026CA6F-F669-024C-66D4-F811E1FF0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5" y="767318"/>
            <a:ext cx="2638969" cy="334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2A8282-F793-D41B-FCB4-586FAA82BE5F}"/>
              </a:ext>
            </a:extLst>
          </p:cNvPr>
          <p:cNvSpPr txBox="1"/>
          <p:nvPr/>
        </p:nvSpPr>
        <p:spPr>
          <a:xfrm>
            <a:off x="1804177" y="4527902"/>
            <a:ext cx="8763000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dirty="0">
                <a:solidFill>
                  <a:srgbClr val="FFFCEF"/>
                </a:solidFill>
                <a:latin typeface="Aptos"/>
              </a:rPr>
              <a:t>Storytelling and Appeals</a:t>
            </a:r>
            <a:endParaRPr lang="en-US" dirty="0"/>
          </a:p>
          <a:p>
            <a:pPr algn="ctr"/>
            <a:r>
              <a:rPr lang="en-US" sz="5400" dirty="0">
                <a:solidFill>
                  <a:srgbClr val="FFFCEF"/>
                </a:solidFill>
                <a:latin typeface="Aptos"/>
              </a:rPr>
              <a:t>that Inspire Action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y and black rectangular sign with black text&#10;&#10;AI-generated content may be incorrect.">
            <a:extLst>
              <a:ext uri="{FF2B5EF4-FFF2-40B4-BE49-F238E27FC236}">
                <a16:creationId xmlns:a16="http://schemas.microsoft.com/office/drawing/2014/main" id="{A27C63BF-1E71-8AF4-E43A-B9F7D3639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11448" b="4633"/>
          <a:stretch>
            <a:fillRect/>
          </a:stretch>
        </p:blipFill>
        <p:spPr>
          <a:xfrm>
            <a:off x="681857" y="1785510"/>
            <a:ext cx="4738302" cy="3089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AB31A7-AD31-0AB8-7BCF-AD598C875C53}"/>
              </a:ext>
            </a:extLst>
          </p:cNvPr>
          <p:cNvSpPr txBox="1"/>
          <p:nvPr/>
        </p:nvSpPr>
        <p:spPr>
          <a:xfrm>
            <a:off x="5889558" y="1904109"/>
            <a:ext cx="5788741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Your story should be </a:t>
            </a:r>
            <a:r>
              <a:rPr lang="en-US" sz="2800" b="1" i="1" u="sng">
                <a:solidFill>
                  <a:srgbClr val="C00000"/>
                </a:solidFill>
              </a:rPr>
              <a:t>un</a:t>
            </a:r>
            <a:r>
              <a:rPr lang="en-US" sz="2800" b="1">
                <a:solidFill>
                  <a:srgbClr val="C00000"/>
                </a:solidFill>
              </a:rPr>
              <a:t>finished. </a:t>
            </a:r>
            <a:r>
              <a:rPr lang="en-US"/>
              <a:t>The need still exists and the person in need (or someone like them) still needs help!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71348-478E-DD1D-C3C8-2D7C3F46BA29}"/>
              </a:ext>
            </a:extLst>
          </p:cNvPr>
          <p:cNvSpPr txBox="1"/>
          <p:nvPr/>
        </p:nvSpPr>
        <p:spPr>
          <a:xfrm>
            <a:off x="5886174" y="2981738"/>
            <a:ext cx="5367130" cy="18158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When you tell a story of need, a story without an outcome, your donor still has a powerful role that she can play. 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0BF3C-29DE-E81E-1FEB-4F915C702CBF}"/>
              </a:ext>
            </a:extLst>
          </p:cNvPr>
          <p:cNvSpPr txBox="1"/>
          <p:nvPr/>
        </p:nvSpPr>
        <p:spPr>
          <a:xfrm>
            <a:off x="2027903" y="1056967"/>
            <a:ext cx="244577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8990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cape&#10;&#10;AI-generated content may be incorrect.">
            <a:extLst>
              <a:ext uri="{FF2B5EF4-FFF2-40B4-BE49-F238E27FC236}">
                <a16:creationId xmlns:a16="http://schemas.microsoft.com/office/drawing/2014/main" id="{CA8EC3F3-A6AF-99A2-C4E4-243474EE7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158" b="3952"/>
          <a:stretch>
            <a:fillRect/>
          </a:stretch>
        </p:blipFill>
        <p:spPr>
          <a:xfrm>
            <a:off x="4541551" y="721168"/>
            <a:ext cx="6818972" cy="5241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EB97C-9B02-EC5E-6A31-DC94757225A7}"/>
              </a:ext>
            </a:extLst>
          </p:cNvPr>
          <p:cNvSpPr txBox="1"/>
          <p:nvPr/>
        </p:nvSpPr>
        <p:spPr>
          <a:xfrm>
            <a:off x="664600" y="2644460"/>
            <a:ext cx="3868114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The objective is to share an emotionally moving need and tell your donor what the solution is.</a:t>
            </a:r>
          </a:p>
        </p:txBody>
      </p:sp>
    </p:spTree>
    <p:extLst>
      <p:ext uri="{BB962C8B-B14F-4D97-AF65-F5344CB8AC3E}">
        <p14:creationId xmlns:p14="http://schemas.microsoft.com/office/powerpoint/2010/main" val="42306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y and black rectangular sign with black text&#10;&#10;AI-generated content may be incorrect.">
            <a:extLst>
              <a:ext uri="{FF2B5EF4-FFF2-40B4-BE49-F238E27FC236}">
                <a16:creationId xmlns:a16="http://schemas.microsoft.com/office/drawing/2014/main" id="{41088BB4-A8BC-41E5-C538-2795C605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1876425"/>
            <a:ext cx="3952875" cy="3105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48359E-D946-CE58-611E-EB7967C7C135}"/>
              </a:ext>
            </a:extLst>
          </p:cNvPr>
          <p:cNvSpPr txBox="1"/>
          <p:nvPr/>
        </p:nvSpPr>
        <p:spPr>
          <a:xfrm>
            <a:off x="5348428" y="2158109"/>
            <a:ext cx="6839500" cy="89255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96AA9D"/>
                </a:solidFill>
              </a:rPr>
              <a:t>This is where you complete the story.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"Reporting" is the foundation for donor retention. </a:t>
            </a:r>
            <a:r>
              <a:rPr lang="en-US">
                <a:solidFill>
                  <a:srgbClr val="000000"/>
                </a:solidFill>
              </a:rPr>
              <a:t> 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AB0B5-194A-99F3-A794-53E0C1132889}"/>
              </a:ext>
            </a:extLst>
          </p:cNvPr>
          <p:cNvSpPr txBox="1"/>
          <p:nvPr/>
        </p:nvSpPr>
        <p:spPr>
          <a:xfrm>
            <a:off x="5345044" y="3301999"/>
            <a:ext cx="634149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The key to reporting well? </a:t>
            </a: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8D0F2-1367-3714-6D7D-0FFBA2BEBE90}"/>
              </a:ext>
            </a:extLst>
          </p:cNvPr>
          <p:cNvSpPr txBox="1"/>
          <p:nvPr/>
        </p:nvSpPr>
        <p:spPr>
          <a:xfrm>
            <a:off x="5348990" y="3949908"/>
            <a:ext cx="48043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Give credit to your donor.</a:t>
            </a:r>
            <a:r>
              <a:rPr lang="en-US" sz="2800"/>
              <a:t>​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D3A02-334D-D52E-8F07-FD9E91D467E8}"/>
              </a:ext>
            </a:extLst>
          </p:cNvPr>
          <p:cNvSpPr txBox="1"/>
          <p:nvPr/>
        </p:nvSpPr>
        <p:spPr>
          <a:xfrm>
            <a:off x="2027903" y="1056967"/>
            <a:ext cx="244577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7034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C7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19FAA4-DBA3-4D97-8FBB-E01E0B258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tory type&#10;&#10;AI-generated content may be incorrect.">
            <a:extLst>
              <a:ext uri="{FF2B5EF4-FFF2-40B4-BE49-F238E27FC236}">
                <a16:creationId xmlns:a16="http://schemas.microsoft.com/office/drawing/2014/main" id="{74BB75BC-9C44-5CC6-878D-C3F24F467A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935" b="40278"/>
          <a:stretch>
            <a:fillRect/>
          </a:stretch>
        </p:blipFill>
        <p:spPr>
          <a:xfrm>
            <a:off x="6097897" y="630976"/>
            <a:ext cx="2797516" cy="3327186"/>
          </a:xfrm>
          <a:prstGeom prst="rect">
            <a:avLst/>
          </a:prstGeom>
        </p:spPr>
      </p:pic>
      <p:pic>
        <p:nvPicPr>
          <p:cNvPr id="4" name="Picture 3" descr="A screenshot of a story type&#10;&#10;AI-generated content may be incorrect.">
            <a:extLst>
              <a:ext uri="{FF2B5EF4-FFF2-40B4-BE49-F238E27FC236}">
                <a16:creationId xmlns:a16="http://schemas.microsoft.com/office/drawing/2014/main" id="{52C9913D-D0B3-3EA7-6152-183E9A6599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07" t="-321" r="3252" b="40514"/>
          <a:stretch>
            <a:fillRect/>
          </a:stretch>
        </p:blipFill>
        <p:spPr>
          <a:xfrm>
            <a:off x="3047437" y="630976"/>
            <a:ext cx="2637393" cy="3338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1A51E7-1D16-D8ED-1F4D-D262FD063366}"/>
              </a:ext>
            </a:extLst>
          </p:cNvPr>
          <p:cNvSpPr txBox="1"/>
          <p:nvPr/>
        </p:nvSpPr>
        <p:spPr>
          <a:xfrm>
            <a:off x="1523999" y="4805515"/>
            <a:ext cx="88244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Where do these stories apply?</a:t>
            </a:r>
          </a:p>
        </p:txBody>
      </p:sp>
    </p:spTree>
    <p:extLst>
      <p:ext uri="{BB962C8B-B14F-4D97-AF65-F5344CB8AC3E}">
        <p14:creationId xmlns:p14="http://schemas.microsoft.com/office/powerpoint/2010/main" val="24786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tory type&#10;&#10;AI-generated content may be incorrect.">
            <a:extLst>
              <a:ext uri="{FF2B5EF4-FFF2-40B4-BE49-F238E27FC236}">
                <a16:creationId xmlns:a16="http://schemas.microsoft.com/office/drawing/2014/main" id="{D4356CCE-47D3-DC8A-754C-6699D5AD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935" b="40278"/>
          <a:stretch>
            <a:fillRect/>
          </a:stretch>
        </p:blipFill>
        <p:spPr>
          <a:xfrm>
            <a:off x="6097897" y="630976"/>
            <a:ext cx="2797516" cy="3327186"/>
          </a:xfrm>
          <a:prstGeom prst="rect">
            <a:avLst/>
          </a:prstGeom>
        </p:spPr>
      </p:pic>
      <p:pic>
        <p:nvPicPr>
          <p:cNvPr id="4" name="Picture 3" descr="A screenshot of a story type&#10;&#10;AI-generated content may be incorrect.">
            <a:extLst>
              <a:ext uri="{FF2B5EF4-FFF2-40B4-BE49-F238E27FC236}">
                <a16:creationId xmlns:a16="http://schemas.microsoft.com/office/drawing/2014/main" id="{7536F1AA-76A9-0386-9443-AA160D66E1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07" t="-321" r="3252" b="40514"/>
          <a:stretch>
            <a:fillRect/>
          </a:stretch>
        </p:blipFill>
        <p:spPr>
          <a:xfrm>
            <a:off x="3047437" y="630976"/>
            <a:ext cx="2637393" cy="3338206"/>
          </a:xfrm>
          <a:prstGeom prst="rect">
            <a:avLst/>
          </a:prstGeom>
        </p:spPr>
      </p:pic>
      <p:pic>
        <p:nvPicPr>
          <p:cNvPr id="8" name="Picture 7" descr="A screenshot of a story type&#10;&#10;AI-generated content may be incorrect.">
            <a:extLst>
              <a:ext uri="{FF2B5EF4-FFF2-40B4-BE49-F238E27FC236}">
                <a16:creationId xmlns:a16="http://schemas.microsoft.com/office/drawing/2014/main" id="{34929093-D38E-315B-044C-0B9BEEC0C8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07" t="59486" r="3252" b="518"/>
          <a:stretch>
            <a:fillRect/>
          </a:stretch>
        </p:blipFill>
        <p:spPr>
          <a:xfrm>
            <a:off x="3046169" y="3972972"/>
            <a:ext cx="2637393" cy="2232427"/>
          </a:xfrm>
          <a:prstGeom prst="rect">
            <a:avLst/>
          </a:prstGeom>
        </p:spPr>
      </p:pic>
      <p:pic>
        <p:nvPicPr>
          <p:cNvPr id="9" name="Picture 8" descr="A screenshot of a story type&#10;&#10;AI-generated content may be incorrect.">
            <a:extLst>
              <a:ext uri="{FF2B5EF4-FFF2-40B4-BE49-F238E27FC236}">
                <a16:creationId xmlns:a16="http://schemas.microsoft.com/office/drawing/2014/main" id="{8972914C-8513-D8AA-A6D7-60758462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093" r="465" b="-232"/>
          <a:stretch>
            <a:fillRect/>
          </a:stretch>
        </p:blipFill>
        <p:spPr>
          <a:xfrm>
            <a:off x="6089981" y="3996233"/>
            <a:ext cx="2758714" cy="223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y sign with white text and orange text&#10;&#10;AI-generated content may be incorrect.">
            <a:extLst>
              <a:ext uri="{FF2B5EF4-FFF2-40B4-BE49-F238E27FC236}">
                <a16:creationId xmlns:a16="http://schemas.microsoft.com/office/drawing/2014/main" id="{39CF5E4C-762F-CF18-8ED7-3C127C05F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895350"/>
            <a:ext cx="7191375" cy="5067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7013C0-7B31-AE7D-C7E6-BAA579851034}"/>
              </a:ext>
            </a:extLst>
          </p:cNvPr>
          <p:cNvSpPr/>
          <p:nvPr/>
        </p:nvSpPr>
        <p:spPr>
          <a:xfrm>
            <a:off x="2314786" y="893978"/>
            <a:ext cx="1941841" cy="1065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F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DDBB5B-058D-23CC-5A69-60F26DA87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8196BE-E206-FCD4-5334-A900FB30148E}"/>
              </a:ext>
            </a:extLst>
          </p:cNvPr>
          <p:cNvSpPr txBox="1"/>
          <p:nvPr/>
        </p:nvSpPr>
        <p:spPr>
          <a:xfrm>
            <a:off x="1813560" y="2551837"/>
            <a:ext cx="8763000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ptos"/>
              </a:rPr>
              <a:t>Using Clear and</a:t>
            </a:r>
            <a:endParaRPr lang="en-US">
              <a:solidFill>
                <a:schemeClr val="bg1"/>
              </a:solidFill>
              <a:latin typeface="Aptos"/>
            </a:endParaRPr>
          </a:p>
          <a:p>
            <a:pPr algn="ctr"/>
            <a:r>
              <a:rPr lang="en-US" sz="5400" b="1">
                <a:solidFill>
                  <a:schemeClr val="bg1"/>
                </a:solidFill>
                <a:latin typeface="Aptos"/>
              </a:rPr>
              <a:t>Bold Language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A1C54-4FA2-F620-7949-D7294644F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6E6446-51F5-CB99-5DD1-5EDEE9285E33}"/>
              </a:ext>
            </a:extLst>
          </p:cNvPr>
          <p:cNvSpPr txBox="1"/>
          <p:nvPr/>
        </p:nvSpPr>
        <p:spPr>
          <a:xfrm>
            <a:off x="612154" y="582089"/>
            <a:ext cx="69153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314F65"/>
                </a:solidFill>
                <a:ea typeface="+mn-lt"/>
                <a:cs typeface="+mn-lt"/>
              </a:rPr>
              <a:t>Be Bold, Be Clear</a:t>
            </a:r>
            <a:endParaRPr lang="en-US" sz="3600" b="1">
              <a:solidFill>
                <a:srgbClr val="314F65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D50B4F-13C5-E356-313C-B60F1924682B}"/>
              </a:ext>
            </a:extLst>
          </p:cNvPr>
          <p:cNvGrpSpPr/>
          <p:nvPr/>
        </p:nvGrpSpPr>
        <p:grpSpPr>
          <a:xfrm>
            <a:off x="609462" y="1934024"/>
            <a:ext cx="11244223" cy="3385488"/>
            <a:chOff x="609462" y="1614476"/>
            <a:chExt cx="11244223" cy="33854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885F7F-16E8-72EF-093B-E70BBE50DCE3}"/>
                </a:ext>
              </a:extLst>
            </p:cNvPr>
            <p:cNvSpPr txBox="1"/>
            <p:nvPr/>
          </p:nvSpPr>
          <p:spPr>
            <a:xfrm>
              <a:off x="609462" y="2045309"/>
              <a:ext cx="9276783" cy="295465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br>
                <a:rPr lang="en-US"/>
              </a:br>
              <a:endParaRPr lang="en-US" sz="2800"/>
            </a:p>
            <a:p>
              <a:r>
                <a:rPr lang="en-US" sz="2800">
                  <a:ea typeface="+mn-lt"/>
                  <a:cs typeface="+mn-lt"/>
                </a:rPr>
                <a:t>“Will you please consider sending in a gift today?”</a:t>
              </a:r>
              <a:endParaRPr lang="en-US" sz="2800"/>
            </a:p>
            <a:p>
              <a:r>
                <a:rPr lang="en-US" sz="2800">
                  <a:ea typeface="+mn-lt"/>
                  <a:cs typeface="+mn-lt"/>
                </a:rPr>
                <a:t>“Will you help us do more of this good work?”</a:t>
              </a:r>
              <a:endParaRPr lang="en-US" sz="2800"/>
            </a:p>
            <a:p>
              <a:r>
                <a:rPr lang="en-US" sz="2800">
                  <a:ea typeface="+mn-lt"/>
                  <a:cs typeface="+mn-lt"/>
                </a:rPr>
                <a:t>“Please partner with us by…” </a:t>
              </a:r>
              <a:endParaRPr lang="en-US" sz="2800"/>
            </a:p>
            <a:p>
              <a:r>
                <a:rPr lang="en-US" sz="2800">
                  <a:ea typeface="+mn-lt"/>
                  <a:cs typeface="+mn-lt"/>
                </a:rPr>
                <a:t>“Become a supporter and…”</a:t>
              </a:r>
              <a:endParaRPr lang="en-US" sz="2800"/>
            </a:p>
            <a:p>
              <a:endParaRPr lang="en-US" sz="28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18CD22-E6B5-A09C-8184-1C9B16DCDF22}"/>
                </a:ext>
              </a:extLst>
            </p:cNvPr>
            <p:cNvSpPr txBox="1"/>
            <p:nvPr/>
          </p:nvSpPr>
          <p:spPr>
            <a:xfrm>
              <a:off x="9609412" y="2729501"/>
              <a:ext cx="1785292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600"/>
                <a:t>👎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EEA06A-ABB2-D21D-E7B8-4A81F235614E}"/>
                </a:ext>
              </a:extLst>
            </p:cNvPr>
            <p:cNvSpPr txBox="1"/>
            <p:nvPr/>
          </p:nvSpPr>
          <p:spPr>
            <a:xfrm>
              <a:off x="612154" y="1614476"/>
              <a:ext cx="11241531" cy="160043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br>
                <a:rPr lang="en-US"/>
              </a:br>
              <a:endParaRPr lang="en-US" sz="1600"/>
            </a:p>
            <a:p>
              <a:r>
                <a:rPr lang="en-US" sz="3200">
                  <a:solidFill>
                    <a:srgbClr val="314F65"/>
                  </a:solidFill>
                  <a:ea typeface="+mn-lt"/>
                  <a:cs typeface="+mn-lt"/>
                </a:rPr>
                <a:t>Most nonprofits don’t realize that they Ask weakly:</a:t>
              </a:r>
              <a:endParaRPr lang="en-US" sz="3200"/>
            </a:p>
            <a:p>
              <a:endParaRPr lang="en-US" sz="3200" b="1">
                <a:solidFill>
                  <a:srgbClr val="314F6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8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B73B0C-2B77-5DEB-F226-561EF9C42D77}"/>
              </a:ext>
            </a:extLst>
          </p:cNvPr>
          <p:cNvSpPr/>
          <p:nvPr/>
        </p:nvSpPr>
        <p:spPr>
          <a:xfrm>
            <a:off x="7169355" y="0"/>
            <a:ext cx="5024118" cy="6854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64E35-D819-89FC-BBE8-98CEC5C3EFB5}"/>
              </a:ext>
            </a:extLst>
          </p:cNvPr>
          <p:cNvSpPr txBox="1"/>
          <p:nvPr/>
        </p:nvSpPr>
        <p:spPr>
          <a:xfrm>
            <a:off x="610800" y="1973909"/>
            <a:ext cx="554023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ea typeface="+mn-lt"/>
                <a:cs typeface="+mn-lt"/>
              </a:rPr>
              <a:t>Fundraisers are afraid that boldly asking for a gift will “turn people off” or “make us look desperate” or “make us look like we don’t manage money well.”</a:t>
            </a:r>
            <a:endParaRPr lang="en-US" sz="3600"/>
          </a:p>
          <a:p>
            <a:endParaRPr lang="en-US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44C7-EAA2-11DE-0602-7B7B62C63ACB}"/>
              </a:ext>
            </a:extLst>
          </p:cNvPr>
          <p:cNvSpPr txBox="1"/>
          <p:nvPr/>
        </p:nvSpPr>
        <p:spPr>
          <a:xfrm>
            <a:off x="8336076" y="1973539"/>
            <a:ext cx="2743200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314F65"/>
                </a:solidFill>
              </a:rPr>
              <a:t>Donors </a:t>
            </a:r>
            <a:endParaRPr lang="en-US" sz="4000">
              <a:solidFill>
                <a:srgbClr val="314F65"/>
              </a:solidFill>
            </a:endParaRPr>
          </a:p>
          <a:p>
            <a:pPr algn="ctr"/>
            <a:endParaRPr lang="en-US" sz="4000" b="1">
              <a:solidFill>
                <a:srgbClr val="314F65"/>
              </a:solidFill>
            </a:endParaRPr>
          </a:p>
          <a:p>
            <a:pPr algn="ctr"/>
            <a:endParaRPr lang="en-US" sz="4000" b="1">
              <a:solidFill>
                <a:srgbClr val="314F65"/>
              </a:solidFill>
            </a:endParaRPr>
          </a:p>
          <a:p>
            <a:pPr algn="ctr"/>
            <a:endParaRPr lang="en-US" sz="4000" b="1">
              <a:solidFill>
                <a:srgbClr val="314F65"/>
              </a:solidFill>
            </a:endParaRPr>
          </a:p>
          <a:p>
            <a:pPr algn="ctr"/>
            <a:r>
              <a:rPr lang="en-US" sz="4000" b="1">
                <a:solidFill>
                  <a:srgbClr val="314F65"/>
                </a:solidFill>
              </a:rPr>
              <a:t>Directness</a:t>
            </a:r>
            <a:endParaRPr lang="en-US" sz="4000">
              <a:solidFill>
                <a:srgbClr val="314F65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0F8FF47-77B9-405E-2CC1-E09DA86E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2406" y="2453149"/>
            <a:ext cx="2205703" cy="219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4ABB44-D83C-8669-BB72-F902DBEFD2CB}"/>
              </a:ext>
            </a:extLst>
          </p:cNvPr>
          <p:cNvSpPr txBox="1">
            <a:spLocks/>
          </p:cNvSpPr>
          <p:nvPr/>
        </p:nvSpPr>
        <p:spPr>
          <a:xfrm>
            <a:off x="1606990" y="2416711"/>
            <a:ext cx="9144000" cy="23876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314F65"/>
                </a:solidFill>
              </a:rPr>
              <a:t>Don't </a:t>
            </a:r>
            <a:r>
              <a:rPr lang="en-US" sz="4800" b="1" i="1">
                <a:solidFill>
                  <a:srgbClr val="314F65"/>
                </a:solidFill>
              </a:rPr>
              <a:t>Accidentally</a:t>
            </a:r>
          </a:p>
          <a:p>
            <a:pPr algn="ctr"/>
            <a:r>
              <a:rPr lang="en-US" sz="4800" b="1">
                <a:solidFill>
                  <a:srgbClr val="314F65"/>
                </a:solidFill>
              </a:rPr>
              <a:t>Hide the Need, It Creates a</a:t>
            </a:r>
          </a:p>
          <a:p>
            <a:pPr algn="ctr"/>
            <a:r>
              <a:rPr lang="en-US" sz="4800" b="1">
                <a:solidFill>
                  <a:srgbClr val="314F65"/>
                </a:solidFill>
              </a:rPr>
              <a:t>Barrier to Giving</a:t>
            </a:r>
            <a:endParaRPr lang="en-US">
              <a:solidFill>
                <a:srgbClr val="314F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25BF74-C1DC-297E-AFC4-EF1CEFA8C434}"/>
              </a:ext>
            </a:extLst>
          </p:cNvPr>
          <p:cNvSpPr txBox="1"/>
          <p:nvPr/>
        </p:nvSpPr>
        <p:spPr>
          <a:xfrm>
            <a:off x="718800" y="607716"/>
            <a:ext cx="942008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rgbClr val="314F65"/>
                </a:solidFill>
              </a:rPr>
              <a:t>In the next ~50 minutes 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3C5FD-5FEA-71DC-BC6E-1559612E2E76}"/>
              </a:ext>
            </a:extLst>
          </p:cNvPr>
          <p:cNvSpPr txBox="1"/>
          <p:nvPr/>
        </p:nvSpPr>
        <p:spPr>
          <a:xfrm>
            <a:off x="795130" y="2527006"/>
            <a:ext cx="6062868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314F65"/>
                </a:solidFill>
              </a:rPr>
              <a:t>Fundraising Rule #1: </a:t>
            </a:r>
            <a:endParaRPr lang="en-US" sz="3200">
              <a:solidFill>
                <a:srgbClr val="314F65"/>
              </a:solidFill>
            </a:endParaRPr>
          </a:p>
          <a:p>
            <a:r>
              <a:rPr lang="en-US" sz="2800"/>
              <a:t>Donors fund outcomes (and impact). </a:t>
            </a:r>
          </a:p>
          <a:p>
            <a:r>
              <a:rPr lang="en-US" sz="2800"/>
              <a:t>Not process.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74082-7AA7-B6B9-EADF-0BE6723B9504}"/>
              </a:ext>
            </a:extLst>
          </p:cNvPr>
          <p:cNvSpPr txBox="1"/>
          <p:nvPr/>
        </p:nvSpPr>
        <p:spPr>
          <a:xfrm>
            <a:off x="795130" y="4477155"/>
            <a:ext cx="659295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314F65"/>
                </a:solidFill>
              </a:rPr>
              <a:t>Rule #'1.2': </a:t>
            </a:r>
            <a:endParaRPr lang="en-US" sz="3200">
              <a:solidFill>
                <a:srgbClr val="314F65"/>
              </a:solidFill>
            </a:endParaRPr>
          </a:p>
          <a:p>
            <a:r>
              <a:rPr lang="en-US" sz="2800"/>
              <a:t>Donors want to know what that impact was (and to know the part they played).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B22D1-20DA-A07A-C0D3-5AF954DD8F4C}"/>
              </a:ext>
            </a:extLst>
          </p:cNvPr>
          <p:cNvSpPr txBox="1"/>
          <p:nvPr/>
        </p:nvSpPr>
        <p:spPr>
          <a:xfrm>
            <a:off x="718800" y="1622091"/>
            <a:ext cx="99612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E97132"/>
                </a:solidFill>
              </a:rPr>
              <a:t>Tips and recommendations to immediately put to work to drive giving.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F4B0C2-95BB-33AC-1D78-7B7B08390E64}"/>
              </a:ext>
            </a:extLst>
          </p:cNvPr>
          <p:cNvGrpSpPr/>
          <p:nvPr/>
        </p:nvGrpSpPr>
        <p:grpSpPr>
          <a:xfrm>
            <a:off x="8358115" y="2749826"/>
            <a:ext cx="3349769" cy="4196522"/>
            <a:chOff x="8358115" y="2749826"/>
            <a:chExt cx="3349769" cy="4196522"/>
          </a:xfrm>
        </p:grpSpPr>
        <p:pic>
          <p:nvPicPr>
            <p:cNvPr id="8" name="Picture 7" descr="Hand Holding Phone Images | Free Photos, PNG Stickers, Wallpapers &amp;  Backgrounds - rawpixel">
              <a:extLst>
                <a:ext uri="{FF2B5EF4-FFF2-40B4-BE49-F238E27FC236}">
                  <a16:creationId xmlns:a16="http://schemas.microsoft.com/office/drawing/2014/main" id="{B413E2E4-92CE-8BFA-343D-3A3587718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58115" y="2749826"/>
              <a:ext cx="3349769" cy="419652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8FFD78-192A-EE5D-5BE7-EB49A1940553}"/>
                </a:ext>
              </a:extLst>
            </p:cNvPr>
            <p:cNvSpPr txBox="1"/>
            <p:nvPr/>
          </p:nvSpPr>
          <p:spPr>
            <a:xfrm>
              <a:off x="10182087" y="3423478"/>
              <a:ext cx="795130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0"/>
                <a:t>$</a:t>
              </a:r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id="{A9E53ADA-16EA-DDE5-01B7-F4ADFF2F9E0F}"/>
              </a:ext>
            </a:extLst>
          </p:cNvPr>
          <p:cNvSpPr txBox="1"/>
          <p:nvPr/>
        </p:nvSpPr>
        <p:spPr>
          <a:xfrm>
            <a:off x="7023652" y="1943652"/>
            <a:ext cx="3556000" cy="157735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50" b="1">
                <a:solidFill>
                  <a:srgbClr val="E97132"/>
                </a:solidFill>
              </a:rPr>
              <a:t>186%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child smiling&#10;&#10;AI-generated content may be incorrect.">
            <a:extLst>
              <a:ext uri="{FF2B5EF4-FFF2-40B4-BE49-F238E27FC236}">
                <a16:creationId xmlns:a16="http://schemas.microsoft.com/office/drawing/2014/main" id="{E5DE6740-7FBC-75CB-5D47-10A18F686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60" y="0"/>
            <a:ext cx="10287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5F7A54-556E-65AF-7005-F72B95CF34EA}"/>
              </a:ext>
            </a:extLst>
          </p:cNvPr>
          <p:cNvSpPr/>
          <p:nvPr/>
        </p:nvSpPr>
        <p:spPr>
          <a:xfrm>
            <a:off x="0" y="0"/>
            <a:ext cx="5114247" cy="6858074"/>
          </a:xfrm>
          <a:prstGeom prst="rect">
            <a:avLst/>
          </a:prstGeom>
          <a:solidFill>
            <a:srgbClr val="314F6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9DFD862-B1C1-18B8-D210-93D4A284DA22}"/>
              </a:ext>
            </a:extLst>
          </p:cNvPr>
          <p:cNvSpPr txBox="1"/>
          <p:nvPr/>
        </p:nvSpPr>
        <p:spPr>
          <a:xfrm>
            <a:off x="624864" y="785696"/>
            <a:ext cx="3862034" cy="550920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Learning about your food pantry is not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what the donor is in it for.</a:t>
            </a:r>
          </a:p>
          <a:p>
            <a:pPr algn="ctr"/>
            <a:endParaRPr lang="en-US" sz="3200">
              <a:solidFill>
                <a:schemeClr val="bg1"/>
              </a:solidFill>
            </a:endParaRPr>
          </a:p>
          <a:p>
            <a:pPr algn="ctr"/>
            <a:r>
              <a:rPr lang="en-US" sz="3200">
                <a:solidFill>
                  <a:schemeClr val="bg1"/>
                </a:solidFill>
              </a:rPr>
              <a:t>Donors are more interested in </a:t>
            </a:r>
            <a:r>
              <a:rPr lang="en-US" sz="3200" i="1">
                <a:solidFill>
                  <a:schemeClr val="bg1"/>
                </a:solidFill>
              </a:rPr>
              <a:t>helping someone </a:t>
            </a:r>
            <a:r>
              <a:rPr lang="en-US" sz="3200">
                <a:solidFill>
                  <a:schemeClr val="bg1"/>
                </a:solidFill>
              </a:rPr>
              <a:t>than they are interested in </a:t>
            </a:r>
            <a:r>
              <a:rPr lang="en-US" sz="3200" i="1">
                <a:solidFill>
                  <a:schemeClr val="bg1"/>
                </a:solidFill>
              </a:rPr>
              <a:t>how </a:t>
            </a:r>
            <a:r>
              <a:rPr lang="en-US" sz="3200">
                <a:solidFill>
                  <a:schemeClr val="bg1"/>
                </a:solidFill>
              </a:rPr>
              <a:t>your organization does the helping.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E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E0E28-BDD9-4BC9-013F-971196C81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23550-C81D-D878-850B-6E07F709A24D}"/>
              </a:ext>
            </a:extLst>
          </p:cNvPr>
          <p:cNvSpPr txBox="1"/>
          <p:nvPr/>
        </p:nvSpPr>
        <p:spPr>
          <a:xfrm>
            <a:off x="1813560" y="2551837"/>
            <a:ext cx="8763000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Real Examples</a:t>
            </a:r>
          </a:p>
          <a:p>
            <a:pPr algn="ctr"/>
            <a:r>
              <a:rPr lang="en-US" sz="5400" b="1">
                <a:solidFill>
                  <a:schemeClr val="bg1"/>
                </a:solidFill>
              </a:rPr>
              <a:t>&amp; Practical Tips</a:t>
            </a:r>
          </a:p>
        </p:txBody>
      </p:sp>
    </p:spTree>
    <p:extLst>
      <p:ext uri="{BB962C8B-B14F-4D97-AF65-F5344CB8AC3E}">
        <p14:creationId xmlns:p14="http://schemas.microsoft.com/office/powerpoint/2010/main" val="392038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F41635-7B24-3469-6BEA-6D418E1755B5}"/>
              </a:ext>
            </a:extLst>
          </p:cNvPr>
          <p:cNvSpPr txBox="1">
            <a:spLocks/>
          </p:cNvSpPr>
          <p:nvPr/>
        </p:nvSpPr>
        <p:spPr>
          <a:xfrm>
            <a:off x="1078872" y="2331630"/>
            <a:ext cx="6096000" cy="203300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725E50"/>
                </a:solidFill>
              </a:rPr>
              <a:t>Example 1: E-Appeal</a:t>
            </a:r>
            <a:endParaRPr lang="en-US" sz="4000" b="1" dirty="0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solidFill>
                  <a:srgbClr val="725E50"/>
                </a:solidFill>
              </a:rPr>
              <a:t>Sent to 2,456 people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solidFill>
                  <a:srgbClr val="725E50"/>
                </a:solidFill>
              </a:rPr>
              <a:t>Raised $210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solidFill>
                  <a:srgbClr val="725E50"/>
                </a:solidFill>
              </a:rPr>
              <a:t>2 gifts</a:t>
            </a:r>
          </a:p>
        </p:txBody>
      </p:sp>
      <p:pic>
        <p:nvPicPr>
          <p:cNvPr id="8" name="Picture 7" descr="A screenshot of a donation box&#10;&#10;AI-generated content may be incorrect.">
            <a:extLst>
              <a:ext uri="{FF2B5EF4-FFF2-40B4-BE49-F238E27FC236}">
                <a16:creationId xmlns:a16="http://schemas.microsoft.com/office/drawing/2014/main" id="{D3F637B0-B09E-8F69-ADD4-C971839BE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945" y="0"/>
            <a:ext cx="2238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onation form&#10;&#10;AI-generated content may be incorrect.">
            <a:extLst>
              <a:ext uri="{FF2B5EF4-FFF2-40B4-BE49-F238E27FC236}">
                <a16:creationId xmlns:a16="http://schemas.microsoft.com/office/drawing/2014/main" id="{5C6742D0-9CC6-AD08-E934-1F108E6C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320" y="0"/>
            <a:ext cx="397336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E016578-D809-9A8C-5822-0055A715AEA8}"/>
              </a:ext>
            </a:extLst>
          </p:cNvPr>
          <p:cNvSpPr txBox="1">
            <a:spLocks/>
          </p:cNvSpPr>
          <p:nvPr/>
        </p:nvSpPr>
        <p:spPr>
          <a:xfrm>
            <a:off x="1063783" y="1992125"/>
            <a:ext cx="6096000" cy="203300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725E50"/>
                </a:solidFill>
              </a:rPr>
              <a:t>Follow-Up Shortfall</a:t>
            </a:r>
            <a:endParaRPr lang="en-US" sz="4000" b="1" dirty="0">
              <a:solidFill>
                <a:srgbClr val="000000"/>
              </a:solidFill>
            </a:endParaRPr>
          </a:p>
          <a:p>
            <a:r>
              <a:rPr lang="en-US" sz="4000" b="1" dirty="0">
                <a:solidFill>
                  <a:srgbClr val="725E50"/>
                </a:solidFill>
              </a:rPr>
              <a:t>E-Appeal</a:t>
            </a:r>
            <a:endParaRPr lang="en-US" sz="4000" b="1" dirty="0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solidFill>
                  <a:srgbClr val="725E50"/>
                </a:solidFill>
              </a:rPr>
              <a:t>Sent to 2,456 people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solidFill>
                  <a:srgbClr val="725E50"/>
                </a:solidFill>
              </a:rPr>
              <a:t>Raised $13,480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solidFill>
                  <a:srgbClr val="725E50"/>
                </a:solidFill>
              </a:rPr>
              <a:t>14 gifts</a:t>
            </a:r>
          </a:p>
        </p:txBody>
      </p:sp>
    </p:spTree>
    <p:extLst>
      <p:ext uri="{BB962C8B-B14F-4D97-AF65-F5344CB8AC3E}">
        <p14:creationId xmlns:p14="http://schemas.microsoft.com/office/powerpoint/2010/main" val="32734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etter to a child&#10;&#10;AI-generated content may be incorrect.">
            <a:extLst>
              <a:ext uri="{FF2B5EF4-FFF2-40B4-BE49-F238E27FC236}">
                <a16:creationId xmlns:a16="http://schemas.microsoft.com/office/drawing/2014/main" id="{26B8D26F-EC6A-1612-1E27-ED7F149FC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38" y="703161"/>
            <a:ext cx="4295775" cy="5648325"/>
          </a:xfrm>
          <a:prstGeom prst="rect">
            <a:avLst/>
          </a:prstGeom>
        </p:spPr>
      </p:pic>
      <p:pic>
        <p:nvPicPr>
          <p:cNvPr id="3" name="Picture 2" descr="A letter to a child&#10;&#10;AI-generated content may be incorrect.">
            <a:extLst>
              <a:ext uri="{FF2B5EF4-FFF2-40B4-BE49-F238E27FC236}">
                <a16:creationId xmlns:a16="http://schemas.microsoft.com/office/drawing/2014/main" id="{1B53A91D-2DF4-BC96-644A-9AB6076A9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370" y="585788"/>
            <a:ext cx="44005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8AD37-D550-1D65-C7E6-7163E2C23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ECF22DD7-8A8B-27E7-0AB7-FF204450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63" y="2425254"/>
            <a:ext cx="4191001" cy="3017921"/>
          </a:xfrm>
          <a:prstGeom prst="rect">
            <a:avLst/>
          </a:prstGeom>
        </p:spPr>
      </p:pic>
      <p:pic>
        <p:nvPicPr>
          <p:cNvPr id="5" name="Picture 4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0F405E6E-1EF0-B5FA-A8E2-E2808FEC8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653" y="2427760"/>
            <a:ext cx="4110790" cy="3032961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1CA828FA-1006-4AAF-FEC6-A59F7964A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758" y="721895"/>
            <a:ext cx="2759594" cy="473632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A2BFDA-6DA9-D88A-149C-E1ECEE88F669}"/>
              </a:ext>
            </a:extLst>
          </p:cNvPr>
          <p:cNvSpPr txBox="1">
            <a:spLocks/>
          </p:cNvSpPr>
          <p:nvPr/>
        </p:nvSpPr>
        <p:spPr>
          <a:xfrm>
            <a:off x="746283" y="510458"/>
            <a:ext cx="4466166" cy="59367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725E50"/>
                </a:solidFill>
              </a:rPr>
              <a:t>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F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53630D-A445-FCBD-46AA-006F9315E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1A7D15-6A03-BF86-2946-80C0ED72B1C3}"/>
              </a:ext>
            </a:extLst>
          </p:cNvPr>
          <p:cNvSpPr txBox="1"/>
          <p:nvPr/>
        </p:nvSpPr>
        <p:spPr>
          <a:xfrm>
            <a:off x="1813560" y="1542295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ptos"/>
              </a:rPr>
              <a:t>Discussion &amp; Takeaways</a:t>
            </a:r>
            <a:endParaRPr lang="en-US" dirty="0">
              <a:solidFill>
                <a:schemeClr val="bg1"/>
              </a:solidFill>
              <a:latin typeface="Aptos"/>
            </a:endParaRPr>
          </a:p>
        </p:txBody>
      </p:sp>
      <p:pic>
        <p:nvPicPr>
          <p:cNvPr id="2" name="Picture 1" descr="A qr code with orange squares&#10;&#10;AI-generated content may be incorrect.">
            <a:extLst>
              <a:ext uri="{FF2B5EF4-FFF2-40B4-BE49-F238E27FC236}">
                <a16:creationId xmlns:a16="http://schemas.microsoft.com/office/drawing/2014/main" id="{B488E38F-0FEE-81E3-FFAC-04520EEA0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60000">
            <a:off x="2021237" y="3125491"/>
            <a:ext cx="2440984" cy="24409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A3E925-13CE-431D-F25D-306919F72294}"/>
              </a:ext>
            </a:extLst>
          </p:cNvPr>
          <p:cNvSpPr txBox="1">
            <a:spLocks/>
          </p:cNvSpPr>
          <p:nvPr/>
        </p:nvSpPr>
        <p:spPr>
          <a:xfrm>
            <a:off x="5054597" y="3529039"/>
            <a:ext cx="6096000" cy="203300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Download resources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From this session</a:t>
            </a:r>
          </a:p>
        </p:txBody>
      </p:sp>
    </p:spTree>
    <p:extLst>
      <p:ext uri="{BB962C8B-B14F-4D97-AF65-F5344CB8AC3E}">
        <p14:creationId xmlns:p14="http://schemas.microsoft.com/office/powerpoint/2010/main" val="728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88C0920-B940-6022-263A-1788A838CD98}"/>
              </a:ext>
            </a:extLst>
          </p:cNvPr>
          <p:cNvSpPr txBox="1"/>
          <p:nvPr/>
        </p:nvSpPr>
        <p:spPr>
          <a:xfrm>
            <a:off x="1603949" y="2964970"/>
            <a:ext cx="898179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ptos"/>
              </a:rPr>
              <a:t>Different Types of Appeals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C784BB-1140-613D-8838-363FE3711707}"/>
              </a:ext>
            </a:extLst>
          </p:cNvPr>
          <p:cNvSpPr>
            <a:spLocks noGrp="1"/>
          </p:cNvSpPr>
          <p:nvPr/>
        </p:nvSpPr>
        <p:spPr>
          <a:xfrm>
            <a:off x="1115582" y="1906280"/>
            <a:ext cx="9830324" cy="4120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E7B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7B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7B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7B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7B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C4448C8-6FAA-C46F-3F67-42C5939ECAF6}"/>
              </a:ext>
            </a:extLst>
          </p:cNvPr>
          <p:cNvSpPr txBox="1">
            <a:spLocks/>
          </p:cNvSpPr>
          <p:nvPr/>
        </p:nvSpPr>
        <p:spPr>
          <a:xfrm>
            <a:off x="418322" y="625748"/>
            <a:ext cx="10391918" cy="6795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>
                <a:solidFill>
                  <a:srgbClr val="96AA9D"/>
                </a:solidFill>
              </a:rPr>
              <a:t>Common Types of Fundraising Appeals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ED9F7-4C16-DB99-B42F-E8808AAD40DF}"/>
              </a:ext>
            </a:extLst>
          </p:cNvPr>
          <p:cNvSpPr txBox="1"/>
          <p:nvPr/>
        </p:nvSpPr>
        <p:spPr>
          <a:xfrm>
            <a:off x="567351" y="1517964"/>
            <a:ext cx="532343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314F65"/>
                </a:solidFill>
                <a:ea typeface="+mn-lt"/>
                <a:cs typeface="+mn-lt"/>
              </a:rPr>
              <a:t>By Donor Relationship</a:t>
            </a:r>
            <a:endParaRPr lang="en-US" sz="2400">
              <a:solidFill>
                <a:srgbClr val="314F65"/>
              </a:solidFill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>
                <a:ea typeface="+mn-lt"/>
                <a:cs typeface="+mn-lt"/>
              </a:rPr>
              <a:t>Acquisition Appeal</a:t>
            </a:r>
          </a:p>
          <a:p>
            <a:pPr marL="342900" indent="-342900">
              <a:buFont typeface="Arial,Sans-Serif"/>
              <a:buChar char="•"/>
            </a:pPr>
            <a:r>
              <a:rPr lang="en-US" sz="2400">
                <a:ea typeface="+mn-lt"/>
                <a:cs typeface="+mn-lt"/>
              </a:rPr>
              <a:t>Renewal Appeal</a:t>
            </a:r>
          </a:p>
          <a:p>
            <a:pPr marL="342900" indent="-342900">
              <a:buFont typeface="Arial,Sans-Serif"/>
              <a:buChar char="•"/>
            </a:pPr>
            <a:r>
              <a:rPr lang="en-US" sz="2400">
                <a:ea typeface="+mn-lt"/>
                <a:cs typeface="+mn-lt"/>
              </a:rPr>
              <a:t>Lapsed Donor Appeal</a:t>
            </a:r>
          </a:p>
          <a:p>
            <a:pPr marL="342900" indent="-342900">
              <a:buFont typeface="Arial,Sans-Serif"/>
              <a:buChar char="•"/>
            </a:pPr>
            <a:r>
              <a:rPr lang="en-US" sz="2400">
                <a:ea typeface="+mn-lt"/>
                <a:cs typeface="+mn-lt"/>
              </a:rPr>
              <a:t>Upgrade Appeal</a:t>
            </a:r>
          </a:p>
          <a:p>
            <a:pPr marL="342900" indent="-342900">
              <a:buFont typeface="Arial,Sans-Serif"/>
              <a:buChar char="•"/>
            </a:pPr>
            <a:r>
              <a:rPr lang="en-US" sz="2400">
                <a:ea typeface="+mn-lt"/>
                <a:cs typeface="+mn-lt"/>
              </a:rPr>
              <a:t>Monthly Giving Appeal</a:t>
            </a:r>
            <a:endParaRPr lang="en-US"/>
          </a:p>
          <a:p>
            <a:endParaRPr lang="en-US" sz="2400" b="1">
              <a:ea typeface="+mn-lt"/>
              <a:cs typeface="+mn-lt"/>
            </a:endParaRPr>
          </a:p>
          <a:p>
            <a:r>
              <a:rPr lang="en-US" sz="2400" b="1">
                <a:solidFill>
                  <a:srgbClr val="738F65"/>
                </a:solidFill>
                <a:ea typeface="+mn-lt"/>
                <a:cs typeface="+mn-lt"/>
              </a:rPr>
              <a:t>By Framing</a:t>
            </a:r>
            <a:endParaRPr lang="en-US" sz="1400">
              <a:solidFill>
                <a:srgbClr val="738F65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Shortfall Appeal</a:t>
            </a:r>
            <a:endParaRPr lang="en-US" sz="140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Challenge / Match Appeal</a:t>
            </a:r>
            <a:endParaRPr lang="en-US" sz="140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Urgency Appeal</a:t>
            </a:r>
            <a:endParaRPr lang="en-US" sz="140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Holiday / Year-End Appeal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FF972-0B48-09E0-7FFC-553273988C07}"/>
              </a:ext>
            </a:extLst>
          </p:cNvPr>
          <p:cNvSpPr txBox="1"/>
          <p:nvPr/>
        </p:nvSpPr>
        <p:spPr>
          <a:xfrm>
            <a:off x="5893806" y="1517963"/>
            <a:ext cx="5323437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C673D"/>
                </a:solidFill>
                <a:ea typeface="+mn-lt"/>
                <a:cs typeface="+mn-lt"/>
              </a:rPr>
              <a:t>By Campaign or Project</a:t>
            </a:r>
            <a:endParaRPr lang="en-US" b="1">
              <a:solidFill>
                <a:srgbClr val="CC673D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Capital Campaign Appeal</a:t>
            </a:r>
            <a:endParaRPr lang="en-US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Special Project Appeal</a:t>
            </a:r>
            <a:endParaRPr lang="en-US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Commemorative Appeal</a:t>
            </a:r>
            <a:endParaRPr lang="en-US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2400"/>
          </a:p>
          <a:p>
            <a:r>
              <a:rPr lang="en-US" sz="2400" b="1">
                <a:solidFill>
                  <a:srgbClr val="C78B2E"/>
                </a:solidFill>
                <a:ea typeface="+mn-lt"/>
                <a:cs typeface="+mn-lt"/>
              </a:rPr>
              <a:t>By Tone</a:t>
            </a:r>
            <a:endParaRPr lang="en-US" sz="2400">
              <a:solidFill>
                <a:srgbClr val="C78B2E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Gratitude Appeal</a:t>
            </a: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Mission Appeal </a:t>
            </a: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Impact Appeal </a:t>
            </a:r>
            <a:endParaRPr lang="en-US"/>
          </a:p>
          <a:p>
            <a:pPr marL="457200" indent="-457200">
              <a:buFont typeface="Arial"/>
              <a:buChar char="•"/>
            </a:pPr>
            <a:endParaRPr lang="en-US" sz="2400"/>
          </a:p>
          <a:p>
            <a:pPr marL="228600" indent="-228600">
              <a:buFont typeface="Arial"/>
              <a:buChar char="•"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0498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0D42DA-4D84-0E29-1863-3A37D7129B00}"/>
              </a:ext>
            </a:extLst>
          </p:cNvPr>
          <p:cNvSpPr txBox="1"/>
          <p:nvPr/>
        </p:nvSpPr>
        <p:spPr>
          <a:xfrm>
            <a:off x="1813560" y="2242510"/>
            <a:ext cx="8763000" cy="2369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ptos" panose="020B0004020202020204" pitchFamily="34" charset="0"/>
              </a:rPr>
              <a:t>The Rhythm of Donor Communication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Aptos"/>
              </a:rPr>
              <a:t>(and the importance of having a plan)</a:t>
            </a:r>
            <a:endParaRPr lang="en-US" sz="40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2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38C4B-F533-0180-0546-E1BF9CD0F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question mark in a black oval&#10;&#10;AI-generated content may be incorrect.">
            <a:extLst>
              <a:ext uri="{FF2B5EF4-FFF2-40B4-BE49-F238E27FC236}">
                <a16:creationId xmlns:a16="http://schemas.microsoft.com/office/drawing/2014/main" id="{56E4798C-9752-B923-A13D-F244A763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06" y="3490411"/>
            <a:ext cx="1844243" cy="1929801"/>
          </a:xfrm>
          <a:prstGeom prst="rect">
            <a:avLst/>
          </a:prstGeom>
        </p:spPr>
      </p:pic>
      <p:pic>
        <p:nvPicPr>
          <p:cNvPr id="6" name="Picture 5" descr="A red heart with black text&#10;&#10;AI-generated content may be incorrect.">
            <a:extLst>
              <a:ext uri="{FF2B5EF4-FFF2-40B4-BE49-F238E27FC236}">
                <a16:creationId xmlns:a16="http://schemas.microsoft.com/office/drawing/2014/main" id="{28BF7306-7BF4-BDCB-4108-2C38D1D42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213" y="3663156"/>
            <a:ext cx="2224500" cy="1644609"/>
          </a:xfrm>
          <a:prstGeom prst="rect">
            <a:avLst/>
          </a:prstGeom>
        </p:spPr>
      </p:pic>
      <p:pic>
        <p:nvPicPr>
          <p:cNvPr id="8" name="Picture 7" descr="A close-up of a graph&#10;&#10;AI-generated content may be incorrect.">
            <a:extLst>
              <a:ext uri="{FF2B5EF4-FFF2-40B4-BE49-F238E27FC236}">
                <a16:creationId xmlns:a16="http://schemas.microsoft.com/office/drawing/2014/main" id="{D5C6C410-488D-BB74-167D-BE49AACEB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790" y="3693606"/>
            <a:ext cx="2129436" cy="1578064"/>
          </a:xfrm>
          <a:prstGeom prst="rect">
            <a:avLst/>
          </a:prstGeom>
        </p:spPr>
      </p:pic>
      <p:pic>
        <p:nvPicPr>
          <p:cNvPr id="10" name="Picture 9" descr="A person in a blue dress&#10;&#10;AI-generated content may be incorrect.">
            <a:extLst>
              <a:ext uri="{FF2B5EF4-FFF2-40B4-BE49-F238E27FC236}">
                <a16:creationId xmlns:a16="http://schemas.microsoft.com/office/drawing/2014/main" id="{C68CEF71-9AA4-CB12-9684-03D819BC9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752" y="2711116"/>
            <a:ext cx="2489670" cy="2596648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AE647CF-0168-B4F3-E416-481B6215E72E}"/>
              </a:ext>
            </a:extLst>
          </p:cNvPr>
          <p:cNvSpPr txBox="1">
            <a:spLocks/>
          </p:cNvSpPr>
          <p:nvPr/>
        </p:nvSpPr>
        <p:spPr>
          <a:xfrm>
            <a:off x="418322" y="625748"/>
            <a:ext cx="10391918" cy="6795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Clr>
                <a:srgbClr val="DE7B00"/>
              </a:buClr>
              <a:defRPr/>
            </a:pPr>
            <a:r>
              <a:rPr lang="en-US">
                <a:solidFill>
                  <a:srgbClr val="CC673D"/>
                </a:solidFill>
              </a:rPr>
              <a:t>The Virtuous Cycle</a:t>
            </a:r>
            <a:endParaRPr lang="en-US" sz="4000" spc="-150">
              <a:solidFill>
                <a:srgbClr val="CC673D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5CADDF93-89F6-9C89-38C4-51A908F01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178" y="540964"/>
            <a:ext cx="5016500" cy="685800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DBC08EA3-293F-2B97-8B96-82EECD24DB63}"/>
              </a:ext>
            </a:extLst>
          </p:cNvPr>
          <p:cNvSpPr txBox="1">
            <a:spLocks/>
          </p:cNvSpPr>
          <p:nvPr/>
        </p:nvSpPr>
        <p:spPr>
          <a:xfrm>
            <a:off x="418322" y="1305342"/>
            <a:ext cx="4923699" cy="1405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Clr>
                <a:srgbClr val="DE7B00"/>
              </a:buClr>
              <a:defRPr/>
            </a:pPr>
            <a:r>
              <a:rPr lang="en-US" sz="2800" b="0"/>
              <a:t>An evidence-based fundraising communication system </a:t>
            </a:r>
          </a:p>
        </p:txBody>
      </p:sp>
    </p:spTree>
    <p:extLst>
      <p:ext uri="{BB962C8B-B14F-4D97-AF65-F5344CB8AC3E}">
        <p14:creationId xmlns:p14="http://schemas.microsoft.com/office/powerpoint/2010/main" val="17238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402AFED-DDCC-EA31-4CEB-75526ECF843A}"/>
              </a:ext>
            </a:extLst>
          </p:cNvPr>
          <p:cNvSpPr txBox="1">
            <a:spLocks/>
          </p:cNvSpPr>
          <p:nvPr/>
        </p:nvSpPr>
        <p:spPr>
          <a:xfrm>
            <a:off x="418322" y="625748"/>
            <a:ext cx="10391918" cy="6795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Clr>
                <a:srgbClr val="DE7B00"/>
              </a:buClr>
              <a:defRPr/>
            </a:pPr>
            <a:r>
              <a:rPr lang="en-US">
                <a:solidFill>
                  <a:srgbClr val="CC673D"/>
                </a:solidFill>
              </a:rPr>
              <a:t>The Virtuous Cycle</a:t>
            </a:r>
            <a:endParaRPr lang="en-US" sz="4000" spc="-150">
              <a:solidFill>
                <a:srgbClr val="CC673D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1A697C-38DC-01E9-88F1-FA0B69661C2B}"/>
              </a:ext>
            </a:extLst>
          </p:cNvPr>
          <p:cNvGrpSpPr/>
          <p:nvPr/>
        </p:nvGrpSpPr>
        <p:grpSpPr>
          <a:xfrm>
            <a:off x="5342021" y="240632"/>
            <a:ext cx="6079957" cy="6400800"/>
            <a:chOff x="4989095" y="240632"/>
            <a:chExt cx="6079957" cy="6400800"/>
          </a:xfrm>
        </p:grpSpPr>
        <p:pic>
          <p:nvPicPr>
            <p:cNvPr id="2" name="Picture 1" descr="A diagram of a person&#10;&#10;AI-generated content may be incorrect.">
              <a:extLst>
                <a:ext uri="{FF2B5EF4-FFF2-40B4-BE49-F238E27FC236}">
                  <a16:creationId xmlns:a16="http://schemas.microsoft.com/office/drawing/2014/main" id="{B2E87A73-59E0-F96D-4F35-2C88A1965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368" t="3340" r="16467" b="7838"/>
            <a:stretch>
              <a:fillRect/>
            </a:stretch>
          </p:blipFill>
          <p:spPr>
            <a:xfrm>
              <a:off x="5229726" y="240632"/>
              <a:ext cx="5839326" cy="64008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AAADAB-6671-3184-814F-E93A1B650F95}"/>
                </a:ext>
              </a:extLst>
            </p:cNvPr>
            <p:cNvSpPr/>
            <p:nvPr/>
          </p:nvSpPr>
          <p:spPr>
            <a:xfrm>
              <a:off x="4989095" y="965545"/>
              <a:ext cx="625186" cy="718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134D665-8F84-30BC-2E37-901E0AF242E6}"/>
              </a:ext>
            </a:extLst>
          </p:cNvPr>
          <p:cNvSpPr txBox="1">
            <a:spLocks/>
          </p:cNvSpPr>
          <p:nvPr/>
        </p:nvSpPr>
        <p:spPr>
          <a:xfrm>
            <a:off x="418322" y="1305342"/>
            <a:ext cx="4923699" cy="14057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Clr>
                <a:srgbClr val="DE7B00"/>
              </a:buClr>
              <a:defRPr/>
            </a:pPr>
            <a:r>
              <a:rPr lang="en-US" sz="2800" b="0"/>
              <a:t>An evidence-based fundraising communication system </a:t>
            </a:r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225CD65-9103-5109-716E-412BBB0C0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22" y="5932635"/>
            <a:ext cx="2796395" cy="3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8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778395-C42A-129C-023A-AB7D45D6EA9F}"/>
              </a:ext>
            </a:extLst>
          </p:cNvPr>
          <p:cNvSpPr txBox="1"/>
          <p:nvPr/>
        </p:nvSpPr>
        <p:spPr>
          <a:xfrm>
            <a:off x="284927" y="2773063"/>
            <a:ext cx="11623621" cy="15388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ptos"/>
              </a:rPr>
              <a:t>Types of Stories</a:t>
            </a:r>
            <a:endParaRPr lang="en-US"/>
          </a:p>
          <a:p>
            <a:pPr algn="ctr"/>
            <a:r>
              <a:rPr lang="en-US" sz="4000">
                <a:solidFill>
                  <a:schemeClr val="bg1"/>
                </a:solidFill>
                <a:latin typeface="Aptos"/>
              </a:rPr>
              <a:t>(and when to use them)</a:t>
            </a:r>
            <a:endParaRPr lang="en-US" sz="40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5105-C4A9-83F0-7D3C-5A712DB3F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990" y="2591145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b="1" i="1"/>
              <a:t>How</a:t>
            </a:r>
            <a:r>
              <a:rPr lang="en-US" sz="4800" b="1"/>
              <a:t> you tell a story </a:t>
            </a:r>
            <a:br>
              <a:rPr lang="en-US" sz="4800" b="1"/>
            </a:br>
            <a:r>
              <a:rPr lang="en-US" sz="4800" b="1"/>
              <a:t>is less important than </a:t>
            </a:r>
            <a:br>
              <a:rPr lang="en-US" sz="4800" b="1"/>
            </a:br>
            <a:r>
              <a:rPr lang="en-US" sz="4800" b="1" i="1"/>
              <a:t>what </a:t>
            </a:r>
            <a:r>
              <a:rPr lang="en-US" sz="4800" b="1"/>
              <a:t>story you tell and </a:t>
            </a:r>
            <a:br>
              <a:rPr lang="en-US" sz="4800" b="1"/>
            </a:br>
            <a:r>
              <a:rPr lang="en-US" sz="4800" b="1" i="1"/>
              <a:t>when</a:t>
            </a:r>
            <a:r>
              <a:rPr lang="en-US" sz="4800" b="1"/>
              <a:t> you tell it.</a:t>
            </a:r>
          </a:p>
        </p:txBody>
      </p:sp>
    </p:spTree>
    <p:extLst>
      <p:ext uri="{BB962C8B-B14F-4D97-AF65-F5344CB8AC3E}">
        <p14:creationId xmlns:p14="http://schemas.microsoft.com/office/powerpoint/2010/main" val="316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F4B333C291C40B859E8550D0AEC0C" ma:contentTypeVersion="4" ma:contentTypeDescription="Create a new document." ma:contentTypeScope="" ma:versionID="3a7e95590a88f2ed0ed13bd9d7d4c289">
  <xsd:schema xmlns:xsd="http://www.w3.org/2001/XMLSchema" xmlns:xs="http://www.w3.org/2001/XMLSchema" xmlns:p="http://schemas.microsoft.com/office/2006/metadata/properties" xmlns:ns2="60d5aac5-f91b-48e5-8147-29d11f629e5e" targetNamespace="http://schemas.microsoft.com/office/2006/metadata/properties" ma:root="true" ma:fieldsID="491c3f27a9ac33221a6916193a77d5b1" ns2:_="">
    <xsd:import namespace="60d5aac5-f91b-48e5-8147-29d11f629e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5aac5-f91b-48e5-8147-29d11f629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1748AD-0843-4C43-BAEE-BB457F838B9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E789F2-770B-4178-A244-99B98EC82904}">
  <ds:schemaRefs>
    <ds:schemaRef ds:uri="60d5aac5-f91b-48e5-8147-29d11f629e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28A472-5344-4C6B-86A8-02803D6A3E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you tell a story  is less important than  what story you tell and  when you tell it.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Schrooten</dc:creator>
  <cp:revision>47</cp:revision>
  <dcterms:created xsi:type="dcterms:W3CDTF">2025-09-13T23:48:46Z</dcterms:created>
  <dcterms:modified xsi:type="dcterms:W3CDTF">2025-09-17T17:07:19Z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0x010100B05F4B333C291C40B859E8550D0AEC0C</vt:lpwstr>
  </property>
</Properties>
</file>