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59" r:id="rId3"/>
    <p:sldId id="290" r:id="rId4"/>
    <p:sldId id="278" r:id="rId5"/>
    <p:sldId id="293" r:id="rId6"/>
    <p:sldId id="301" r:id="rId7"/>
    <p:sldId id="302" r:id="rId8"/>
    <p:sldId id="305" r:id="rId9"/>
    <p:sldId id="294" r:id="rId10"/>
    <p:sldId id="295" r:id="rId11"/>
    <p:sldId id="298" r:id="rId12"/>
    <p:sldId id="300" r:id="rId13"/>
    <p:sldId id="304" r:id="rId14"/>
    <p:sldId id="297" r:id="rId15"/>
    <p:sldId id="299" r:id="rId16"/>
    <p:sldId id="296" r:id="rId17"/>
    <p:sldId id="30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9" autoAdjust="0"/>
    <p:restoredTop sz="94660"/>
  </p:normalViewPr>
  <p:slideViewPr>
    <p:cSldViewPr snapToGrid="0">
      <p:cViewPr varScale="1">
        <p:scale>
          <a:sx n="97" d="100"/>
          <a:sy n="97" d="100"/>
        </p:scale>
        <p:origin x="7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dirty="0"/>
              <a:t>Seafood Donated (LBS)</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3285024154589372E-2"/>
          <c:y val="0.13869564397688602"/>
          <c:w val="0.97342995169082125"/>
          <c:h val="0.8037582921777373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2017</c:v>
                </c:pt>
                <c:pt idx="1">
                  <c:v>2018</c:v>
                </c:pt>
                <c:pt idx="2">
                  <c:v>2019</c:v>
                </c:pt>
                <c:pt idx="3">
                  <c:v>2020</c:v>
                </c:pt>
                <c:pt idx="4">
                  <c:v>2021</c:v>
                </c:pt>
                <c:pt idx="5">
                  <c:v>2022</c:v>
                </c:pt>
                <c:pt idx="6">
                  <c:v>2023</c:v>
                </c:pt>
                <c:pt idx="7">
                  <c:v>2024</c:v>
                </c:pt>
                <c:pt idx="8">
                  <c:v>2025 YTD</c:v>
                </c:pt>
              </c:strCache>
            </c:strRef>
          </c:cat>
          <c:val>
            <c:numRef>
              <c:f>Sheet1!$B$2:$B$10</c:f>
              <c:numCache>
                <c:formatCode>#,##0</c:formatCode>
                <c:ptCount val="9"/>
                <c:pt idx="0" formatCode="General">
                  <c:v>1736295</c:v>
                </c:pt>
                <c:pt idx="1">
                  <c:v>1450695</c:v>
                </c:pt>
                <c:pt idx="2">
                  <c:v>1312369</c:v>
                </c:pt>
                <c:pt idx="3">
                  <c:v>2053658</c:v>
                </c:pt>
                <c:pt idx="4" formatCode="General">
                  <c:v>1698519</c:v>
                </c:pt>
                <c:pt idx="5" formatCode="General">
                  <c:v>1035511</c:v>
                </c:pt>
                <c:pt idx="6">
                  <c:v>1309988</c:v>
                </c:pt>
                <c:pt idx="7">
                  <c:v>1701281</c:v>
                </c:pt>
                <c:pt idx="8">
                  <c:v>1400187</c:v>
                </c:pt>
              </c:numCache>
            </c:numRef>
          </c:val>
          <c:extLst>
            <c:ext xmlns:c16="http://schemas.microsoft.com/office/drawing/2014/chart" uri="{C3380CC4-5D6E-409C-BE32-E72D297353CC}">
              <c16:uniqueId val="{00000000-CD7F-4F9C-8926-F4F3FFEC9C48}"/>
            </c:ext>
          </c:extLst>
        </c:ser>
        <c:ser>
          <c:idx val="1"/>
          <c:order val="1"/>
          <c:tx>
            <c:strRef>
              <c:f>Sheet1!$C$1</c:f>
              <c:strCache>
                <c:ptCount val="1"/>
                <c:pt idx="0">
                  <c:v>Column2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2017</c:v>
                </c:pt>
                <c:pt idx="1">
                  <c:v>2018</c:v>
                </c:pt>
                <c:pt idx="2">
                  <c:v>2019</c:v>
                </c:pt>
                <c:pt idx="3">
                  <c:v>2020</c:v>
                </c:pt>
                <c:pt idx="4">
                  <c:v>2021</c:v>
                </c:pt>
                <c:pt idx="5">
                  <c:v>2022</c:v>
                </c:pt>
                <c:pt idx="6">
                  <c:v>2023</c:v>
                </c:pt>
                <c:pt idx="7">
                  <c:v>2024</c:v>
                </c:pt>
                <c:pt idx="8">
                  <c:v>2025 YTD</c:v>
                </c:pt>
              </c:strCache>
            </c:strRef>
          </c:cat>
          <c:val>
            <c:numRef>
              <c:f>Sheet1!$C$2:$C$10</c:f>
              <c:numCache>
                <c:formatCode>General</c:formatCode>
                <c:ptCount val="9"/>
              </c:numCache>
            </c:numRef>
          </c:val>
          <c:extLst>
            <c:ext xmlns:c16="http://schemas.microsoft.com/office/drawing/2014/chart" uri="{C3380CC4-5D6E-409C-BE32-E72D297353CC}">
              <c16:uniqueId val="{00000001-CD7F-4F9C-8926-F4F3FFEC9C48}"/>
            </c:ext>
          </c:extLst>
        </c:ser>
        <c:dLbls>
          <c:dLblPos val="outEnd"/>
          <c:showLegendKey val="0"/>
          <c:showVal val="1"/>
          <c:showCatName val="0"/>
          <c:showSerName val="0"/>
          <c:showPercent val="0"/>
          <c:showBubbleSize val="0"/>
        </c:dLbls>
        <c:gapWidth val="444"/>
        <c:overlap val="-90"/>
        <c:axId val="1403419808"/>
        <c:axId val="1403416928"/>
      </c:barChart>
      <c:catAx>
        <c:axId val="1403419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403416928"/>
        <c:crosses val="autoZero"/>
        <c:auto val="1"/>
        <c:lblAlgn val="ctr"/>
        <c:lblOffset val="100"/>
        <c:noMultiLvlLbl val="0"/>
      </c:catAx>
      <c:valAx>
        <c:axId val="1403416928"/>
        <c:scaling>
          <c:orientation val="minMax"/>
        </c:scaling>
        <c:delete val="1"/>
        <c:axPos val="l"/>
        <c:numFmt formatCode="General" sourceLinked="1"/>
        <c:majorTickMark val="none"/>
        <c:minorTickMark val="none"/>
        <c:tickLblPos val="nextTo"/>
        <c:crossAx val="14034198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43AAB-FE61-4A18-92ED-7ED6F68FD749}"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D3455-ADEB-4A4A-B88C-3260C4C1C666}" type="slidenum">
              <a:rPr lang="en-US" smtClean="0"/>
              <a:t>‹#›</a:t>
            </a:fld>
            <a:endParaRPr lang="en-US"/>
          </a:p>
        </p:txBody>
      </p:sp>
    </p:spTree>
    <p:extLst>
      <p:ext uri="{BB962C8B-B14F-4D97-AF65-F5344CB8AC3E}">
        <p14:creationId xmlns:p14="http://schemas.microsoft.com/office/powerpoint/2010/main" val="2763934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14C68-2CA6-3DEA-3801-B0936F6D4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5E503B-001E-7CBA-5578-776B30BB6B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D2BF51-D444-4F51-741B-02091BB6F13C}"/>
              </a:ext>
            </a:extLst>
          </p:cNvPr>
          <p:cNvSpPr>
            <a:spLocks noGrp="1"/>
          </p:cNvSpPr>
          <p:nvPr>
            <p:ph type="dt" sz="half" idx="10"/>
          </p:nvPr>
        </p:nvSpPr>
        <p:spPr/>
        <p:txBody>
          <a:bodyPr/>
          <a:lstStyle/>
          <a:p>
            <a:fld id="{BC640EA6-1A2C-438A-BD54-3DAC044C92FE}" type="datetimeFigureOut">
              <a:rPr lang="en-US" smtClean="0"/>
              <a:t>9/19/2025</a:t>
            </a:fld>
            <a:endParaRPr lang="en-US"/>
          </a:p>
        </p:txBody>
      </p:sp>
      <p:sp>
        <p:nvSpPr>
          <p:cNvPr id="5" name="Footer Placeholder 4">
            <a:extLst>
              <a:ext uri="{FF2B5EF4-FFF2-40B4-BE49-F238E27FC236}">
                <a16:creationId xmlns:a16="http://schemas.microsoft.com/office/drawing/2014/main" id="{4250A780-9DD9-83E4-4491-1B32DF0D3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9F109-0C87-34FA-3545-71A7ABB2999A}"/>
              </a:ext>
            </a:extLst>
          </p:cNvPr>
          <p:cNvSpPr>
            <a:spLocks noGrp="1"/>
          </p:cNvSpPr>
          <p:nvPr>
            <p:ph type="sldNum" sz="quarter" idx="12"/>
          </p:nvPr>
        </p:nvSpPr>
        <p:spPr/>
        <p:txBody>
          <a:bodyPr/>
          <a:lstStyle/>
          <a:p>
            <a:fld id="{95CF7735-7BA4-4C8B-9A2A-1E9947714771}" type="slidenum">
              <a:rPr lang="en-US" smtClean="0"/>
              <a:t>‹#›</a:t>
            </a:fld>
            <a:endParaRPr lang="en-US"/>
          </a:p>
        </p:txBody>
      </p:sp>
    </p:spTree>
    <p:extLst>
      <p:ext uri="{BB962C8B-B14F-4D97-AF65-F5344CB8AC3E}">
        <p14:creationId xmlns:p14="http://schemas.microsoft.com/office/powerpoint/2010/main" val="1554230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53C98-8169-E895-A680-BF43D6FFDD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98A355-83D5-1813-AF82-E158009320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61C26-CF8D-4505-2D0E-6A37D78BC7D0}"/>
              </a:ext>
            </a:extLst>
          </p:cNvPr>
          <p:cNvSpPr>
            <a:spLocks noGrp="1"/>
          </p:cNvSpPr>
          <p:nvPr>
            <p:ph type="dt" sz="half" idx="10"/>
          </p:nvPr>
        </p:nvSpPr>
        <p:spPr/>
        <p:txBody>
          <a:bodyPr/>
          <a:lstStyle/>
          <a:p>
            <a:fld id="{BC640EA6-1A2C-438A-BD54-3DAC044C92FE}" type="datetimeFigureOut">
              <a:rPr lang="en-US" smtClean="0"/>
              <a:t>9/19/2025</a:t>
            </a:fld>
            <a:endParaRPr lang="en-US"/>
          </a:p>
        </p:txBody>
      </p:sp>
      <p:sp>
        <p:nvSpPr>
          <p:cNvPr id="5" name="Footer Placeholder 4">
            <a:extLst>
              <a:ext uri="{FF2B5EF4-FFF2-40B4-BE49-F238E27FC236}">
                <a16:creationId xmlns:a16="http://schemas.microsoft.com/office/drawing/2014/main" id="{6DE03847-A78B-6A45-6D4F-4D33D66FAC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C4127-01BE-68E9-23A7-C7DEE9F3D541}"/>
              </a:ext>
            </a:extLst>
          </p:cNvPr>
          <p:cNvSpPr>
            <a:spLocks noGrp="1"/>
          </p:cNvSpPr>
          <p:nvPr>
            <p:ph type="sldNum" sz="quarter" idx="12"/>
          </p:nvPr>
        </p:nvSpPr>
        <p:spPr/>
        <p:txBody>
          <a:bodyPr/>
          <a:lstStyle/>
          <a:p>
            <a:fld id="{95CF7735-7BA4-4C8B-9A2A-1E9947714771}" type="slidenum">
              <a:rPr lang="en-US" smtClean="0"/>
              <a:t>‹#›</a:t>
            </a:fld>
            <a:endParaRPr lang="en-US"/>
          </a:p>
        </p:txBody>
      </p:sp>
    </p:spTree>
    <p:extLst>
      <p:ext uri="{BB962C8B-B14F-4D97-AF65-F5344CB8AC3E}">
        <p14:creationId xmlns:p14="http://schemas.microsoft.com/office/powerpoint/2010/main" val="151050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507B5C-1C55-A871-EB3A-F2F180BDF3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319D06-17F2-C8FD-7582-962F239FB3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AFEE6-9424-C64E-0940-09D7179A7167}"/>
              </a:ext>
            </a:extLst>
          </p:cNvPr>
          <p:cNvSpPr>
            <a:spLocks noGrp="1"/>
          </p:cNvSpPr>
          <p:nvPr>
            <p:ph type="dt" sz="half" idx="10"/>
          </p:nvPr>
        </p:nvSpPr>
        <p:spPr/>
        <p:txBody>
          <a:bodyPr/>
          <a:lstStyle/>
          <a:p>
            <a:fld id="{BC640EA6-1A2C-438A-BD54-3DAC044C92FE}" type="datetimeFigureOut">
              <a:rPr lang="en-US" smtClean="0"/>
              <a:t>9/19/2025</a:t>
            </a:fld>
            <a:endParaRPr lang="en-US"/>
          </a:p>
        </p:txBody>
      </p:sp>
      <p:sp>
        <p:nvSpPr>
          <p:cNvPr id="5" name="Footer Placeholder 4">
            <a:extLst>
              <a:ext uri="{FF2B5EF4-FFF2-40B4-BE49-F238E27FC236}">
                <a16:creationId xmlns:a16="http://schemas.microsoft.com/office/drawing/2014/main" id="{1ED025E3-6B1A-4D05-72F7-087FED6E7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CA22D-9AF5-D452-0080-FEE89719B601}"/>
              </a:ext>
            </a:extLst>
          </p:cNvPr>
          <p:cNvSpPr>
            <a:spLocks noGrp="1"/>
          </p:cNvSpPr>
          <p:nvPr>
            <p:ph type="sldNum" sz="quarter" idx="12"/>
          </p:nvPr>
        </p:nvSpPr>
        <p:spPr/>
        <p:txBody>
          <a:bodyPr/>
          <a:lstStyle/>
          <a:p>
            <a:fld id="{95CF7735-7BA4-4C8B-9A2A-1E9947714771}" type="slidenum">
              <a:rPr lang="en-US" smtClean="0"/>
              <a:t>‹#›</a:t>
            </a:fld>
            <a:endParaRPr lang="en-US"/>
          </a:p>
        </p:txBody>
      </p:sp>
    </p:spTree>
    <p:extLst>
      <p:ext uri="{BB962C8B-B14F-4D97-AF65-F5344CB8AC3E}">
        <p14:creationId xmlns:p14="http://schemas.microsoft.com/office/powerpoint/2010/main" val="130860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A9340-67DA-03C8-E35F-569F2069F5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B44A0C-22EE-877C-E0BE-780295758A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BA7E7-CB61-42B6-63F3-1E9CCC0A93D5}"/>
              </a:ext>
            </a:extLst>
          </p:cNvPr>
          <p:cNvSpPr>
            <a:spLocks noGrp="1"/>
          </p:cNvSpPr>
          <p:nvPr>
            <p:ph type="dt" sz="half" idx="10"/>
          </p:nvPr>
        </p:nvSpPr>
        <p:spPr/>
        <p:txBody>
          <a:bodyPr/>
          <a:lstStyle/>
          <a:p>
            <a:fld id="{BC640EA6-1A2C-438A-BD54-3DAC044C92FE}" type="datetimeFigureOut">
              <a:rPr lang="en-US" smtClean="0"/>
              <a:t>9/19/2025</a:t>
            </a:fld>
            <a:endParaRPr lang="en-US"/>
          </a:p>
        </p:txBody>
      </p:sp>
      <p:sp>
        <p:nvSpPr>
          <p:cNvPr id="5" name="Footer Placeholder 4">
            <a:extLst>
              <a:ext uri="{FF2B5EF4-FFF2-40B4-BE49-F238E27FC236}">
                <a16:creationId xmlns:a16="http://schemas.microsoft.com/office/drawing/2014/main" id="{202DB728-BB6C-4FF2-DF66-CD5E1A228D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94DDE-CB45-53F5-A1CE-9FE917C5ACD8}"/>
              </a:ext>
            </a:extLst>
          </p:cNvPr>
          <p:cNvSpPr>
            <a:spLocks noGrp="1"/>
          </p:cNvSpPr>
          <p:nvPr>
            <p:ph type="sldNum" sz="quarter" idx="12"/>
          </p:nvPr>
        </p:nvSpPr>
        <p:spPr/>
        <p:txBody>
          <a:bodyPr/>
          <a:lstStyle/>
          <a:p>
            <a:fld id="{95CF7735-7BA4-4C8B-9A2A-1E9947714771}" type="slidenum">
              <a:rPr lang="en-US" smtClean="0"/>
              <a:t>‹#›</a:t>
            </a:fld>
            <a:endParaRPr lang="en-US"/>
          </a:p>
        </p:txBody>
      </p:sp>
    </p:spTree>
    <p:extLst>
      <p:ext uri="{BB962C8B-B14F-4D97-AF65-F5344CB8AC3E}">
        <p14:creationId xmlns:p14="http://schemas.microsoft.com/office/powerpoint/2010/main" val="299599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4565-2F32-5966-0662-D73AD2D513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D5300E-24A1-9562-5C77-065C005F39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1379E6-A486-6FBE-4AA5-B92339FCB47D}"/>
              </a:ext>
            </a:extLst>
          </p:cNvPr>
          <p:cNvSpPr>
            <a:spLocks noGrp="1"/>
          </p:cNvSpPr>
          <p:nvPr>
            <p:ph type="dt" sz="half" idx="10"/>
          </p:nvPr>
        </p:nvSpPr>
        <p:spPr/>
        <p:txBody>
          <a:bodyPr/>
          <a:lstStyle/>
          <a:p>
            <a:fld id="{BC640EA6-1A2C-438A-BD54-3DAC044C92FE}" type="datetimeFigureOut">
              <a:rPr lang="en-US" smtClean="0"/>
              <a:t>9/19/2025</a:t>
            </a:fld>
            <a:endParaRPr lang="en-US"/>
          </a:p>
        </p:txBody>
      </p:sp>
      <p:sp>
        <p:nvSpPr>
          <p:cNvPr id="5" name="Footer Placeholder 4">
            <a:extLst>
              <a:ext uri="{FF2B5EF4-FFF2-40B4-BE49-F238E27FC236}">
                <a16:creationId xmlns:a16="http://schemas.microsoft.com/office/drawing/2014/main" id="{E8DF65CC-13EF-D55C-0A6D-4BE8270D7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32AB7-1692-8392-5B50-313EB240D1A9}"/>
              </a:ext>
            </a:extLst>
          </p:cNvPr>
          <p:cNvSpPr>
            <a:spLocks noGrp="1"/>
          </p:cNvSpPr>
          <p:nvPr>
            <p:ph type="sldNum" sz="quarter" idx="12"/>
          </p:nvPr>
        </p:nvSpPr>
        <p:spPr/>
        <p:txBody>
          <a:bodyPr/>
          <a:lstStyle/>
          <a:p>
            <a:fld id="{95CF7735-7BA4-4C8B-9A2A-1E9947714771}" type="slidenum">
              <a:rPr lang="en-US" smtClean="0"/>
              <a:t>‹#›</a:t>
            </a:fld>
            <a:endParaRPr lang="en-US"/>
          </a:p>
        </p:txBody>
      </p:sp>
    </p:spTree>
    <p:extLst>
      <p:ext uri="{BB962C8B-B14F-4D97-AF65-F5344CB8AC3E}">
        <p14:creationId xmlns:p14="http://schemas.microsoft.com/office/powerpoint/2010/main" val="1103232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8D51-CFEC-30A2-42F8-B7942207E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4DB66-3DE9-893A-EE7A-32E3F7EE1D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8E4F0F-7A7D-F19B-C9E8-950593B22C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ABA0A7-FF08-8ADB-E166-727123E592C7}"/>
              </a:ext>
            </a:extLst>
          </p:cNvPr>
          <p:cNvSpPr>
            <a:spLocks noGrp="1"/>
          </p:cNvSpPr>
          <p:nvPr>
            <p:ph type="dt" sz="half" idx="10"/>
          </p:nvPr>
        </p:nvSpPr>
        <p:spPr/>
        <p:txBody>
          <a:bodyPr/>
          <a:lstStyle/>
          <a:p>
            <a:fld id="{BC640EA6-1A2C-438A-BD54-3DAC044C92FE}" type="datetimeFigureOut">
              <a:rPr lang="en-US" smtClean="0"/>
              <a:t>9/19/2025</a:t>
            </a:fld>
            <a:endParaRPr lang="en-US"/>
          </a:p>
        </p:txBody>
      </p:sp>
      <p:sp>
        <p:nvSpPr>
          <p:cNvPr id="6" name="Footer Placeholder 5">
            <a:extLst>
              <a:ext uri="{FF2B5EF4-FFF2-40B4-BE49-F238E27FC236}">
                <a16:creationId xmlns:a16="http://schemas.microsoft.com/office/drawing/2014/main" id="{02B961A9-A6CC-E8AB-D662-C76A2284AE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2A67D0-686C-BE46-9FD5-46B33E9EA5D6}"/>
              </a:ext>
            </a:extLst>
          </p:cNvPr>
          <p:cNvSpPr>
            <a:spLocks noGrp="1"/>
          </p:cNvSpPr>
          <p:nvPr>
            <p:ph type="sldNum" sz="quarter" idx="12"/>
          </p:nvPr>
        </p:nvSpPr>
        <p:spPr/>
        <p:txBody>
          <a:bodyPr/>
          <a:lstStyle/>
          <a:p>
            <a:fld id="{95CF7735-7BA4-4C8B-9A2A-1E9947714771}" type="slidenum">
              <a:rPr lang="en-US" smtClean="0"/>
              <a:t>‹#›</a:t>
            </a:fld>
            <a:endParaRPr lang="en-US"/>
          </a:p>
        </p:txBody>
      </p:sp>
    </p:spTree>
    <p:extLst>
      <p:ext uri="{BB962C8B-B14F-4D97-AF65-F5344CB8AC3E}">
        <p14:creationId xmlns:p14="http://schemas.microsoft.com/office/powerpoint/2010/main" val="2058487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09DD-ABA0-BFEE-ED53-D0EC207AEB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6E5083-997F-399A-9F5A-F719A6FC89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E72E2-0846-9B04-5F72-65BC74AA73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5955ED-3282-961E-F821-DB31675893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66F4A6-194F-CCCF-1109-EDFA43E356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0E687F-902B-5303-6C10-47A5BCD22BD5}"/>
              </a:ext>
            </a:extLst>
          </p:cNvPr>
          <p:cNvSpPr>
            <a:spLocks noGrp="1"/>
          </p:cNvSpPr>
          <p:nvPr>
            <p:ph type="dt" sz="half" idx="10"/>
          </p:nvPr>
        </p:nvSpPr>
        <p:spPr/>
        <p:txBody>
          <a:bodyPr/>
          <a:lstStyle/>
          <a:p>
            <a:fld id="{BC640EA6-1A2C-438A-BD54-3DAC044C92FE}" type="datetimeFigureOut">
              <a:rPr lang="en-US" smtClean="0"/>
              <a:t>9/19/2025</a:t>
            </a:fld>
            <a:endParaRPr lang="en-US"/>
          </a:p>
        </p:txBody>
      </p:sp>
      <p:sp>
        <p:nvSpPr>
          <p:cNvPr id="8" name="Footer Placeholder 7">
            <a:extLst>
              <a:ext uri="{FF2B5EF4-FFF2-40B4-BE49-F238E27FC236}">
                <a16:creationId xmlns:a16="http://schemas.microsoft.com/office/drawing/2014/main" id="{60B4496F-3C79-44D6-154A-E96F249148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850E0-32D7-4144-10BF-D606336F5397}"/>
              </a:ext>
            </a:extLst>
          </p:cNvPr>
          <p:cNvSpPr>
            <a:spLocks noGrp="1"/>
          </p:cNvSpPr>
          <p:nvPr>
            <p:ph type="sldNum" sz="quarter" idx="12"/>
          </p:nvPr>
        </p:nvSpPr>
        <p:spPr/>
        <p:txBody>
          <a:bodyPr/>
          <a:lstStyle/>
          <a:p>
            <a:fld id="{95CF7735-7BA4-4C8B-9A2A-1E9947714771}" type="slidenum">
              <a:rPr lang="en-US" smtClean="0"/>
              <a:t>‹#›</a:t>
            </a:fld>
            <a:endParaRPr lang="en-US"/>
          </a:p>
        </p:txBody>
      </p:sp>
    </p:spTree>
    <p:extLst>
      <p:ext uri="{BB962C8B-B14F-4D97-AF65-F5344CB8AC3E}">
        <p14:creationId xmlns:p14="http://schemas.microsoft.com/office/powerpoint/2010/main" val="477661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CA00-6AB1-F778-49E8-BB0442214B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6719DC-7794-0344-3151-304D2554BD16}"/>
              </a:ext>
            </a:extLst>
          </p:cNvPr>
          <p:cNvSpPr>
            <a:spLocks noGrp="1"/>
          </p:cNvSpPr>
          <p:nvPr>
            <p:ph type="dt" sz="half" idx="10"/>
          </p:nvPr>
        </p:nvSpPr>
        <p:spPr/>
        <p:txBody>
          <a:bodyPr/>
          <a:lstStyle/>
          <a:p>
            <a:fld id="{BC640EA6-1A2C-438A-BD54-3DAC044C92FE}" type="datetimeFigureOut">
              <a:rPr lang="en-US" smtClean="0"/>
              <a:t>9/19/2025</a:t>
            </a:fld>
            <a:endParaRPr lang="en-US"/>
          </a:p>
        </p:txBody>
      </p:sp>
      <p:sp>
        <p:nvSpPr>
          <p:cNvPr id="4" name="Footer Placeholder 3">
            <a:extLst>
              <a:ext uri="{FF2B5EF4-FFF2-40B4-BE49-F238E27FC236}">
                <a16:creationId xmlns:a16="http://schemas.microsoft.com/office/drawing/2014/main" id="{B39D62BF-5E97-0F6F-9028-FDBE5EF03C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4C57C4-9C17-93F8-F5A4-1F79F5F0FBF6}"/>
              </a:ext>
            </a:extLst>
          </p:cNvPr>
          <p:cNvSpPr>
            <a:spLocks noGrp="1"/>
          </p:cNvSpPr>
          <p:nvPr>
            <p:ph type="sldNum" sz="quarter" idx="12"/>
          </p:nvPr>
        </p:nvSpPr>
        <p:spPr/>
        <p:txBody>
          <a:bodyPr/>
          <a:lstStyle/>
          <a:p>
            <a:fld id="{95CF7735-7BA4-4C8B-9A2A-1E9947714771}" type="slidenum">
              <a:rPr lang="en-US" smtClean="0"/>
              <a:t>‹#›</a:t>
            </a:fld>
            <a:endParaRPr lang="en-US"/>
          </a:p>
        </p:txBody>
      </p:sp>
    </p:spTree>
    <p:extLst>
      <p:ext uri="{BB962C8B-B14F-4D97-AF65-F5344CB8AC3E}">
        <p14:creationId xmlns:p14="http://schemas.microsoft.com/office/powerpoint/2010/main" val="864605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76DB5F-695C-EE9B-461C-B52A69CA9031}"/>
              </a:ext>
            </a:extLst>
          </p:cNvPr>
          <p:cNvSpPr>
            <a:spLocks noGrp="1"/>
          </p:cNvSpPr>
          <p:nvPr>
            <p:ph type="dt" sz="half" idx="10"/>
          </p:nvPr>
        </p:nvSpPr>
        <p:spPr/>
        <p:txBody>
          <a:bodyPr/>
          <a:lstStyle/>
          <a:p>
            <a:fld id="{BC640EA6-1A2C-438A-BD54-3DAC044C92FE}" type="datetimeFigureOut">
              <a:rPr lang="en-US" smtClean="0"/>
              <a:t>9/19/2025</a:t>
            </a:fld>
            <a:endParaRPr lang="en-US"/>
          </a:p>
        </p:txBody>
      </p:sp>
      <p:sp>
        <p:nvSpPr>
          <p:cNvPr id="3" name="Footer Placeholder 2">
            <a:extLst>
              <a:ext uri="{FF2B5EF4-FFF2-40B4-BE49-F238E27FC236}">
                <a16:creationId xmlns:a16="http://schemas.microsoft.com/office/drawing/2014/main" id="{FFE66C4A-DBC5-291B-893C-2C67963A57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100879-BA39-31B2-219F-CF2668CA6F7B}"/>
              </a:ext>
            </a:extLst>
          </p:cNvPr>
          <p:cNvSpPr>
            <a:spLocks noGrp="1"/>
          </p:cNvSpPr>
          <p:nvPr>
            <p:ph type="sldNum" sz="quarter" idx="12"/>
          </p:nvPr>
        </p:nvSpPr>
        <p:spPr/>
        <p:txBody>
          <a:bodyPr/>
          <a:lstStyle/>
          <a:p>
            <a:fld id="{95CF7735-7BA4-4C8B-9A2A-1E9947714771}" type="slidenum">
              <a:rPr lang="en-US" smtClean="0"/>
              <a:t>‹#›</a:t>
            </a:fld>
            <a:endParaRPr lang="en-US"/>
          </a:p>
        </p:txBody>
      </p:sp>
    </p:spTree>
    <p:extLst>
      <p:ext uri="{BB962C8B-B14F-4D97-AF65-F5344CB8AC3E}">
        <p14:creationId xmlns:p14="http://schemas.microsoft.com/office/powerpoint/2010/main" val="277677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EE343-E854-148A-E777-F65DCD725B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57E67A-048D-3904-5106-1EC1C83611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D34BDF-4CF6-BC9B-0EBA-6441226E87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09DA0D-C06F-7036-42EC-56EDD125CE42}"/>
              </a:ext>
            </a:extLst>
          </p:cNvPr>
          <p:cNvSpPr>
            <a:spLocks noGrp="1"/>
          </p:cNvSpPr>
          <p:nvPr>
            <p:ph type="dt" sz="half" idx="10"/>
          </p:nvPr>
        </p:nvSpPr>
        <p:spPr/>
        <p:txBody>
          <a:bodyPr/>
          <a:lstStyle/>
          <a:p>
            <a:fld id="{BC640EA6-1A2C-438A-BD54-3DAC044C92FE}" type="datetimeFigureOut">
              <a:rPr lang="en-US" smtClean="0"/>
              <a:t>9/19/2025</a:t>
            </a:fld>
            <a:endParaRPr lang="en-US"/>
          </a:p>
        </p:txBody>
      </p:sp>
      <p:sp>
        <p:nvSpPr>
          <p:cNvPr id="6" name="Footer Placeholder 5">
            <a:extLst>
              <a:ext uri="{FF2B5EF4-FFF2-40B4-BE49-F238E27FC236}">
                <a16:creationId xmlns:a16="http://schemas.microsoft.com/office/drawing/2014/main" id="{EA9FA343-2935-7F6A-C84F-D50F86C3D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201D25-D995-2EC6-9B1B-EEA0FC11F271}"/>
              </a:ext>
            </a:extLst>
          </p:cNvPr>
          <p:cNvSpPr>
            <a:spLocks noGrp="1"/>
          </p:cNvSpPr>
          <p:nvPr>
            <p:ph type="sldNum" sz="quarter" idx="12"/>
          </p:nvPr>
        </p:nvSpPr>
        <p:spPr/>
        <p:txBody>
          <a:bodyPr/>
          <a:lstStyle/>
          <a:p>
            <a:fld id="{95CF7735-7BA4-4C8B-9A2A-1E9947714771}" type="slidenum">
              <a:rPr lang="en-US" smtClean="0"/>
              <a:t>‹#›</a:t>
            </a:fld>
            <a:endParaRPr lang="en-US"/>
          </a:p>
        </p:txBody>
      </p:sp>
    </p:spTree>
    <p:extLst>
      <p:ext uri="{BB962C8B-B14F-4D97-AF65-F5344CB8AC3E}">
        <p14:creationId xmlns:p14="http://schemas.microsoft.com/office/powerpoint/2010/main" val="26833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F384-4B9D-DBC6-21E4-0ED1C65BE1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85315F-6B74-2DD2-674B-DEFD274076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4D73B6-520B-CD4C-16E1-04F5D8BB6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78B1F-5E98-D58E-0C75-470EF34C9647}"/>
              </a:ext>
            </a:extLst>
          </p:cNvPr>
          <p:cNvSpPr>
            <a:spLocks noGrp="1"/>
          </p:cNvSpPr>
          <p:nvPr>
            <p:ph type="dt" sz="half" idx="10"/>
          </p:nvPr>
        </p:nvSpPr>
        <p:spPr/>
        <p:txBody>
          <a:bodyPr/>
          <a:lstStyle/>
          <a:p>
            <a:fld id="{BC640EA6-1A2C-438A-BD54-3DAC044C92FE}" type="datetimeFigureOut">
              <a:rPr lang="en-US" smtClean="0"/>
              <a:t>9/19/2025</a:t>
            </a:fld>
            <a:endParaRPr lang="en-US"/>
          </a:p>
        </p:txBody>
      </p:sp>
      <p:sp>
        <p:nvSpPr>
          <p:cNvPr id="6" name="Footer Placeholder 5">
            <a:extLst>
              <a:ext uri="{FF2B5EF4-FFF2-40B4-BE49-F238E27FC236}">
                <a16:creationId xmlns:a16="http://schemas.microsoft.com/office/drawing/2014/main" id="{530F9118-C758-F5FD-FA96-430BFEB612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75258A-64B9-F84B-223F-2FD9E415AF95}"/>
              </a:ext>
            </a:extLst>
          </p:cNvPr>
          <p:cNvSpPr>
            <a:spLocks noGrp="1"/>
          </p:cNvSpPr>
          <p:nvPr>
            <p:ph type="sldNum" sz="quarter" idx="12"/>
          </p:nvPr>
        </p:nvSpPr>
        <p:spPr/>
        <p:txBody>
          <a:bodyPr/>
          <a:lstStyle/>
          <a:p>
            <a:fld id="{95CF7735-7BA4-4C8B-9A2A-1E9947714771}" type="slidenum">
              <a:rPr lang="en-US" smtClean="0"/>
              <a:t>‹#›</a:t>
            </a:fld>
            <a:endParaRPr lang="en-US"/>
          </a:p>
        </p:txBody>
      </p:sp>
    </p:spTree>
    <p:extLst>
      <p:ext uri="{BB962C8B-B14F-4D97-AF65-F5344CB8AC3E}">
        <p14:creationId xmlns:p14="http://schemas.microsoft.com/office/powerpoint/2010/main" val="2456313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0D2DAD-A659-D012-7103-D3AF8A6BB6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9709B8-1B5A-A040-F40D-07216F45A1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98598-8E8C-904D-7808-C9C1CF828B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640EA6-1A2C-438A-BD54-3DAC044C92FE}" type="datetimeFigureOut">
              <a:rPr lang="en-US" smtClean="0"/>
              <a:t>9/19/2025</a:t>
            </a:fld>
            <a:endParaRPr lang="en-US"/>
          </a:p>
        </p:txBody>
      </p:sp>
      <p:sp>
        <p:nvSpPr>
          <p:cNvPr id="5" name="Footer Placeholder 4">
            <a:extLst>
              <a:ext uri="{FF2B5EF4-FFF2-40B4-BE49-F238E27FC236}">
                <a16:creationId xmlns:a16="http://schemas.microsoft.com/office/drawing/2014/main" id="{5E6F7058-2DB0-8AA3-D6C7-E2F798D489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8591DD7-297B-07CB-B2F6-18A4E1461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CF7735-7BA4-4C8B-9A2A-1E9947714771}" type="slidenum">
              <a:rPr lang="en-US" smtClean="0"/>
              <a:t>‹#›</a:t>
            </a:fld>
            <a:endParaRPr lang="en-US"/>
          </a:p>
        </p:txBody>
      </p:sp>
    </p:spTree>
    <p:extLst>
      <p:ext uri="{BB962C8B-B14F-4D97-AF65-F5344CB8AC3E}">
        <p14:creationId xmlns:p14="http://schemas.microsoft.com/office/powerpoint/2010/main" val="3807647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jpeg"/><Relationship Id="rId21" Type="http://schemas.openxmlformats.org/officeDocument/2006/relationships/image" Target="../media/image25.jpe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jpeg"/><Relationship Id="rId16" Type="http://schemas.openxmlformats.org/officeDocument/2006/relationships/image" Target="../media/image20.png"/><Relationship Id="rId20"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holding a piece of food">
            <a:extLst>
              <a:ext uri="{FF2B5EF4-FFF2-40B4-BE49-F238E27FC236}">
                <a16:creationId xmlns:a16="http://schemas.microsoft.com/office/drawing/2014/main" id="{E2318C1B-95EA-ED4A-D6EB-E278B087733A}"/>
              </a:ext>
            </a:extLst>
          </p:cNvPr>
          <p:cNvPicPr>
            <a:picLocks noChangeAspect="1"/>
          </p:cNvPicPr>
          <p:nvPr/>
        </p:nvPicPr>
        <p:blipFill>
          <a:blip r:embed="rId2"/>
          <a:stretch>
            <a:fillRect/>
          </a:stretch>
        </p:blipFill>
        <p:spPr>
          <a:xfrm>
            <a:off x="0" y="-10891"/>
            <a:ext cx="12192000" cy="6858000"/>
          </a:xfrm>
          <a:prstGeom prst="rect">
            <a:avLst/>
          </a:prstGeom>
        </p:spPr>
      </p:pic>
      <p:sp>
        <p:nvSpPr>
          <p:cNvPr id="2" name="Title 1">
            <a:extLst>
              <a:ext uri="{FF2B5EF4-FFF2-40B4-BE49-F238E27FC236}">
                <a16:creationId xmlns:a16="http://schemas.microsoft.com/office/drawing/2014/main" id="{C671B684-1388-558F-348A-283951F2DCF8}"/>
              </a:ext>
            </a:extLst>
          </p:cNvPr>
          <p:cNvSpPr>
            <a:spLocks noGrp="1"/>
          </p:cNvSpPr>
          <p:nvPr>
            <p:ph type="ctrTitle"/>
          </p:nvPr>
        </p:nvSpPr>
        <p:spPr>
          <a:xfrm>
            <a:off x="-215593" y="265088"/>
            <a:ext cx="9144000" cy="2387600"/>
          </a:xfrm>
        </p:spPr>
        <p:txBody>
          <a:bodyPr/>
          <a:lstStyle/>
          <a:p>
            <a:r>
              <a:rPr lang="en-US" dirty="0">
                <a:solidFill>
                  <a:schemeClr val="bg1"/>
                </a:solidFill>
              </a:rPr>
              <a:t>The Seafood Industry’s Response to Hunger</a:t>
            </a:r>
          </a:p>
        </p:txBody>
      </p:sp>
      <p:sp>
        <p:nvSpPr>
          <p:cNvPr id="3" name="Subtitle 2">
            <a:extLst>
              <a:ext uri="{FF2B5EF4-FFF2-40B4-BE49-F238E27FC236}">
                <a16:creationId xmlns:a16="http://schemas.microsoft.com/office/drawing/2014/main" id="{BA6A7B03-5EBF-65FF-EC54-B1A367F0110F}"/>
              </a:ext>
            </a:extLst>
          </p:cNvPr>
          <p:cNvSpPr>
            <a:spLocks noGrp="1"/>
          </p:cNvSpPr>
          <p:nvPr>
            <p:ph type="subTitle" idx="1"/>
          </p:nvPr>
        </p:nvSpPr>
        <p:spPr>
          <a:xfrm>
            <a:off x="-676506" y="2590228"/>
            <a:ext cx="9144000" cy="1655762"/>
          </a:xfrm>
        </p:spPr>
        <p:txBody>
          <a:bodyPr/>
          <a:lstStyle/>
          <a:p>
            <a:r>
              <a:rPr lang="en-US" dirty="0">
                <a:solidFill>
                  <a:schemeClr val="bg1"/>
                </a:solidFill>
              </a:rPr>
              <a:t>Hannah Lindoff, Executive Director </a:t>
            </a:r>
          </a:p>
        </p:txBody>
      </p:sp>
      <p:pic>
        <p:nvPicPr>
          <p:cNvPr id="4" name="Picture 3">
            <a:extLst>
              <a:ext uri="{FF2B5EF4-FFF2-40B4-BE49-F238E27FC236}">
                <a16:creationId xmlns:a16="http://schemas.microsoft.com/office/drawing/2014/main" id="{3479061A-EE47-B3FB-AF7C-C6E98DD892C8}"/>
              </a:ext>
            </a:extLst>
          </p:cNvPr>
          <p:cNvPicPr>
            <a:picLocks noChangeAspect="1"/>
          </p:cNvPicPr>
          <p:nvPr/>
        </p:nvPicPr>
        <p:blipFill>
          <a:blip r:embed="rId3"/>
          <a:stretch>
            <a:fillRect/>
          </a:stretch>
        </p:blipFill>
        <p:spPr>
          <a:xfrm>
            <a:off x="1583574" y="132613"/>
            <a:ext cx="5240867" cy="801853"/>
          </a:xfrm>
          <a:prstGeom prst="rect">
            <a:avLst/>
          </a:prstGeom>
        </p:spPr>
      </p:pic>
    </p:spTree>
    <p:extLst>
      <p:ext uri="{BB962C8B-B14F-4D97-AF65-F5344CB8AC3E}">
        <p14:creationId xmlns:p14="http://schemas.microsoft.com/office/powerpoint/2010/main" val="545128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state of alaska">
            <a:extLst>
              <a:ext uri="{FF2B5EF4-FFF2-40B4-BE49-F238E27FC236}">
                <a16:creationId xmlns:a16="http://schemas.microsoft.com/office/drawing/2014/main" id="{546FCCE5-1CDA-2257-924B-B2FA468AF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 y="-287520"/>
            <a:ext cx="11715750" cy="7810500"/>
          </a:xfrm>
          <a:prstGeom prst="rect">
            <a:avLst/>
          </a:prstGeom>
        </p:spPr>
      </p:pic>
      <p:pic>
        <p:nvPicPr>
          <p:cNvPr id="3" name="Picture 2">
            <a:extLst>
              <a:ext uri="{FF2B5EF4-FFF2-40B4-BE49-F238E27FC236}">
                <a16:creationId xmlns:a16="http://schemas.microsoft.com/office/drawing/2014/main" id="{7B16DD65-D844-2D97-EF95-2354AD46A691}"/>
              </a:ext>
            </a:extLst>
          </p:cNvPr>
          <p:cNvPicPr>
            <a:picLocks noChangeAspect="1"/>
          </p:cNvPicPr>
          <p:nvPr/>
        </p:nvPicPr>
        <p:blipFill>
          <a:blip r:embed="rId3"/>
          <a:stretch>
            <a:fillRect/>
          </a:stretch>
        </p:blipFill>
        <p:spPr>
          <a:xfrm>
            <a:off x="131984" y="149667"/>
            <a:ext cx="4608899" cy="2995553"/>
          </a:xfrm>
          <a:prstGeom prst="rect">
            <a:avLst/>
          </a:prstGeom>
          <a:ln w="38100">
            <a:solidFill>
              <a:srgbClr val="C00000"/>
            </a:solidFill>
          </a:ln>
        </p:spPr>
      </p:pic>
    </p:spTree>
    <p:extLst>
      <p:ext uri="{BB962C8B-B14F-4D97-AF65-F5344CB8AC3E}">
        <p14:creationId xmlns:p14="http://schemas.microsoft.com/office/powerpoint/2010/main" val="361366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D9ADA2-72BA-CF9E-8E53-EF85F8E2873D}"/>
              </a:ext>
            </a:extLst>
          </p:cNvPr>
          <p:cNvPicPr>
            <a:picLocks noChangeAspect="1"/>
          </p:cNvPicPr>
          <p:nvPr/>
        </p:nvPicPr>
        <p:blipFill>
          <a:blip r:embed="rId2"/>
          <a:stretch>
            <a:fillRect/>
          </a:stretch>
        </p:blipFill>
        <p:spPr>
          <a:xfrm>
            <a:off x="-469165" y="0"/>
            <a:ext cx="13377634" cy="6976997"/>
          </a:xfrm>
          <a:prstGeom prst="rect">
            <a:avLst/>
          </a:prstGeom>
        </p:spPr>
      </p:pic>
    </p:spTree>
    <p:extLst>
      <p:ext uri="{BB962C8B-B14F-4D97-AF65-F5344CB8AC3E}">
        <p14:creationId xmlns:p14="http://schemas.microsoft.com/office/powerpoint/2010/main" val="4099287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2CC4249-A9D5-2218-3823-72E3A6947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159" y="-6578532"/>
            <a:ext cx="12108828" cy="1475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id="{E80D977F-9B69-0EAC-67F3-FA40AFFC1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930"/>
            <a:ext cx="5510373" cy="67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00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country">
            <a:extLst>
              <a:ext uri="{FF2B5EF4-FFF2-40B4-BE49-F238E27FC236}">
                <a16:creationId xmlns:a16="http://schemas.microsoft.com/office/drawing/2014/main" id="{6C34600F-87CD-0206-B971-FBFA37D08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48" y="-330477"/>
            <a:ext cx="10923104" cy="8192329"/>
          </a:xfrm>
          <a:prstGeom prst="rect">
            <a:avLst/>
          </a:prstGeom>
        </p:spPr>
      </p:pic>
    </p:spTree>
    <p:extLst>
      <p:ext uri="{BB962C8B-B14F-4D97-AF65-F5344CB8AC3E}">
        <p14:creationId xmlns:p14="http://schemas.microsoft.com/office/powerpoint/2010/main" val="4123263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16080-9188-EF46-50F3-53E111FB896F}"/>
              </a:ext>
            </a:extLst>
          </p:cNvPr>
          <p:cNvSpPr>
            <a:spLocks noGrp="1"/>
          </p:cNvSpPr>
          <p:nvPr>
            <p:ph type="title"/>
          </p:nvPr>
        </p:nvSpPr>
        <p:spPr/>
        <p:txBody>
          <a:bodyPr/>
          <a:lstStyle/>
          <a:p>
            <a:r>
              <a:rPr lang="en-US" dirty="0"/>
              <a:t>Objective 2 – Local food security</a:t>
            </a:r>
          </a:p>
        </p:txBody>
      </p:sp>
      <p:sp>
        <p:nvSpPr>
          <p:cNvPr id="3" name="Content Placeholder 2">
            <a:extLst>
              <a:ext uri="{FF2B5EF4-FFF2-40B4-BE49-F238E27FC236}">
                <a16:creationId xmlns:a16="http://schemas.microsoft.com/office/drawing/2014/main" id="{EAA4AE19-B22B-F5C9-F869-65CD208E6FAC}"/>
              </a:ext>
            </a:extLst>
          </p:cNvPr>
          <p:cNvSpPr>
            <a:spLocks noGrp="1"/>
          </p:cNvSpPr>
          <p:nvPr>
            <p:ph idx="1"/>
          </p:nvPr>
        </p:nvSpPr>
        <p:spPr/>
        <p:txBody>
          <a:bodyPr/>
          <a:lstStyle/>
          <a:p>
            <a:pPr marL="0" marR="0" indent="0">
              <a:spcBef>
                <a:spcPts val="0"/>
              </a:spcBef>
              <a:spcAft>
                <a:spcPts val="0"/>
              </a:spcAft>
              <a:buNone/>
            </a:pPr>
            <a:r>
              <a:rPr lang="en-US" i="1" dirty="0">
                <a:solidFill>
                  <a:srgbClr val="000000"/>
                </a:solidFill>
                <a:uFill>
                  <a:solidFill>
                    <a:srgbClr val="000000"/>
                  </a:solidFill>
                </a:uFill>
                <a:latin typeface="Arial" panose="020B0604020202020204" pitchFamily="34" charset="0"/>
                <a:ea typeface="Calibri" panose="020F0502020204030204" pitchFamily="34" charset="0"/>
              </a:rPr>
              <a:t>I</a:t>
            </a:r>
            <a:r>
              <a:rPr lang="en-US" sz="2800" i="1" dirty="0">
                <a:solidFill>
                  <a:srgbClr val="000000"/>
                </a:solidFill>
                <a:effectLst/>
                <a:uFill>
                  <a:solidFill>
                    <a:srgbClr val="000000"/>
                  </a:solidFill>
                </a:uFill>
                <a:latin typeface="Arial" panose="020B0604020202020204" pitchFamily="34" charset="0"/>
                <a:ea typeface="Calibri" panose="020F0502020204030204" pitchFamily="34" charset="0"/>
              </a:rPr>
              <a:t>mprove food security throughout Alaska by facilitating energy-efficient </a:t>
            </a:r>
            <a:r>
              <a:rPr lang="en-US" sz="2800" b="1" i="1" dirty="0">
                <a:solidFill>
                  <a:srgbClr val="000000"/>
                </a:solidFill>
                <a:effectLst/>
                <a:uFill>
                  <a:solidFill>
                    <a:srgbClr val="000000"/>
                  </a:solidFill>
                </a:uFill>
                <a:latin typeface="Arial" panose="020B0604020202020204" pitchFamily="34" charset="0"/>
                <a:ea typeface="Calibri" panose="020F0502020204030204" pitchFamily="34" charset="0"/>
              </a:rPr>
              <a:t>freezer purchases </a:t>
            </a:r>
            <a:r>
              <a:rPr lang="en-US" sz="2800" i="1" dirty="0">
                <a:solidFill>
                  <a:srgbClr val="000000"/>
                </a:solidFill>
                <a:effectLst/>
                <a:uFill>
                  <a:solidFill>
                    <a:srgbClr val="000000"/>
                  </a:solidFill>
                </a:uFill>
                <a:latin typeface="Arial" panose="020B0604020202020204" pitchFamily="34" charset="0"/>
                <a:ea typeface="Calibri" panose="020F0502020204030204" pitchFamily="34" charset="0"/>
              </a:rPr>
              <a:t>for additional Alaskan communities </a:t>
            </a:r>
            <a:endParaRPr lang="en-US" i="1" dirty="0">
              <a:solidFill>
                <a:srgbClr val="000000"/>
              </a:solidFill>
              <a:uFill>
                <a:solidFill>
                  <a:srgbClr val="000000"/>
                </a:solidFill>
              </a:uFill>
              <a:latin typeface="Arial" panose="020B0604020202020204" pitchFamily="34" charset="0"/>
              <a:ea typeface="Calibri" panose="020F0502020204030204" pitchFamily="34" charset="0"/>
            </a:endParaRPr>
          </a:p>
          <a:p>
            <a:pPr marL="0" marR="0" indent="0">
              <a:spcBef>
                <a:spcPts val="0"/>
              </a:spcBef>
              <a:spcAft>
                <a:spcPts val="0"/>
              </a:spcAft>
              <a:buNone/>
            </a:pPr>
            <a:endParaRPr lang="en-US" b="1" i="1" dirty="0">
              <a:solidFill>
                <a:srgbClr val="000000"/>
              </a:solidFill>
              <a:uFill>
                <a:solidFill>
                  <a:srgbClr val="000000"/>
                </a:solidFill>
              </a:uFill>
              <a:latin typeface="Arial" panose="020B0604020202020204" pitchFamily="34" charset="0"/>
              <a:ea typeface="Calibri" panose="020F0502020204030204" pitchFamily="34" charset="0"/>
            </a:endParaRPr>
          </a:p>
          <a:p>
            <a:pPr marL="0" marR="0" indent="0">
              <a:spcBef>
                <a:spcPts val="0"/>
              </a:spcBef>
              <a:spcAft>
                <a:spcPts val="0"/>
              </a:spcAft>
              <a:buNone/>
            </a:pPr>
            <a:endParaRPr lang="en-US" b="1" i="1" dirty="0">
              <a:solidFill>
                <a:srgbClr val="000000"/>
              </a:solidFill>
              <a:uFill>
                <a:solidFill>
                  <a:srgbClr val="000000"/>
                </a:solidFill>
              </a:uFill>
              <a:latin typeface="Arial" panose="020B0604020202020204" pitchFamily="34" charset="0"/>
              <a:ea typeface="Calibri" panose="020F0502020204030204" pitchFamily="34" charset="0"/>
            </a:endParaRPr>
          </a:p>
          <a:p>
            <a:pPr marL="0" marR="0" indent="0">
              <a:spcBef>
                <a:spcPts val="0"/>
              </a:spcBef>
              <a:spcAft>
                <a:spcPts val="0"/>
              </a:spcAft>
              <a:buNone/>
            </a:pPr>
            <a:r>
              <a:rPr lang="en-US" b="1" i="1" dirty="0">
                <a:solidFill>
                  <a:srgbClr val="000000"/>
                </a:solidFill>
                <a:uFill>
                  <a:solidFill>
                    <a:srgbClr val="000000"/>
                  </a:solidFill>
                </a:uFill>
                <a:latin typeface="Arial" panose="020B0604020202020204" pitchFamily="34" charset="0"/>
                <a:ea typeface="Calibri" panose="020F0502020204030204" pitchFamily="34" charset="0"/>
              </a:rPr>
              <a:t>C</a:t>
            </a:r>
            <a:r>
              <a:rPr lang="en-US" sz="2800" b="1" i="1" dirty="0">
                <a:solidFill>
                  <a:srgbClr val="000000"/>
                </a:solidFill>
                <a:effectLst/>
                <a:uFill>
                  <a:solidFill>
                    <a:srgbClr val="000000"/>
                  </a:solidFill>
                </a:uFill>
                <a:latin typeface="Arial" panose="020B0604020202020204" pitchFamily="34" charset="0"/>
                <a:ea typeface="Calibri" panose="020F0502020204030204" pitchFamily="34" charset="0"/>
              </a:rPr>
              <a:t>reate a broader network of food distribution and transportation partners throughout the state</a:t>
            </a:r>
            <a:r>
              <a:rPr lang="en-US" sz="2800" i="1" dirty="0">
                <a:solidFill>
                  <a:srgbClr val="000000"/>
                </a:solidFill>
                <a:effectLst/>
                <a:uFill>
                  <a:solidFill>
                    <a:srgbClr val="000000"/>
                  </a:solidFill>
                </a:uFill>
                <a:latin typeface="Arial" panose="020B0604020202020204" pitchFamily="34" charset="0"/>
                <a:ea typeface="Calibri" panose="020F0502020204030204" pitchFamily="34" charset="0"/>
              </a:rPr>
              <a:t>. </a:t>
            </a:r>
          </a:p>
          <a:p>
            <a:pPr marL="0" marR="0">
              <a:spcBef>
                <a:spcPts val="0"/>
              </a:spcBef>
              <a:spcAft>
                <a:spcPts val="0"/>
              </a:spcAft>
            </a:pPr>
            <a:endParaRPr lang="en-US" i="1" dirty="0">
              <a:solidFill>
                <a:srgbClr val="000000"/>
              </a:solidFill>
              <a:uFill>
                <a:solidFill>
                  <a:srgbClr val="000000"/>
                </a:solidFill>
              </a:u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640144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45926-F99F-E884-D398-1AF356E8D595}"/>
              </a:ext>
            </a:extLst>
          </p:cNvPr>
          <p:cNvSpPr>
            <a:spLocks noGrp="1"/>
          </p:cNvSpPr>
          <p:nvPr>
            <p:ph type="title"/>
          </p:nvPr>
        </p:nvSpPr>
        <p:spPr/>
        <p:txBody>
          <a:bodyPr/>
          <a:lstStyle/>
          <a:p>
            <a:endParaRPr lang="en-US"/>
          </a:p>
        </p:txBody>
      </p:sp>
      <p:pic>
        <p:nvPicPr>
          <p:cNvPr id="6" name="Content Placeholder 5" descr="A map of the united states&#10;&#10;Description automatically generated">
            <a:extLst>
              <a:ext uri="{FF2B5EF4-FFF2-40B4-BE49-F238E27FC236}">
                <a16:creationId xmlns:a16="http://schemas.microsoft.com/office/drawing/2014/main" id="{896B411A-2A8E-6378-44D3-E03853A3D5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556" y="315254"/>
            <a:ext cx="8145589" cy="6109193"/>
          </a:xfrm>
        </p:spPr>
      </p:pic>
      <p:pic>
        <p:nvPicPr>
          <p:cNvPr id="4" name="Picture 3">
            <a:extLst>
              <a:ext uri="{FF2B5EF4-FFF2-40B4-BE49-F238E27FC236}">
                <a16:creationId xmlns:a16="http://schemas.microsoft.com/office/drawing/2014/main" id="{45EE2D6B-2948-10D2-10F9-F0C4D2A1B219}"/>
              </a:ext>
            </a:extLst>
          </p:cNvPr>
          <p:cNvPicPr>
            <a:picLocks noChangeAspect="1"/>
          </p:cNvPicPr>
          <p:nvPr/>
        </p:nvPicPr>
        <p:blipFill>
          <a:blip r:embed="rId3"/>
          <a:stretch>
            <a:fillRect/>
          </a:stretch>
        </p:blipFill>
        <p:spPr>
          <a:xfrm>
            <a:off x="7859669" y="1375217"/>
            <a:ext cx="4102505" cy="3077959"/>
          </a:xfrm>
          <a:prstGeom prst="rect">
            <a:avLst/>
          </a:prstGeom>
        </p:spPr>
      </p:pic>
    </p:spTree>
    <p:extLst>
      <p:ext uri="{BB962C8B-B14F-4D97-AF65-F5344CB8AC3E}">
        <p14:creationId xmlns:p14="http://schemas.microsoft.com/office/powerpoint/2010/main" val="2993227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C4A4-C98E-2D10-39A9-AF01F1CB1050}"/>
              </a:ext>
            </a:extLst>
          </p:cNvPr>
          <p:cNvSpPr>
            <a:spLocks noGrp="1"/>
          </p:cNvSpPr>
          <p:nvPr>
            <p:ph type="title"/>
          </p:nvPr>
        </p:nvSpPr>
        <p:spPr>
          <a:xfrm>
            <a:off x="303508" y="147216"/>
            <a:ext cx="10515600" cy="1325563"/>
          </a:xfrm>
        </p:spPr>
        <p:txBody>
          <a:bodyPr/>
          <a:lstStyle/>
          <a:p>
            <a:r>
              <a:rPr lang="en-US" b="1" dirty="0"/>
              <a:t>Objective 3  </a:t>
            </a:r>
          </a:p>
        </p:txBody>
      </p:sp>
      <p:sp>
        <p:nvSpPr>
          <p:cNvPr id="3" name="Content Placeholder 2">
            <a:extLst>
              <a:ext uri="{FF2B5EF4-FFF2-40B4-BE49-F238E27FC236}">
                <a16:creationId xmlns:a16="http://schemas.microsoft.com/office/drawing/2014/main" id="{30C666B1-758C-1C7C-7131-86C9CA511E21}"/>
              </a:ext>
            </a:extLst>
          </p:cNvPr>
          <p:cNvSpPr>
            <a:spLocks noGrp="1"/>
          </p:cNvSpPr>
          <p:nvPr>
            <p:ph idx="1"/>
          </p:nvPr>
        </p:nvSpPr>
        <p:spPr>
          <a:xfrm>
            <a:off x="232085" y="1472779"/>
            <a:ext cx="8857702" cy="4447973"/>
          </a:xfrm>
        </p:spPr>
        <p:txBody>
          <a:bodyPr>
            <a:normAutofit lnSpcReduction="10000"/>
          </a:bodyPr>
          <a:lstStyle/>
          <a:p>
            <a:pPr marL="0" indent="0">
              <a:buNone/>
            </a:pPr>
            <a:r>
              <a:rPr lang="en-US" sz="2800" i="1" dirty="0">
                <a:solidFill>
                  <a:srgbClr val="000000"/>
                </a:solidFill>
                <a:effectLst/>
                <a:uFill>
                  <a:solidFill>
                    <a:srgbClr val="000000"/>
                  </a:solidFill>
                </a:uFill>
                <a:latin typeface="Arial" panose="020B0604020202020204" pitchFamily="34" charset="0"/>
                <a:ea typeface="Calibri" panose="020F0502020204030204" pitchFamily="34" charset="0"/>
              </a:rPr>
              <a:t>SeaShare will use funding to supply small Alaska processors with equipment that would allow for full utilization, such as processing trim meat into burgers, which would then provide a long-term source of inexpensive, healthy seafood items processed and distributed within Alaska. </a:t>
            </a:r>
          </a:p>
          <a:p>
            <a:pPr marL="0" indent="0">
              <a:buNone/>
            </a:pPr>
            <a:r>
              <a:rPr lang="en-US" sz="2800" i="1" dirty="0">
                <a:solidFill>
                  <a:srgbClr val="000000"/>
                </a:solidFill>
                <a:effectLst/>
                <a:uFill>
                  <a:solidFill>
                    <a:srgbClr val="000000"/>
                  </a:solidFill>
                </a:uFill>
                <a:latin typeface="Arial" panose="020B0604020202020204" pitchFamily="34" charset="0"/>
                <a:ea typeface="Calibri" panose="020F0502020204030204" pitchFamily="34" charset="0"/>
              </a:rPr>
              <a:t>This will enhance access to affordable, quality food within Alaska, adding to the long-term food security of the state. SeaShare has successfully partnered in this manner in the past with Alaska seafood producers.</a:t>
            </a:r>
            <a:endParaRPr lang="en-US" sz="2800" i="1" dirty="0">
              <a:solidFill>
                <a:srgbClr val="000000"/>
              </a:solidFill>
              <a:effectLst/>
              <a:uFill>
                <a:solidFill>
                  <a:srgbClr val="000000"/>
                </a:solidFill>
              </a:uFill>
              <a:latin typeface="Calibri" panose="020F0502020204030204" pitchFamily="34" charset="0"/>
              <a:ea typeface="Calibri" panose="020F0502020204030204" pitchFamily="34" charset="0"/>
            </a:endParaRPr>
          </a:p>
          <a:p>
            <a:r>
              <a:rPr lang="en-US" dirty="0"/>
              <a:t>$850,000 allocated </a:t>
            </a:r>
          </a:p>
        </p:txBody>
      </p:sp>
      <p:pic>
        <p:nvPicPr>
          <p:cNvPr id="5" name="Picture 4">
            <a:extLst>
              <a:ext uri="{FF2B5EF4-FFF2-40B4-BE49-F238E27FC236}">
                <a16:creationId xmlns:a16="http://schemas.microsoft.com/office/drawing/2014/main" id="{31A4C6E9-8BC7-BA6E-979E-188C4F45AEDE}"/>
              </a:ext>
            </a:extLst>
          </p:cNvPr>
          <p:cNvPicPr>
            <a:picLocks noChangeAspect="1"/>
          </p:cNvPicPr>
          <p:nvPr/>
        </p:nvPicPr>
        <p:blipFill>
          <a:blip r:embed="rId2"/>
          <a:stretch>
            <a:fillRect/>
          </a:stretch>
        </p:blipFill>
        <p:spPr>
          <a:xfrm>
            <a:off x="8834034" y="206208"/>
            <a:ext cx="3125881" cy="3513805"/>
          </a:xfrm>
          <a:prstGeom prst="rect">
            <a:avLst/>
          </a:prstGeom>
        </p:spPr>
      </p:pic>
      <p:pic>
        <p:nvPicPr>
          <p:cNvPr id="1026" name="Picture 2" descr="King Salmon">
            <a:extLst>
              <a:ext uri="{FF2B5EF4-FFF2-40B4-BE49-F238E27FC236}">
                <a16:creationId xmlns:a16="http://schemas.microsoft.com/office/drawing/2014/main" id="{8ECEAEC9-1BC1-E75C-ADD5-D1164DFA7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5829" y="3959817"/>
            <a:ext cx="2520412" cy="2520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540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D9ADA2-72BA-CF9E-8E53-EF85F8E2873D}"/>
              </a:ext>
            </a:extLst>
          </p:cNvPr>
          <p:cNvPicPr>
            <a:picLocks noChangeAspect="1"/>
          </p:cNvPicPr>
          <p:nvPr/>
        </p:nvPicPr>
        <p:blipFill>
          <a:blip r:embed="rId2"/>
          <a:stretch>
            <a:fillRect/>
          </a:stretch>
        </p:blipFill>
        <p:spPr>
          <a:xfrm>
            <a:off x="-500162" y="-185980"/>
            <a:ext cx="13377634" cy="6976997"/>
          </a:xfrm>
          <a:prstGeom prst="rect">
            <a:avLst/>
          </a:prstGeom>
        </p:spPr>
      </p:pic>
      <p:sp>
        <p:nvSpPr>
          <p:cNvPr id="2" name="TextBox 1">
            <a:extLst>
              <a:ext uri="{FF2B5EF4-FFF2-40B4-BE49-F238E27FC236}">
                <a16:creationId xmlns:a16="http://schemas.microsoft.com/office/drawing/2014/main" id="{FE6EABF4-0867-F8FD-14FA-4F8D2EF8A06F}"/>
              </a:ext>
            </a:extLst>
          </p:cNvPr>
          <p:cNvSpPr txBox="1"/>
          <p:nvPr/>
        </p:nvSpPr>
        <p:spPr>
          <a:xfrm>
            <a:off x="565688" y="1030637"/>
            <a:ext cx="3222485" cy="830997"/>
          </a:xfrm>
          <a:prstGeom prst="rect">
            <a:avLst/>
          </a:prstGeom>
          <a:noFill/>
        </p:spPr>
        <p:txBody>
          <a:bodyPr wrap="none" rtlCol="0">
            <a:spAutoFit/>
          </a:bodyPr>
          <a:lstStyle/>
          <a:p>
            <a:r>
              <a:rPr lang="en-US" sz="4800" dirty="0"/>
              <a:t>Questions?</a:t>
            </a:r>
          </a:p>
        </p:txBody>
      </p:sp>
    </p:spTree>
    <p:extLst>
      <p:ext uri="{BB962C8B-B14F-4D97-AF65-F5344CB8AC3E}">
        <p14:creationId xmlns:p14="http://schemas.microsoft.com/office/powerpoint/2010/main" val="48208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9F8443D-CC6D-8773-0264-81453EDFCAF1}"/>
              </a:ext>
            </a:extLst>
          </p:cNvPr>
          <p:cNvGraphicFramePr>
            <a:graphicFrameLocks noGrp="1"/>
          </p:cNvGraphicFramePr>
          <p:nvPr>
            <p:ph idx="1"/>
            <p:extLst>
              <p:ext uri="{D42A27DB-BD31-4B8C-83A1-F6EECF244321}">
                <p14:modId xmlns:p14="http://schemas.microsoft.com/office/powerpoint/2010/main" val="481028866"/>
              </p:ext>
            </p:extLst>
          </p:nvPr>
        </p:nvGraphicFramePr>
        <p:xfrm>
          <a:off x="345687" y="992458"/>
          <a:ext cx="11530361" cy="5575485"/>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D112EF85-8CAA-72A7-2549-345DFA02AC67}"/>
              </a:ext>
            </a:extLst>
          </p:cNvPr>
          <p:cNvPicPr>
            <a:picLocks noChangeAspect="1"/>
          </p:cNvPicPr>
          <p:nvPr/>
        </p:nvPicPr>
        <p:blipFill>
          <a:blip r:embed="rId3"/>
          <a:stretch>
            <a:fillRect/>
          </a:stretch>
        </p:blipFill>
        <p:spPr>
          <a:xfrm>
            <a:off x="4348282" y="290057"/>
            <a:ext cx="3314700" cy="507149"/>
          </a:xfrm>
          <a:prstGeom prst="rect">
            <a:avLst/>
          </a:prstGeom>
        </p:spPr>
      </p:pic>
    </p:spTree>
    <p:extLst>
      <p:ext uri="{BB962C8B-B14F-4D97-AF65-F5344CB8AC3E}">
        <p14:creationId xmlns:p14="http://schemas.microsoft.com/office/powerpoint/2010/main" val="2800640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DBDB54-3BD8-FC0A-CE0E-17B751F5AD69}"/>
              </a:ext>
            </a:extLst>
          </p:cNvPr>
          <p:cNvPicPr>
            <a:picLocks noChangeAspect="1"/>
          </p:cNvPicPr>
          <p:nvPr/>
        </p:nvPicPr>
        <p:blipFill>
          <a:blip r:embed="rId2"/>
          <a:stretch>
            <a:fillRect/>
          </a:stretch>
        </p:blipFill>
        <p:spPr>
          <a:xfrm>
            <a:off x="255134" y="156411"/>
            <a:ext cx="5555499" cy="4327716"/>
          </a:xfrm>
          <a:prstGeom prst="rect">
            <a:avLst/>
          </a:prstGeom>
        </p:spPr>
      </p:pic>
      <p:pic>
        <p:nvPicPr>
          <p:cNvPr id="8" name="Picture 7">
            <a:extLst>
              <a:ext uri="{FF2B5EF4-FFF2-40B4-BE49-F238E27FC236}">
                <a16:creationId xmlns:a16="http://schemas.microsoft.com/office/drawing/2014/main" id="{12AADA19-5571-7D6F-6426-DA45CFF69056}"/>
              </a:ext>
            </a:extLst>
          </p:cNvPr>
          <p:cNvPicPr>
            <a:picLocks noChangeAspect="1"/>
          </p:cNvPicPr>
          <p:nvPr/>
        </p:nvPicPr>
        <p:blipFill>
          <a:blip r:embed="rId3"/>
          <a:stretch>
            <a:fillRect/>
          </a:stretch>
        </p:blipFill>
        <p:spPr>
          <a:xfrm>
            <a:off x="375465" y="4387305"/>
            <a:ext cx="5435168" cy="2060562"/>
          </a:xfrm>
          <a:prstGeom prst="rect">
            <a:avLst/>
          </a:prstGeom>
        </p:spPr>
      </p:pic>
      <p:pic>
        <p:nvPicPr>
          <p:cNvPr id="2" name="Picture 1" descr="At  Food Lifeline, a Seattle-based non-profit that aggregates and distributes almost 50 percent of the food distributed to food banks in Western Washington State, volunteers gather to sort, label and repack canned salmon donated by seafood processors working with SeaShare, a non-profit that promotes and organizes participation in the seafood industries in the effort to ease hunger and provide everyone with nutritious protein rich seafood.">
            <a:extLst>
              <a:ext uri="{FF2B5EF4-FFF2-40B4-BE49-F238E27FC236}">
                <a16:creationId xmlns:a16="http://schemas.microsoft.com/office/drawing/2014/main" id="{957F8E3B-67C5-09D9-D428-41D239B29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6499" y="270283"/>
            <a:ext cx="4116302" cy="2744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01C5BB-F266-469D-20D4-5775977B68F7}"/>
              </a:ext>
            </a:extLst>
          </p:cNvPr>
          <p:cNvSpPr txBox="1"/>
          <p:nvPr/>
        </p:nvSpPr>
        <p:spPr>
          <a:xfrm>
            <a:off x="6096000" y="3218330"/>
            <a:ext cx="5840866" cy="3139321"/>
          </a:xfrm>
          <a:prstGeom prst="rect">
            <a:avLst/>
          </a:prstGeom>
          <a:noFill/>
        </p:spPr>
        <p:txBody>
          <a:bodyPr wrap="square" rtlCol="0">
            <a:spAutoFit/>
          </a:bodyPr>
          <a:lstStyle/>
          <a:p>
            <a:pPr algn="ctr"/>
            <a:r>
              <a:rPr lang="en-US" b="1" dirty="0"/>
              <a:t>Industry Committees</a:t>
            </a:r>
          </a:p>
          <a:p>
            <a:r>
              <a:rPr lang="en-US" b="1" dirty="0"/>
              <a:t>Marketing Committee:</a:t>
            </a:r>
          </a:p>
          <a:p>
            <a:r>
              <a:rPr lang="en-US" dirty="0"/>
              <a:t>MSC, Cherryhill Aqua Farms, Channel Fish, High </a:t>
            </a:r>
            <a:r>
              <a:rPr lang="en-US"/>
              <a:t>Liner,   </a:t>
            </a:r>
            <a:endParaRPr lang="en-US" dirty="0"/>
          </a:p>
          <a:p>
            <a:endParaRPr lang="en-US" dirty="0"/>
          </a:p>
          <a:p>
            <a:r>
              <a:rPr lang="en-US" b="1" dirty="0"/>
              <a:t>Fundraising Committee:</a:t>
            </a:r>
          </a:p>
          <a:p>
            <a:r>
              <a:rPr lang="en-US" dirty="0" err="1"/>
              <a:t>Grobest</a:t>
            </a:r>
            <a:r>
              <a:rPr lang="en-US" dirty="0"/>
              <a:t>, Fishes &amp; Dishes, SGS Global, </a:t>
            </a:r>
            <a:r>
              <a:rPr lang="en-US" dirty="0" err="1"/>
              <a:t>Southstream</a:t>
            </a:r>
            <a:r>
              <a:rPr lang="en-US" dirty="0"/>
              <a:t>, Under Current News</a:t>
            </a:r>
          </a:p>
          <a:p>
            <a:endParaRPr lang="en-US" dirty="0"/>
          </a:p>
          <a:p>
            <a:r>
              <a:rPr lang="en-US" b="1" dirty="0"/>
              <a:t>Alaska Committee:</a:t>
            </a:r>
          </a:p>
          <a:p>
            <a:r>
              <a:rPr lang="en-US" dirty="0"/>
              <a:t>ASMI,  UAA, Board members </a:t>
            </a:r>
          </a:p>
          <a:p>
            <a:endParaRPr lang="en-US" dirty="0"/>
          </a:p>
        </p:txBody>
      </p:sp>
    </p:spTree>
    <p:extLst>
      <p:ext uri="{BB962C8B-B14F-4D97-AF65-F5344CB8AC3E}">
        <p14:creationId xmlns:p14="http://schemas.microsoft.com/office/powerpoint/2010/main" val="1355893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mpany profile: High Liner Foods | IntraFish.com">
            <a:extLst>
              <a:ext uri="{FF2B5EF4-FFF2-40B4-BE49-F238E27FC236}">
                <a16:creationId xmlns:a16="http://schemas.microsoft.com/office/drawing/2014/main" id="{8E8D5DEC-B5C9-1D66-A8BD-814B3BC7C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285" y="2457318"/>
            <a:ext cx="4648517" cy="23224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NorthScope ERP for Seafood Companies">
            <a:extLst>
              <a:ext uri="{FF2B5EF4-FFF2-40B4-BE49-F238E27FC236}">
                <a16:creationId xmlns:a16="http://schemas.microsoft.com/office/drawing/2014/main" id="{F74C8868-6998-69AA-DCC2-13522FD35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769" y="-11357"/>
            <a:ext cx="2910296" cy="194019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oastal Villages - Seafood Processor Application">
            <a:extLst>
              <a:ext uri="{FF2B5EF4-FFF2-40B4-BE49-F238E27FC236}">
                <a16:creationId xmlns:a16="http://schemas.microsoft.com/office/drawing/2014/main" id="{42B4F3C9-06DD-8144-7B21-48A5AFA96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9834" y="3575762"/>
            <a:ext cx="2458761" cy="126473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American Seafoods logo">
            <a:extLst>
              <a:ext uri="{FF2B5EF4-FFF2-40B4-BE49-F238E27FC236}">
                <a16:creationId xmlns:a16="http://schemas.microsoft.com/office/drawing/2014/main" id="{3F944FD8-FDE9-137E-CC61-1C66AE1746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207" y="1911650"/>
            <a:ext cx="1298869" cy="1323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ident Seafoods Logo - LogoDix">
            <a:extLst>
              <a:ext uri="{FF2B5EF4-FFF2-40B4-BE49-F238E27FC236}">
                <a16:creationId xmlns:a16="http://schemas.microsoft.com/office/drawing/2014/main" id="{13A55216-7365-1FAB-0E8C-35300A64BA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833" y="130650"/>
            <a:ext cx="1940197" cy="194019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449A2FCE-CDC4-43B1-A76D-3F45ED3D88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8595" y="3689203"/>
            <a:ext cx="2242633" cy="91536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robest Seafood | Why Choose Us?">
            <a:extLst>
              <a:ext uri="{FF2B5EF4-FFF2-40B4-BE49-F238E27FC236}">
                <a16:creationId xmlns:a16="http://schemas.microsoft.com/office/drawing/2014/main" id="{A77BDA93-F206-C2E6-8D65-2C276D2826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4083" y="4793261"/>
            <a:ext cx="2614256" cy="202110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Gorton's Seafood">
            <a:extLst>
              <a:ext uri="{FF2B5EF4-FFF2-40B4-BE49-F238E27FC236}">
                <a16:creationId xmlns:a16="http://schemas.microsoft.com/office/drawing/2014/main" id="{20FF3408-1CE1-5AA1-01CC-A169CB52C7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833" y="5209921"/>
            <a:ext cx="2760664" cy="159365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hannel Fish Processing Company, Inc. | FishChoice">
            <a:extLst>
              <a:ext uri="{FF2B5EF4-FFF2-40B4-BE49-F238E27FC236}">
                <a16:creationId xmlns:a16="http://schemas.microsoft.com/office/drawing/2014/main" id="{386C2AA8-BA2E-5B47-9030-B5EF8F53F3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75887" y="5061766"/>
            <a:ext cx="3320388" cy="160434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UniSea, Inc. | City of Unalaska - International Port of Dutch Harbor">
            <a:extLst>
              <a:ext uri="{FF2B5EF4-FFF2-40B4-BE49-F238E27FC236}">
                <a16:creationId xmlns:a16="http://schemas.microsoft.com/office/drawing/2014/main" id="{8A19EBA2-C236-5A93-EFC1-44E770053A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112" y="2403318"/>
            <a:ext cx="1706691" cy="165596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GSSI - Global Sustainable Seafood Initiative">
            <a:extLst>
              <a:ext uri="{FF2B5EF4-FFF2-40B4-BE49-F238E27FC236}">
                <a16:creationId xmlns:a16="http://schemas.microsoft.com/office/drawing/2014/main" id="{E4A74715-65FA-6470-E1C2-4A82C3068B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9873" y="3674759"/>
            <a:ext cx="2053612" cy="2053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Seafood Exchange - Home - Seafood Processor and Importer">
            <a:extLst>
              <a:ext uri="{FF2B5EF4-FFF2-40B4-BE49-F238E27FC236}">
                <a16:creationId xmlns:a16="http://schemas.microsoft.com/office/drawing/2014/main" id="{93199DB6-C69D-C584-1D3E-D87C615440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41061" y="1632647"/>
            <a:ext cx="2367106" cy="16652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remier Catch | FishChoice">
            <a:extLst>
              <a:ext uri="{FF2B5EF4-FFF2-40B4-BE49-F238E27FC236}">
                <a16:creationId xmlns:a16="http://schemas.microsoft.com/office/drawing/2014/main" id="{19D7AB05-D2CB-A30D-B061-3376604741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70852" y="3564799"/>
            <a:ext cx="1369705" cy="13697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Alaska Plaice from Fortune Fish &amp; Gourmet | FishChoice">
            <a:extLst>
              <a:ext uri="{FF2B5EF4-FFF2-40B4-BE49-F238E27FC236}">
                <a16:creationId xmlns:a16="http://schemas.microsoft.com/office/drawing/2014/main" id="{B8D14A86-DBC2-C49D-6101-C4EB0B5F4D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08339" y="5287842"/>
            <a:ext cx="2906451" cy="1355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429D4AC-62E5-5AA0-C306-C74677C20A88}"/>
              </a:ext>
            </a:extLst>
          </p:cNvPr>
          <p:cNvPicPr>
            <a:picLocks noChangeAspect="1"/>
          </p:cNvPicPr>
          <p:nvPr/>
        </p:nvPicPr>
        <p:blipFill>
          <a:blip r:embed="rId16"/>
          <a:stretch>
            <a:fillRect/>
          </a:stretch>
        </p:blipFill>
        <p:spPr>
          <a:xfrm>
            <a:off x="5202887" y="230839"/>
            <a:ext cx="2596291" cy="1577918"/>
          </a:xfrm>
          <a:prstGeom prst="rect">
            <a:avLst/>
          </a:prstGeom>
        </p:spPr>
      </p:pic>
      <p:pic>
        <p:nvPicPr>
          <p:cNvPr id="13" name="Picture 14">
            <a:extLst>
              <a:ext uri="{FF2B5EF4-FFF2-40B4-BE49-F238E27FC236}">
                <a16:creationId xmlns:a16="http://schemas.microsoft.com/office/drawing/2014/main" id="{B476A9AD-5F85-3AE1-BA58-BF23AF82808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79695" y="410302"/>
            <a:ext cx="1438275" cy="11715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Riverence Provisions LLC | FishChoice">
            <a:extLst>
              <a:ext uri="{FF2B5EF4-FFF2-40B4-BE49-F238E27FC236}">
                <a16:creationId xmlns:a16="http://schemas.microsoft.com/office/drawing/2014/main" id="{9E262E1E-9C01-FFC5-4E52-66031F44C5F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89114" y="1710848"/>
            <a:ext cx="2565720" cy="15779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extLst>
              <a:ext uri="{FF2B5EF4-FFF2-40B4-BE49-F238E27FC236}">
                <a16:creationId xmlns:a16="http://schemas.microsoft.com/office/drawing/2014/main" id="{4356E1B8-CF87-2116-E125-28CD9A62DB8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155682" y="288166"/>
            <a:ext cx="1171575" cy="11715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E.C. Phillips &amp; Son, Inc. | FishChoice">
            <a:extLst>
              <a:ext uri="{FF2B5EF4-FFF2-40B4-BE49-F238E27FC236}">
                <a16:creationId xmlns:a16="http://schemas.microsoft.com/office/drawing/2014/main" id="{7A64C8DB-C9E8-11A6-03C7-0D01C776B79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89317" y="1894560"/>
            <a:ext cx="1955639" cy="11747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Bay Hill Seafood Sales | LinkedIn">
            <a:extLst>
              <a:ext uri="{FF2B5EF4-FFF2-40B4-BE49-F238E27FC236}">
                <a16:creationId xmlns:a16="http://schemas.microsoft.com/office/drawing/2014/main" id="{A7E11142-28A8-18CE-D718-8D2CC44DC4D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7802" y="3829320"/>
            <a:ext cx="1423949" cy="142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87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E25494-E776-AB7F-49AC-763E28C98BDD}"/>
              </a:ext>
            </a:extLst>
          </p:cNvPr>
          <p:cNvPicPr>
            <a:picLocks noChangeAspect="1"/>
          </p:cNvPicPr>
          <p:nvPr/>
        </p:nvPicPr>
        <p:blipFill>
          <a:blip r:embed="rId2"/>
          <a:stretch>
            <a:fillRect/>
          </a:stretch>
        </p:blipFill>
        <p:spPr>
          <a:xfrm>
            <a:off x="2150971" y="0"/>
            <a:ext cx="7890058" cy="6754900"/>
          </a:xfrm>
          <a:prstGeom prst="rect">
            <a:avLst/>
          </a:prstGeom>
        </p:spPr>
      </p:pic>
    </p:spTree>
    <p:extLst>
      <p:ext uri="{BB962C8B-B14F-4D97-AF65-F5344CB8AC3E}">
        <p14:creationId xmlns:p14="http://schemas.microsoft.com/office/powerpoint/2010/main" val="3550443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1676B-13A3-4306-0CC2-75BE2DE3896D}"/>
              </a:ext>
            </a:extLst>
          </p:cNvPr>
          <p:cNvSpPr>
            <a:spLocks noGrp="1"/>
          </p:cNvSpPr>
          <p:nvPr>
            <p:ph type="title"/>
          </p:nvPr>
        </p:nvSpPr>
        <p:spPr/>
        <p:txBody>
          <a:bodyPr/>
          <a:lstStyle/>
          <a:p>
            <a:r>
              <a:rPr lang="en-US" dirty="0"/>
              <a:t>Prohibited Species Donation Program (</a:t>
            </a:r>
            <a:r>
              <a:rPr lang="en-US" dirty="0" err="1"/>
              <a:t>Prohib</a:t>
            </a:r>
            <a:r>
              <a:rPr lang="en-US" dirty="0"/>
              <a:t>)</a:t>
            </a:r>
          </a:p>
        </p:txBody>
      </p:sp>
      <p:sp>
        <p:nvSpPr>
          <p:cNvPr id="3" name="Content Placeholder 2">
            <a:extLst>
              <a:ext uri="{FF2B5EF4-FFF2-40B4-BE49-F238E27FC236}">
                <a16:creationId xmlns:a16="http://schemas.microsoft.com/office/drawing/2014/main" id="{16965FF5-6571-3DC1-A82C-1E6716EB49B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EA857D6-B880-C5FE-AADB-637F99227454}"/>
              </a:ext>
            </a:extLst>
          </p:cNvPr>
          <p:cNvPicPr>
            <a:picLocks noChangeAspect="1"/>
          </p:cNvPicPr>
          <p:nvPr/>
        </p:nvPicPr>
        <p:blipFill>
          <a:blip r:embed="rId2"/>
          <a:stretch>
            <a:fillRect/>
          </a:stretch>
        </p:blipFill>
        <p:spPr>
          <a:xfrm>
            <a:off x="492608" y="1411074"/>
            <a:ext cx="5514653" cy="5081801"/>
          </a:xfrm>
          <a:prstGeom prst="rect">
            <a:avLst/>
          </a:prstGeom>
        </p:spPr>
      </p:pic>
      <p:pic>
        <p:nvPicPr>
          <p:cNvPr id="5" name="Picture 4">
            <a:extLst>
              <a:ext uri="{FF2B5EF4-FFF2-40B4-BE49-F238E27FC236}">
                <a16:creationId xmlns:a16="http://schemas.microsoft.com/office/drawing/2014/main" id="{47165865-7FB0-AD9C-B15E-C5B8208EA1F3}"/>
              </a:ext>
            </a:extLst>
          </p:cNvPr>
          <p:cNvPicPr>
            <a:picLocks noChangeAspect="1"/>
          </p:cNvPicPr>
          <p:nvPr/>
        </p:nvPicPr>
        <p:blipFill>
          <a:blip r:embed="rId3"/>
          <a:stretch>
            <a:fillRect/>
          </a:stretch>
        </p:blipFill>
        <p:spPr>
          <a:xfrm>
            <a:off x="6352853" y="1665176"/>
            <a:ext cx="5217360" cy="4965988"/>
          </a:xfrm>
          <a:prstGeom prst="rect">
            <a:avLst/>
          </a:prstGeom>
        </p:spPr>
      </p:pic>
    </p:spTree>
    <p:extLst>
      <p:ext uri="{BB962C8B-B14F-4D97-AF65-F5344CB8AC3E}">
        <p14:creationId xmlns:p14="http://schemas.microsoft.com/office/powerpoint/2010/main" val="1188444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cket Stock Photo - Download Image Now - iStock">
            <a:extLst>
              <a:ext uri="{FF2B5EF4-FFF2-40B4-BE49-F238E27FC236}">
                <a16:creationId xmlns:a16="http://schemas.microsoft.com/office/drawing/2014/main" id="{C16AAB3C-02D2-A0A8-0075-D782D9998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32" y="-1311409"/>
            <a:ext cx="13011461" cy="81694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CEB36DC-A998-3AD5-2ABD-E31493C1F405}"/>
              </a:ext>
            </a:extLst>
          </p:cNvPr>
          <p:cNvSpPr>
            <a:spLocks noGrp="1"/>
          </p:cNvSpPr>
          <p:nvPr>
            <p:ph type="title"/>
          </p:nvPr>
        </p:nvSpPr>
        <p:spPr/>
        <p:txBody>
          <a:bodyPr/>
          <a:lstStyle/>
          <a:p>
            <a:pPr algn="ctr"/>
            <a:r>
              <a:rPr lang="en-US" dirty="0"/>
              <a:t>Donation “Buckets”</a:t>
            </a:r>
          </a:p>
        </p:txBody>
      </p:sp>
      <p:sp>
        <p:nvSpPr>
          <p:cNvPr id="6" name="TextBox 5">
            <a:extLst>
              <a:ext uri="{FF2B5EF4-FFF2-40B4-BE49-F238E27FC236}">
                <a16:creationId xmlns:a16="http://schemas.microsoft.com/office/drawing/2014/main" id="{BDABD7ED-4306-6D4C-A0A2-9974BB0335A8}"/>
              </a:ext>
            </a:extLst>
          </p:cNvPr>
          <p:cNvSpPr txBox="1"/>
          <p:nvPr/>
        </p:nvSpPr>
        <p:spPr>
          <a:xfrm>
            <a:off x="838200" y="2128603"/>
            <a:ext cx="1918741" cy="769441"/>
          </a:xfrm>
          <a:prstGeom prst="rect">
            <a:avLst/>
          </a:prstGeom>
          <a:noFill/>
        </p:spPr>
        <p:txBody>
          <a:bodyPr wrap="square" rtlCol="0">
            <a:spAutoFit/>
          </a:bodyPr>
          <a:lstStyle/>
          <a:p>
            <a:r>
              <a:rPr lang="en-US" sz="4400" dirty="0" err="1"/>
              <a:t>Prohib</a:t>
            </a:r>
            <a:endParaRPr lang="en-US" sz="4400" dirty="0"/>
          </a:p>
        </p:txBody>
      </p:sp>
      <p:sp>
        <p:nvSpPr>
          <p:cNvPr id="7" name="TextBox 6">
            <a:extLst>
              <a:ext uri="{FF2B5EF4-FFF2-40B4-BE49-F238E27FC236}">
                <a16:creationId xmlns:a16="http://schemas.microsoft.com/office/drawing/2014/main" id="{F899AC86-D0FD-A989-B6EC-034C3D81DE8D}"/>
              </a:ext>
            </a:extLst>
          </p:cNvPr>
          <p:cNvSpPr txBox="1"/>
          <p:nvPr/>
        </p:nvSpPr>
        <p:spPr>
          <a:xfrm>
            <a:off x="3374565" y="1964904"/>
            <a:ext cx="2721434" cy="1077218"/>
          </a:xfrm>
          <a:prstGeom prst="rect">
            <a:avLst/>
          </a:prstGeom>
          <a:noFill/>
        </p:spPr>
        <p:txBody>
          <a:bodyPr wrap="square" rtlCol="0">
            <a:spAutoFit/>
          </a:bodyPr>
          <a:lstStyle/>
          <a:p>
            <a:pPr algn="ctr"/>
            <a:r>
              <a:rPr lang="en-US" sz="3200" dirty="0"/>
              <a:t>APA million meal</a:t>
            </a:r>
          </a:p>
        </p:txBody>
      </p:sp>
      <p:sp>
        <p:nvSpPr>
          <p:cNvPr id="8" name="TextBox 7">
            <a:extLst>
              <a:ext uri="{FF2B5EF4-FFF2-40B4-BE49-F238E27FC236}">
                <a16:creationId xmlns:a16="http://schemas.microsoft.com/office/drawing/2014/main" id="{EDBCF6E1-AB13-8E0C-E1DC-9EEBE499D793}"/>
              </a:ext>
            </a:extLst>
          </p:cNvPr>
          <p:cNvSpPr txBox="1"/>
          <p:nvPr/>
        </p:nvSpPr>
        <p:spPr>
          <a:xfrm>
            <a:off x="6400670" y="1964904"/>
            <a:ext cx="2249199" cy="1077218"/>
          </a:xfrm>
          <a:prstGeom prst="rect">
            <a:avLst/>
          </a:prstGeom>
          <a:noFill/>
        </p:spPr>
        <p:txBody>
          <a:bodyPr wrap="square" rtlCol="0">
            <a:spAutoFit/>
          </a:bodyPr>
          <a:lstStyle/>
          <a:p>
            <a:pPr algn="ctr"/>
            <a:r>
              <a:rPr lang="en-US" sz="3200" dirty="0"/>
              <a:t>Other Donations</a:t>
            </a:r>
          </a:p>
        </p:txBody>
      </p:sp>
      <p:sp>
        <p:nvSpPr>
          <p:cNvPr id="9" name="TextBox 8">
            <a:extLst>
              <a:ext uri="{FF2B5EF4-FFF2-40B4-BE49-F238E27FC236}">
                <a16:creationId xmlns:a16="http://schemas.microsoft.com/office/drawing/2014/main" id="{54A2EE6C-5C73-47C8-23CB-8CE4F56628BA}"/>
              </a:ext>
            </a:extLst>
          </p:cNvPr>
          <p:cNvSpPr txBox="1"/>
          <p:nvPr/>
        </p:nvSpPr>
        <p:spPr>
          <a:xfrm>
            <a:off x="9458793" y="1943937"/>
            <a:ext cx="2951756" cy="954107"/>
          </a:xfrm>
          <a:prstGeom prst="rect">
            <a:avLst/>
          </a:prstGeom>
          <a:noFill/>
        </p:spPr>
        <p:txBody>
          <a:bodyPr wrap="square" rtlCol="0">
            <a:spAutoFit/>
          </a:bodyPr>
          <a:lstStyle/>
          <a:p>
            <a:r>
              <a:rPr lang="en-US" sz="2800" dirty="0"/>
              <a:t>Grant funded purchases</a:t>
            </a:r>
          </a:p>
        </p:txBody>
      </p:sp>
      <p:sp>
        <p:nvSpPr>
          <p:cNvPr id="11" name="TextBox 10">
            <a:extLst>
              <a:ext uri="{FF2B5EF4-FFF2-40B4-BE49-F238E27FC236}">
                <a16:creationId xmlns:a16="http://schemas.microsoft.com/office/drawing/2014/main" id="{B2166ADE-588B-8291-E9DB-33FE4079F542}"/>
              </a:ext>
            </a:extLst>
          </p:cNvPr>
          <p:cNvSpPr txBox="1"/>
          <p:nvPr/>
        </p:nvSpPr>
        <p:spPr>
          <a:xfrm>
            <a:off x="6520722" y="3672590"/>
            <a:ext cx="2383980" cy="2031325"/>
          </a:xfrm>
          <a:prstGeom prst="rect">
            <a:avLst/>
          </a:prstGeom>
          <a:noFill/>
        </p:spPr>
        <p:txBody>
          <a:bodyPr wrap="square">
            <a:spAutoFit/>
          </a:bodyPr>
          <a:lstStyle/>
          <a:p>
            <a:pPr marL="457200" indent="-457200">
              <a:buFont typeface="Arial" panose="020B0604020202020204" pitchFamily="34" charset="0"/>
              <a:buChar char="•"/>
            </a:pPr>
            <a:r>
              <a:rPr lang="en-US" sz="1800" dirty="0">
                <a:solidFill>
                  <a:schemeClr val="bg1"/>
                </a:solidFill>
              </a:rPr>
              <a:t>Off-size</a:t>
            </a:r>
          </a:p>
          <a:p>
            <a:pPr marL="457200" indent="-457200">
              <a:buFont typeface="Arial" panose="020B0604020202020204" pitchFamily="34" charset="0"/>
              <a:buChar char="•"/>
            </a:pPr>
            <a:r>
              <a:rPr lang="en-US" sz="1800" dirty="0">
                <a:solidFill>
                  <a:schemeClr val="bg1"/>
                </a:solidFill>
              </a:rPr>
              <a:t>Off-color</a:t>
            </a:r>
          </a:p>
          <a:p>
            <a:pPr marL="457200" indent="-457200">
              <a:buFont typeface="Arial" panose="020B0604020202020204" pitchFamily="34" charset="0"/>
              <a:buChar char="•"/>
            </a:pPr>
            <a:r>
              <a:rPr lang="en-US" sz="1800" dirty="0">
                <a:solidFill>
                  <a:schemeClr val="bg1"/>
                </a:solidFill>
              </a:rPr>
              <a:t>Non-spec</a:t>
            </a:r>
          </a:p>
          <a:p>
            <a:pPr marL="457200" indent="-457200">
              <a:buFont typeface="Arial" panose="020B0604020202020204" pitchFamily="34" charset="0"/>
              <a:buChar char="•"/>
            </a:pPr>
            <a:r>
              <a:rPr lang="en-US" sz="1800" dirty="0">
                <a:solidFill>
                  <a:schemeClr val="bg1"/>
                </a:solidFill>
              </a:rPr>
              <a:t>Acceptably dented</a:t>
            </a:r>
          </a:p>
          <a:p>
            <a:pPr marL="457200" indent="-457200">
              <a:buFont typeface="Arial" panose="020B0604020202020204" pitchFamily="34" charset="0"/>
              <a:buChar char="•"/>
            </a:pPr>
            <a:r>
              <a:rPr lang="en-US" sz="1800" dirty="0">
                <a:solidFill>
                  <a:schemeClr val="bg1"/>
                </a:solidFill>
              </a:rPr>
              <a:t>Old packaging</a:t>
            </a:r>
          </a:p>
          <a:p>
            <a:pPr marL="457200" indent="-457200">
              <a:buFont typeface="Arial" panose="020B0604020202020204" pitchFamily="34" charset="0"/>
              <a:buChar char="•"/>
            </a:pPr>
            <a:r>
              <a:rPr lang="en-US" dirty="0">
                <a:solidFill>
                  <a:schemeClr val="bg1"/>
                </a:solidFill>
              </a:rPr>
              <a:t>Etc.</a:t>
            </a:r>
            <a:r>
              <a:rPr lang="en-US" sz="1800" dirty="0">
                <a:solidFill>
                  <a:schemeClr val="bg1"/>
                </a:solidFill>
              </a:rPr>
              <a:t> </a:t>
            </a:r>
          </a:p>
        </p:txBody>
      </p:sp>
      <p:sp>
        <p:nvSpPr>
          <p:cNvPr id="13" name="TextBox 12">
            <a:extLst>
              <a:ext uri="{FF2B5EF4-FFF2-40B4-BE49-F238E27FC236}">
                <a16:creationId xmlns:a16="http://schemas.microsoft.com/office/drawing/2014/main" id="{5C96016E-69EE-6FA5-ECF5-21F77E1EF583}"/>
              </a:ext>
            </a:extLst>
          </p:cNvPr>
          <p:cNvSpPr txBox="1"/>
          <p:nvPr/>
        </p:nvSpPr>
        <p:spPr>
          <a:xfrm>
            <a:off x="9513213" y="3560164"/>
            <a:ext cx="2239077" cy="1754326"/>
          </a:xfrm>
          <a:prstGeom prst="rect">
            <a:avLst/>
          </a:prstGeom>
          <a:noFill/>
        </p:spPr>
        <p:txBody>
          <a:bodyPr wrap="square">
            <a:spAutoFit/>
          </a:bodyPr>
          <a:lstStyle/>
          <a:p>
            <a:pPr marL="457200" indent="-457200">
              <a:buFont typeface="Arial" panose="020B0604020202020204" pitchFamily="34" charset="0"/>
              <a:buChar char="•"/>
            </a:pPr>
            <a:r>
              <a:rPr lang="en-US" sz="1800" dirty="0">
                <a:solidFill>
                  <a:schemeClr val="bg1"/>
                </a:solidFill>
              </a:rPr>
              <a:t>Alaska = Alaska seafood</a:t>
            </a:r>
          </a:p>
          <a:p>
            <a:pPr marL="457200" indent="-457200">
              <a:buFont typeface="Arial" panose="020B0604020202020204" pitchFamily="34" charset="0"/>
              <a:buChar char="•"/>
            </a:pPr>
            <a:endParaRPr lang="en-US" dirty="0">
              <a:solidFill>
                <a:schemeClr val="bg1"/>
              </a:solidFill>
            </a:endParaRPr>
          </a:p>
          <a:p>
            <a:pPr marL="457200" indent="-457200">
              <a:buFont typeface="Arial" panose="020B0604020202020204" pitchFamily="34" charset="0"/>
              <a:buChar char="•"/>
            </a:pPr>
            <a:r>
              <a:rPr lang="en-US" sz="1800" dirty="0">
                <a:solidFill>
                  <a:schemeClr val="bg1"/>
                </a:solidFill>
              </a:rPr>
              <a:t>Lower 48 = inexpensive items</a:t>
            </a:r>
          </a:p>
        </p:txBody>
      </p:sp>
      <p:sp>
        <p:nvSpPr>
          <p:cNvPr id="14" name="TextBox 13">
            <a:extLst>
              <a:ext uri="{FF2B5EF4-FFF2-40B4-BE49-F238E27FC236}">
                <a16:creationId xmlns:a16="http://schemas.microsoft.com/office/drawing/2014/main" id="{2FC41D34-23B5-6477-EE95-37C57C7366E4}"/>
              </a:ext>
            </a:extLst>
          </p:cNvPr>
          <p:cNvSpPr txBox="1"/>
          <p:nvPr/>
        </p:nvSpPr>
        <p:spPr>
          <a:xfrm>
            <a:off x="3432202" y="3608882"/>
            <a:ext cx="2239077" cy="923330"/>
          </a:xfrm>
          <a:prstGeom prst="rect">
            <a:avLst/>
          </a:prstGeom>
          <a:noFill/>
        </p:spPr>
        <p:txBody>
          <a:bodyPr wrap="square">
            <a:spAutoFit/>
          </a:bodyPr>
          <a:lstStyle/>
          <a:p>
            <a:pPr marL="457200" indent="-457200">
              <a:buFont typeface="Arial" panose="020B0604020202020204" pitchFamily="34" charset="0"/>
              <a:buChar char="•"/>
            </a:pPr>
            <a:r>
              <a:rPr lang="en-US" dirty="0">
                <a:solidFill>
                  <a:schemeClr val="bg1"/>
                </a:solidFill>
              </a:rPr>
              <a:t>Breaded pollock squares</a:t>
            </a:r>
          </a:p>
          <a:p>
            <a:pPr marL="457200" indent="-457200">
              <a:buFont typeface="Arial" panose="020B0604020202020204" pitchFamily="34" charset="0"/>
              <a:buChar char="•"/>
            </a:pPr>
            <a:endParaRPr lang="en-US" sz="1800" dirty="0">
              <a:solidFill>
                <a:schemeClr val="bg1"/>
              </a:solidFill>
            </a:endParaRPr>
          </a:p>
        </p:txBody>
      </p:sp>
      <p:sp>
        <p:nvSpPr>
          <p:cNvPr id="15" name="TextBox 14">
            <a:extLst>
              <a:ext uri="{FF2B5EF4-FFF2-40B4-BE49-F238E27FC236}">
                <a16:creationId xmlns:a16="http://schemas.microsoft.com/office/drawing/2014/main" id="{367F2DB5-16B2-E5F7-6A1F-5728E9CD8CAD}"/>
              </a:ext>
            </a:extLst>
          </p:cNvPr>
          <p:cNvSpPr txBox="1"/>
          <p:nvPr/>
        </p:nvSpPr>
        <p:spPr>
          <a:xfrm>
            <a:off x="737017" y="3656351"/>
            <a:ext cx="2239077" cy="2308324"/>
          </a:xfrm>
          <a:prstGeom prst="rect">
            <a:avLst/>
          </a:prstGeom>
          <a:noFill/>
        </p:spPr>
        <p:txBody>
          <a:bodyPr wrap="square">
            <a:spAutoFit/>
          </a:bodyPr>
          <a:lstStyle/>
          <a:p>
            <a:pPr marL="457200" indent="-457200">
              <a:buFont typeface="Arial" panose="020B0604020202020204" pitchFamily="34" charset="0"/>
              <a:buChar char="•"/>
            </a:pPr>
            <a:r>
              <a:rPr lang="en-US" sz="1800" dirty="0">
                <a:solidFill>
                  <a:schemeClr val="bg1"/>
                </a:solidFill>
              </a:rPr>
              <a:t>King Salmon</a:t>
            </a:r>
          </a:p>
          <a:p>
            <a:pPr marL="457200" indent="-457200">
              <a:buFont typeface="Arial" panose="020B0604020202020204" pitchFamily="34" charset="0"/>
              <a:buChar char="•"/>
            </a:pPr>
            <a:r>
              <a:rPr lang="en-US" dirty="0">
                <a:solidFill>
                  <a:schemeClr val="bg1"/>
                </a:solidFill>
              </a:rPr>
              <a:t>Chum Salmon</a:t>
            </a:r>
          </a:p>
          <a:p>
            <a:pPr marL="457200" indent="-457200">
              <a:buFont typeface="Arial" panose="020B0604020202020204" pitchFamily="34" charset="0"/>
              <a:buChar char="•"/>
            </a:pPr>
            <a:r>
              <a:rPr lang="en-US" sz="1800" dirty="0">
                <a:solidFill>
                  <a:schemeClr val="bg1"/>
                </a:solidFill>
              </a:rPr>
              <a:t>Halibut</a:t>
            </a:r>
          </a:p>
          <a:p>
            <a:pPr marL="457200" indent="-457200">
              <a:buFont typeface="Arial" panose="020B0604020202020204" pitchFamily="34" charset="0"/>
              <a:buChar char="•"/>
            </a:pPr>
            <a:endParaRPr lang="en-US" dirty="0">
              <a:solidFill>
                <a:schemeClr val="bg1"/>
              </a:solidFill>
            </a:endParaRPr>
          </a:p>
          <a:p>
            <a:pPr marL="457200" indent="-457200">
              <a:buFont typeface="Arial" panose="020B0604020202020204" pitchFamily="34" charset="0"/>
              <a:buChar char="•"/>
            </a:pPr>
            <a:endParaRPr lang="en-US" sz="1800" dirty="0">
              <a:solidFill>
                <a:schemeClr val="bg1"/>
              </a:solidFill>
            </a:endParaRPr>
          </a:p>
          <a:p>
            <a:pPr marL="457200" indent="-457200">
              <a:buFont typeface="Arial" panose="020B0604020202020204" pitchFamily="34" charset="0"/>
              <a:buChar char="•"/>
            </a:pPr>
            <a:r>
              <a:rPr lang="en-US" dirty="0">
                <a:solidFill>
                  <a:schemeClr val="bg1"/>
                </a:solidFill>
              </a:rPr>
              <a:t>Rockfish</a:t>
            </a:r>
          </a:p>
          <a:p>
            <a:pPr marL="457200" indent="-457200">
              <a:buFont typeface="Arial" panose="020B0604020202020204" pitchFamily="34" charset="0"/>
              <a:buChar char="•"/>
            </a:pPr>
            <a:r>
              <a:rPr lang="en-US" dirty="0">
                <a:solidFill>
                  <a:schemeClr val="bg1"/>
                </a:solidFill>
              </a:rPr>
              <a:t>lingcod</a:t>
            </a:r>
          </a:p>
          <a:p>
            <a:pPr marL="457200" indent="-457200">
              <a:buFont typeface="Arial" panose="020B0604020202020204" pitchFamily="34" charset="0"/>
              <a:buChar char="•"/>
            </a:pPr>
            <a:r>
              <a:rPr lang="en-US" dirty="0">
                <a:solidFill>
                  <a:schemeClr val="bg1"/>
                </a:solidFill>
              </a:rPr>
              <a:t>crab</a:t>
            </a:r>
            <a:endParaRPr lang="en-US" sz="1800" dirty="0">
              <a:solidFill>
                <a:schemeClr val="bg1"/>
              </a:solidFill>
            </a:endParaRPr>
          </a:p>
        </p:txBody>
      </p:sp>
    </p:spTree>
    <p:extLst>
      <p:ext uri="{BB962C8B-B14F-4D97-AF65-F5344CB8AC3E}">
        <p14:creationId xmlns:p14="http://schemas.microsoft.com/office/powerpoint/2010/main" val="1158184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9C589-10F8-670D-7AF4-A9A369A020AB}"/>
              </a:ext>
            </a:extLst>
          </p:cNvPr>
          <p:cNvSpPr>
            <a:spLocks noGrp="1"/>
          </p:cNvSpPr>
          <p:nvPr>
            <p:ph type="title"/>
          </p:nvPr>
        </p:nvSpPr>
        <p:spPr/>
        <p:txBody>
          <a:bodyPr/>
          <a:lstStyle/>
          <a:p>
            <a:endParaRPr lang="en-US"/>
          </a:p>
        </p:txBody>
      </p:sp>
      <p:pic>
        <p:nvPicPr>
          <p:cNvPr id="5" name="Content Placeholder 4" descr="A map of the united states&#10;&#10;Description automatically generated">
            <a:extLst>
              <a:ext uri="{FF2B5EF4-FFF2-40B4-BE49-F238E27FC236}">
                <a16:creationId xmlns:a16="http://schemas.microsoft.com/office/drawing/2014/main" id="{F1542B64-7D07-ACD0-0EAA-D08AA16A70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965" y="-687492"/>
            <a:ext cx="12712147" cy="9534111"/>
          </a:xfrm>
        </p:spPr>
      </p:pic>
    </p:spTree>
    <p:extLst>
      <p:ext uri="{BB962C8B-B14F-4D97-AF65-F5344CB8AC3E}">
        <p14:creationId xmlns:p14="http://schemas.microsoft.com/office/powerpoint/2010/main" val="1318142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AFF20-291D-2F00-7F00-FD310698AB2E}"/>
              </a:ext>
            </a:extLst>
          </p:cNvPr>
          <p:cNvSpPr>
            <a:spLocks noGrp="1"/>
          </p:cNvSpPr>
          <p:nvPr>
            <p:ph type="title"/>
          </p:nvPr>
        </p:nvSpPr>
        <p:spPr>
          <a:xfrm>
            <a:off x="-150313" y="202286"/>
            <a:ext cx="12100142" cy="2019260"/>
          </a:xfrm>
        </p:spPr>
        <p:txBody>
          <a:bodyPr>
            <a:normAutofit/>
          </a:bodyPr>
          <a:lstStyle/>
          <a:p>
            <a:pPr algn="ctr"/>
            <a:r>
              <a:rPr lang="en-US" b="1" dirty="0"/>
              <a:t>Seafood Food Security &amp; </a:t>
            </a:r>
            <a:br>
              <a:rPr lang="en-US" b="1" dirty="0"/>
            </a:br>
            <a:r>
              <a:rPr lang="en-US" b="1" dirty="0"/>
              <a:t>Processing Sector Resiliency</a:t>
            </a:r>
            <a:br>
              <a:rPr lang="en-US" dirty="0"/>
            </a:br>
            <a:endParaRPr lang="en-US" dirty="0"/>
          </a:p>
        </p:txBody>
      </p:sp>
      <p:sp>
        <p:nvSpPr>
          <p:cNvPr id="3" name="Content Placeholder 2">
            <a:extLst>
              <a:ext uri="{FF2B5EF4-FFF2-40B4-BE49-F238E27FC236}">
                <a16:creationId xmlns:a16="http://schemas.microsoft.com/office/drawing/2014/main" id="{3A1F1586-FAC8-537A-2A3A-82E86D5FD9F0}"/>
              </a:ext>
            </a:extLst>
          </p:cNvPr>
          <p:cNvSpPr>
            <a:spLocks noGrp="1"/>
          </p:cNvSpPr>
          <p:nvPr>
            <p:ph idx="1"/>
          </p:nvPr>
        </p:nvSpPr>
        <p:spPr/>
        <p:txBody>
          <a:bodyPr>
            <a:normAutofit/>
          </a:bodyPr>
          <a:lstStyle/>
          <a:p>
            <a:pPr marL="0" indent="0">
              <a:buNone/>
            </a:pPr>
            <a:r>
              <a:rPr lang="en-US" sz="2800" b="1" i="1" dirty="0">
                <a:solidFill>
                  <a:srgbClr val="000000"/>
                </a:solidFill>
                <a:effectLst/>
                <a:uFill>
                  <a:solidFill>
                    <a:srgbClr val="000000"/>
                  </a:solidFill>
                </a:uFill>
                <a:latin typeface="Arial" panose="020B0604020202020204" pitchFamily="34" charset="0"/>
                <a:ea typeface="Calibri" panose="020F0502020204030204" pitchFamily="34" charset="0"/>
              </a:rPr>
              <a:t>Objective 1 – Seafood supply &amp; demand</a:t>
            </a:r>
          </a:p>
          <a:p>
            <a:pPr marL="0" indent="0">
              <a:buNone/>
            </a:pPr>
            <a:r>
              <a:rPr lang="en-US" b="1" i="1" dirty="0">
                <a:solidFill>
                  <a:srgbClr val="000000"/>
                </a:solidFill>
                <a:uFill>
                  <a:solidFill>
                    <a:srgbClr val="000000"/>
                  </a:solidFill>
                </a:uFill>
                <a:latin typeface="Arial" panose="020B0604020202020204" pitchFamily="34" charset="0"/>
                <a:ea typeface="Calibri" panose="020F0502020204030204" pitchFamily="34" charset="0"/>
              </a:rPr>
              <a:t>P</a:t>
            </a:r>
            <a:r>
              <a:rPr lang="en-US" sz="2800" b="1" i="1" dirty="0">
                <a:solidFill>
                  <a:srgbClr val="000000"/>
                </a:solidFill>
                <a:effectLst/>
                <a:uFill>
                  <a:solidFill>
                    <a:srgbClr val="000000"/>
                  </a:solidFill>
                </a:uFill>
                <a:latin typeface="Arial" panose="020B0604020202020204" pitchFamily="34" charset="0"/>
                <a:ea typeface="Calibri" panose="020F0502020204030204" pitchFamily="34" charset="0"/>
              </a:rPr>
              <a:t>urchase “oversupply,”</a:t>
            </a:r>
            <a:r>
              <a:rPr lang="en-US" sz="2800" i="1" dirty="0">
                <a:solidFill>
                  <a:srgbClr val="000000"/>
                </a:solidFill>
                <a:effectLst/>
                <a:uFill>
                  <a:solidFill>
                    <a:srgbClr val="000000"/>
                  </a:solidFill>
                </a:uFill>
                <a:latin typeface="Arial" panose="020B0604020202020204" pitchFamily="34" charset="0"/>
                <a:ea typeface="Calibri" panose="020F0502020204030204" pitchFamily="34" charset="0"/>
              </a:rPr>
              <a:t> which drains resources, and distributing to communities with established freezer capacity and feeding programs. </a:t>
            </a:r>
          </a:p>
          <a:p>
            <a:pPr marL="0" indent="0">
              <a:buNone/>
            </a:pPr>
            <a:endParaRPr lang="en-US" i="1" dirty="0">
              <a:solidFill>
                <a:srgbClr val="000000"/>
              </a:solidFill>
              <a:uFill>
                <a:solidFill>
                  <a:srgbClr val="000000"/>
                </a:solidFill>
              </a:uFill>
              <a:latin typeface="Arial" panose="020B0604020202020204" pitchFamily="34" charset="0"/>
              <a:ea typeface="Calibri" panose="020F0502020204030204" pitchFamily="34" charset="0"/>
            </a:endParaRPr>
          </a:p>
          <a:p>
            <a:pPr marL="0" indent="0">
              <a:buNone/>
            </a:pPr>
            <a:r>
              <a:rPr lang="en-US" i="1" dirty="0">
                <a:solidFill>
                  <a:srgbClr val="000000"/>
                </a:solidFill>
                <a:uFill>
                  <a:solidFill>
                    <a:srgbClr val="000000"/>
                  </a:solidFill>
                </a:uFill>
                <a:latin typeface="Arial" panose="020B0604020202020204" pitchFamily="34" charset="0"/>
                <a:ea typeface="Calibri" panose="020F0502020204030204" pitchFamily="34" charset="0"/>
              </a:rPr>
              <a:t>Frequent purchases were irregular sized sockeye portions, “sockeye burger meat,” “cod pieces,” small lots of ‘23 product or ‘24 product as the summer salmon season ramped up. Canned pinks.</a:t>
            </a:r>
          </a:p>
          <a:p>
            <a:pPr marL="0" indent="0">
              <a:buNone/>
            </a:pPr>
            <a:endParaRPr lang="en-US" i="1" dirty="0">
              <a:solidFill>
                <a:srgbClr val="000000"/>
              </a:solidFill>
              <a:uFill>
                <a:solidFill>
                  <a:srgbClr val="000000"/>
                </a:solidFill>
              </a:uFill>
              <a:latin typeface="Arial" panose="020B0604020202020204" pitchFamily="34" charset="0"/>
              <a:ea typeface="Calibri" panose="020F0502020204030204" pitchFamily="34" charset="0"/>
            </a:endParaRPr>
          </a:p>
          <a:p>
            <a:pPr marL="0" indent="0">
              <a:buNone/>
            </a:pPr>
            <a:endParaRPr lang="en-US" sz="2800" i="1" dirty="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72137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26918</TotalTime>
  <Words>305</Words>
  <Application>Microsoft Office PowerPoint</Application>
  <PresentationFormat>Widescreen</PresentationFormat>
  <Paragraphs>51</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Aptos Display</vt:lpstr>
      <vt:lpstr>Arial</vt:lpstr>
      <vt:lpstr>Calibri</vt:lpstr>
      <vt:lpstr>Office Theme</vt:lpstr>
      <vt:lpstr>The Seafood Industry’s Response to Hunger</vt:lpstr>
      <vt:lpstr>PowerPoint Presentation</vt:lpstr>
      <vt:lpstr>PowerPoint Presentation</vt:lpstr>
      <vt:lpstr>PowerPoint Presentation</vt:lpstr>
      <vt:lpstr>PowerPoint Presentation</vt:lpstr>
      <vt:lpstr>Prohibited Species Donation Program (Prohib)</vt:lpstr>
      <vt:lpstr>Donation “Buckets”</vt:lpstr>
      <vt:lpstr>PowerPoint Presentation</vt:lpstr>
      <vt:lpstr>Seafood Food Security &amp;  Processing Sector Resiliency </vt:lpstr>
      <vt:lpstr>PowerPoint Presentation</vt:lpstr>
      <vt:lpstr>PowerPoint Presentation</vt:lpstr>
      <vt:lpstr>PowerPoint Presentation</vt:lpstr>
      <vt:lpstr>PowerPoint Presentation</vt:lpstr>
      <vt:lpstr>Objective 2 – Local food security</vt:lpstr>
      <vt:lpstr>PowerPoint Presentation</vt:lpstr>
      <vt:lpstr>Objective 3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Lindoff</dc:creator>
  <cp:lastModifiedBy>Rebecca Guyer</cp:lastModifiedBy>
  <cp:revision>102</cp:revision>
  <dcterms:created xsi:type="dcterms:W3CDTF">2024-10-15T23:10:58Z</dcterms:created>
  <dcterms:modified xsi:type="dcterms:W3CDTF">2025-09-19T19:26:04Z</dcterms:modified>
</cp:coreProperties>
</file>