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9" r:id="rId2"/>
    <p:sldId id="406" r:id="rId3"/>
    <p:sldId id="408" r:id="rId4"/>
    <p:sldId id="410" r:id="rId5"/>
    <p:sldId id="384" r:id="rId6"/>
    <p:sldId id="386" r:id="rId7"/>
    <p:sldId id="388" r:id="rId8"/>
    <p:sldId id="407" r:id="rId9"/>
    <p:sldId id="365" r:id="rId10"/>
    <p:sldId id="389" r:id="rId11"/>
    <p:sldId id="391" r:id="rId12"/>
    <p:sldId id="393" r:id="rId13"/>
    <p:sldId id="394" r:id="rId14"/>
    <p:sldId id="396" r:id="rId15"/>
    <p:sldId id="398" r:id="rId16"/>
    <p:sldId id="381" r:id="rId17"/>
    <p:sldId id="382" r:id="rId18"/>
    <p:sldId id="361" r:id="rId19"/>
    <p:sldId id="401" r:id="rId20"/>
    <p:sldId id="402" r:id="rId21"/>
    <p:sldId id="366" r:id="rId22"/>
    <p:sldId id="367" r:id="rId23"/>
    <p:sldId id="368" r:id="rId24"/>
    <p:sldId id="360" r:id="rId25"/>
    <p:sldId id="376" r:id="rId26"/>
    <p:sldId id="378" r:id="rId27"/>
    <p:sldId id="379" r:id="rId28"/>
    <p:sldId id="397" r:id="rId29"/>
    <p:sldId id="374" r:id="rId30"/>
    <p:sldId id="370" r:id="rId31"/>
    <p:sldId id="399" r:id="rId32"/>
    <p:sldId id="4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096C4F"/>
    <a:srgbClr val="CC9900"/>
    <a:srgbClr val="2B2624"/>
    <a:srgbClr val="F8F7EF"/>
    <a:srgbClr val="FF9933"/>
    <a:srgbClr val="FECC45"/>
    <a:srgbClr val="EE77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17923-4E44-46AD-AF6B-4208DACDF740}" v="604" dt="2025-09-17T16:14:1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56" autoAdjust="0"/>
    <p:restoredTop sz="94660"/>
  </p:normalViewPr>
  <p:slideViewPr>
    <p:cSldViewPr snapToGrid="0">
      <p:cViewPr>
        <p:scale>
          <a:sx n="62" d="100"/>
          <a:sy n="62" d="100"/>
        </p:scale>
        <p:origin x="612" y="72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5582-8107-4AB1-ABB1-66C039E1BC1A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897A2-C9E3-4E9B-A582-300D729C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897A2-C9E3-4E9B-A582-300D729C31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2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897A2-C9E3-4E9B-A582-300D729C31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FC42-BB21-0999-8FCC-223B4A49A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7E83-10C9-E974-C3DB-64872D9B8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AE22-565D-DEE5-BAA3-30C55D3A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F7AB-65C6-B2B9-BB64-8F81DDB0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41AF5-F0A3-914F-A249-EFE1A28F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A15E-60C7-ABB3-15C7-DD9F8B40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AF67A-CCD1-0292-ECCD-D029E2EE2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BF4DF-3D9D-CEA4-BB0E-7AA7D3DE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410CC-AFE2-D05A-828E-99982D8B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DDBBA-A39C-F055-0C47-4BE24CCB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CD1F6-5553-CB40-5714-144E99D43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35AF5-79BC-290F-E8B0-2864AFA99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8716-BB7B-925E-44B8-4297997A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0C603-34E4-4766-8461-DFF2C826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36D86-CB40-8EC5-235D-A936FCAB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9BD5-F8B4-F66F-0764-30DACD2C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CA877-7748-2E6B-8B04-150D3B04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96C-0113-BF6B-2C41-4DEE7B7B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1BF1-7263-8FD8-01D6-97AD29DB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F6C90-16A2-A7D6-69B1-9DD92CD6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764B-28FC-6F30-401C-372122DE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3722-70C3-ED9D-BE1A-78E1C79F3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A9E34-B3DF-9451-BCBA-80D2DF70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97EF6-1098-44E9-BCCD-9C8D23CF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76C6-0D46-006A-572C-CE9224E3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F047-0AB9-C3BE-0AC8-812A3EB9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79B70-9209-6D8C-8245-D100C113F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B526C-7DB5-D763-628C-C443D1630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6CF02-3AE2-26F8-E33D-7083B480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52194-B5AD-5855-C8F9-24246D61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38191-E051-E3BB-9675-C4DD1B42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0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1A9C-CD5A-503B-2540-959D934C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63357-4E65-2BB0-5C88-5B8F9946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9388F-0240-D5A8-40F4-6A05A48B4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190F6-EFD2-1622-D557-6DC7B8E45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CD500-2AC5-4144-47D1-C39D531BA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87AD9-88BE-6CC2-C9EB-844BE34B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D0C8B-5A69-355E-BDF7-44892D18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BFE98-92D4-2517-B6AC-06697FD8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FBFD-3019-BCBD-EAE8-1C8E1397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C8D2F-D841-8AAA-E73B-C349CA2A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98A25-24F4-AB7F-7F79-601BB6A4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67CB4-9749-116D-7C31-58A6C57B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C96F1-A240-21A1-E1FC-672E1D68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3FDDC-80C6-CB11-B8CD-7F890873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C275-D2FB-54FC-3FB8-76F7A75E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BBA2-255D-A81C-2F55-862D0490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8484-B902-33FA-10FE-A52E68A3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87342-5AC8-61CF-7462-6D6D39571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D5227-76E4-B691-37E0-72DACE7B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C359F-AC62-4ECF-941B-F91BF563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5262-A137-573A-F0A0-61D89272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AE0D-9410-88E6-4CAA-12495B49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4DEB3-5ECE-D312-9036-64E7B4B81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9E485-DFFD-71FF-ED97-C00FC0EFC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2A625-0522-1F4E-3D8C-3340D2A5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86F7-5C2F-B6E7-5814-B3666CA0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3AD6-64CA-762C-2B26-AFE990DF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5BC36-8F7C-B05E-5A93-EC45CD1C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0817-EBB6-1350-9B96-85ABF306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5CAD-0E3A-C540-EB9D-DAC010EB1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50C22-854E-40E7-85FE-560F7C4BD78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3AE1B-A69A-3A89-112D-28EC39901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C9BA-83C1-6040-3656-CBD32211D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7C55D-8754-4B9A-9AEB-DFC7A68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94D8F-9DC2-3EEB-DE2B-F2311C72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277D-45C1-6A05-7D2B-CC482E1E3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298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Fundraising Amidst Uncertainty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A937B-892C-CF92-7652-189E6C8D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0582"/>
            <a:ext cx="9144000" cy="50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 ‘the Importance of a Simple Plan’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A3743-C287-26E4-F275-676998CAE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53" y="490651"/>
            <a:ext cx="3243693" cy="41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CF06A-A0A1-2A79-68D8-D4DD80EC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88916C-6FE4-F84F-5E00-44941063CFED}"/>
              </a:ext>
            </a:extLst>
          </p:cNvPr>
          <p:cNvSpPr txBox="1"/>
          <p:nvPr/>
        </p:nvSpPr>
        <p:spPr>
          <a:xfrm>
            <a:off x="1967022" y="3107522"/>
            <a:ext cx="913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‘Show and tell’. </a:t>
            </a:r>
            <a:endParaRPr lang="en-US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29E10-0C49-C103-D682-17D7D0F37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E4BDDB-F739-DA20-4195-8A5652CA3E7F}"/>
              </a:ext>
            </a:extLst>
          </p:cNvPr>
          <p:cNvSpPr txBox="1"/>
          <p:nvPr/>
        </p:nvSpPr>
        <p:spPr>
          <a:xfrm>
            <a:off x="2083980" y="4056211"/>
            <a:ext cx="9016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(more) specific about the impact. </a:t>
            </a:r>
            <a:endParaRPr lang="en-U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2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AE100-3008-4356-7F52-4D28AA6D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7241F-247D-3D1D-0CF9-7D1B2848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75134E-3D7D-9726-27E5-06C9E8F5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4" y="860453"/>
            <a:ext cx="6980547" cy="5137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36C51-E4C6-48CC-5519-F4F30A710A19}"/>
              </a:ext>
            </a:extLst>
          </p:cNvPr>
          <p:cNvSpPr txBox="1"/>
          <p:nvPr/>
        </p:nvSpPr>
        <p:spPr>
          <a:xfrm>
            <a:off x="8257735" y="1856935"/>
            <a:ext cx="36857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~30%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raised this year </a:t>
            </a:r>
          </a:p>
        </p:txBody>
      </p:sp>
    </p:spTree>
    <p:extLst>
      <p:ext uri="{BB962C8B-B14F-4D97-AF65-F5344CB8AC3E}">
        <p14:creationId xmlns:p14="http://schemas.microsoft.com/office/powerpoint/2010/main" val="192485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aska Outline Vector Images (over 2,500)">
            <a:extLst>
              <a:ext uri="{FF2B5EF4-FFF2-40B4-BE49-F238E27FC236}">
                <a16:creationId xmlns:a16="http://schemas.microsoft.com/office/drawing/2014/main" id="{5BDFA2C0-0D3F-CF4F-A7B4-30825B03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24" y="799008"/>
            <a:ext cx="9157952" cy="54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D22C9A-F7D8-2C4F-1745-D2AE4C9F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D39F4-E443-CE0F-728F-D4DFF465F703}"/>
              </a:ext>
            </a:extLst>
          </p:cNvPr>
          <p:cNvSpPr txBox="1"/>
          <p:nvPr/>
        </p:nvSpPr>
        <p:spPr>
          <a:xfrm>
            <a:off x="829994" y="667157"/>
            <a:ext cx="65133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655,000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</a:t>
            </a:r>
          </a:p>
        </p:txBody>
      </p:sp>
    </p:spTree>
    <p:extLst>
      <p:ext uri="{BB962C8B-B14F-4D97-AF65-F5344CB8AC3E}">
        <p14:creationId xmlns:p14="http://schemas.microsoft.com/office/powerpoint/2010/main" val="201045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6958C-DFCF-2302-D712-18BB5071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25EBE-CEBE-F301-642B-49A5D5259FB3}"/>
              </a:ext>
            </a:extLst>
          </p:cNvPr>
          <p:cNvSpPr txBox="1"/>
          <p:nvPr/>
        </p:nvSpPr>
        <p:spPr>
          <a:xfrm>
            <a:off x="1796901" y="1976211"/>
            <a:ext cx="913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give up planning!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26DF-ABAD-9202-DF9E-A32AE825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B45AB-4784-BF76-0701-D93A4C9CF93B}"/>
              </a:ext>
            </a:extLst>
          </p:cNvPr>
          <p:cNvSpPr txBox="1"/>
          <p:nvPr/>
        </p:nvSpPr>
        <p:spPr>
          <a:xfrm>
            <a:off x="400331" y="3019741"/>
            <a:ext cx="95308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“When there is total uncertainty about what comes next, the best thing a business (or non-profit) … can do is to make a plan, </a:t>
            </a:r>
          </a:p>
          <a:p>
            <a:pPr lvl="3"/>
            <a:r>
              <a:rPr lang="en-US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if that plan changes 20 times.”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5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the camera&#10;&#10;AI-generated content may be incorrect.">
            <a:extLst>
              <a:ext uri="{FF2B5EF4-FFF2-40B4-BE49-F238E27FC236}">
                <a16:creationId xmlns:a16="http://schemas.microsoft.com/office/drawing/2014/main" id="{28692376-3067-62C0-054F-B8136B95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51" t="12103" b="12911"/>
          <a:stretch>
            <a:fillRect/>
          </a:stretch>
        </p:blipFill>
        <p:spPr>
          <a:xfrm>
            <a:off x="4754880" y="-322209"/>
            <a:ext cx="7437120" cy="7502418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3753B-D00A-8615-6F4F-B8183D1C9905}"/>
              </a:ext>
            </a:extLst>
          </p:cNvPr>
          <p:cNvSpPr txBox="1"/>
          <p:nvPr/>
        </p:nvSpPr>
        <p:spPr>
          <a:xfrm>
            <a:off x="875631" y="3206270"/>
            <a:ext cx="4824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masis MT Pro Light" panose="020F0502020204030204" pitchFamily="18" charset="0"/>
                <a:cs typeface="Aharoni" panose="02010803020104030203" pitchFamily="2" charset="-79"/>
              </a:rPr>
              <a:t>a simple plan</a:t>
            </a:r>
          </a:p>
        </p:txBody>
      </p:sp>
    </p:spTree>
    <p:extLst>
      <p:ext uri="{BB962C8B-B14F-4D97-AF65-F5344CB8AC3E}">
        <p14:creationId xmlns:p14="http://schemas.microsoft.com/office/powerpoint/2010/main" val="365204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38A1D3-1BE4-68B7-9753-FB310C57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678"/>
            <a:ext cx="12135513" cy="44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6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tter Fundraising | Increase Your Fundraising Capacity">
            <a:extLst>
              <a:ext uri="{FF2B5EF4-FFF2-40B4-BE49-F238E27FC236}">
                <a16:creationId xmlns:a16="http://schemas.microsoft.com/office/drawing/2014/main" id="{A8E62ED6-56B2-3E47-BF7F-85E82BC9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909888"/>
            <a:ext cx="7534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5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im Shapiro (@jimshapiro) / X">
            <a:extLst>
              <a:ext uri="{FF2B5EF4-FFF2-40B4-BE49-F238E27FC236}">
                <a16:creationId xmlns:a16="http://schemas.microsoft.com/office/drawing/2014/main" id="{CDBD4CB7-5B5B-4869-7A6C-6439AC40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35" y="1934455"/>
            <a:ext cx="3810000" cy="3810000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5942C1-72EC-3E9B-19A5-3CABA037307F}"/>
              </a:ext>
            </a:extLst>
          </p:cNvPr>
          <p:cNvGrpSpPr/>
          <p:nvPr/>
        </p:nvGrpSpPr>
        <p:grpSpPr>
          <a:xfrm>
            <a:off x="1437299" y="1998579"/>
            <a:ext cx="6764617" cy="3154710"/>
            <a:chOff x="1437299" y="1998579"/>
            <a:chExt cx="6764617" cy="31547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B9A3F9-1F10-95D9-CE2B-225CE1B78797}"/>
                </a:ext>
              </a:extLst>
            </p:cNvPr>
            <p:cNvSpPr/>
            <p:nvPr/>
          </p:nvSpPr>
          <p:spPr>
            <a:xfrm>
              <a:off x="1437299" y="1998579"/>
              <a:ext cx="1553630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9900" b="1" cap="none" spc="50" dirty="0">
                  <a:ln w="0"/>
                  <a:solidFill>
                    <a:srgbClr val="CC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A144E8-B4D9-4232-AD37-97C041C84499}"/>
                </a:ext>
              </a:extLst>
            </p:cNvPr>
            <p:cNvSpPr txBox="1"/>
            <p:nvPr/>
          </p:nvSpPr>
          <p:spPr>
            <a:xfrm>
              <a:off x="3440134" y="2421772"/>
              <a:ext cx="47617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 Principles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5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B3E12-C60D-752D-8100-63267F64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7C407-6346-888D-784E-FD0B0528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000" dirty="0"/>
              <a:t>#1) </a:t>
            </a:r>
            <a:r>
              <a:rPr lang="en-US" sz="4000" b="1" dirty="0"/>
              <a:t>‘Anchor’ </a:t>
            </a:r>
            <a:r>
              <a:rPr lang="en-US" sz="4000" dirty="0"/>
              <a:t>Your </a:t>
            </a:r>
            <a:br>
              <a:rPr lang="en-US" sz="4000" dirty="0"/>
            </a:br>
            <a:r>
              <a:rPr lang="en-US" sz="4000" dirty="0"/>
              <a:t>Fundraising Calendar</a:t>
            </a:r>
          </a:p>
        </p:txBody>
      </p:sp>
      <p:pic>
        <p:nvPicPr>
          <p:cNvPr id="2052" name="Picture 4" descr="Anchor Photos, Download The BEST Free Anchor Stock Photos &amp; HD Images">
            <a:extLst>
              <a:ext uri="{FF2B5EF4-FFF2-40B4-BE49-F238E27FC236}">
                <a16:creationId xmlns:a16="http://schemas.microsoft.com/office/drawing/2014/main" id="{FE83D30B-D4AF-754E-A801-2DFC4D01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8"/>
          <a:stretch>
            <a:fillRect/>
          </a:stretch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2FC3-450A-4F63-A87C-2127AD42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Build around revenue-generating activities.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>
                <a:latin typeface="Aptos" panose="020B0004020202020204" pitchFamily="34" charset="0"/>
              </a:rPr>
              <a:t>Appeals (set in stone)</a:t>
            </a:r>
          </a:p>
          <a:p>
            <a:pPr marL="457200" lvl="1" indent="0">
              <a:buNone/>
            </a:pPr>
            <a:endParaRPr lang="en-US" sz="3600" dirty="0">
              <a:latin typeface="Aptos" panose="020B0004020202020204" pitchFamily="34" charset="0"/>
            </a:endParaRPr>
          </a:p>
          <a:p>
            <a:pPr lvl="1"/>
            <a:r>
              <a:rPr lang="en-US" sz="3600" dirty="0">
                <a:latin typeface="Aptos" panose="020B0004020202020204" pitchFamily="34" charset="0"/>
              </a:rPr>
              <a:t>Newsletters and ‘Donor Reports’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610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ailor Captain Man Smoking A Tobacco Pipe Thinking And Looking Up  Expressing Doubt And Wonder Stock Photo - Download Image Now - iStock">
            <a:extLst>
              <a:ext uri="{FF2B5EF4-FFF2-40B4-BE49-F238E27FC236}">
                <a16:creationId xmlns:a16="http://schemas.microsoft.com/office/drawing/2014/main" id="{9DCE202E-73C8-8371-2173-762C7D309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 b="909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57B26-580B-C654-2FAC-45C1A73FF88C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5579540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#2) Schedule ‘Asks’ 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BEFORE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Needs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BC5C-55BB-DAA7-4371-07D4769C0A66}"/>
              </a:ext>
            </a:extLst>
          </p:cNvPr>
          <p:cNvSpPr txBox="1">
            <a:spLocks/>
          </p:cNvSpPr>
          <p:nvPr/>
        </p:nvSpPr>
        <p:spPr>
          <a:xfrm>
            <a:off x="973455" y="3429000"/>
            <a:ext cx="558077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Make sure the ‘ask’ is understandable.</a:t>
            </a:r>
          </a:p>
          <a:p>
            <a:pPr marL="0"/>
            <a:endParaRPr lang="en-US" sz="4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easoned sailor experienced male with compass on seafoam green background |  Premium AI-generated image">
            <a:extLst>
              <a:ext uri="{FF2B5EF4-FFF2-40B4-BE49-F238E27FC236}">
                <a16:creationId xmlns:a16="http://schemas.microsoft.com/office/drawing/2014/main" id="{47A5906D-7E5C-782C-BCFF-059E0D2F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10307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8B68-BC8D-B1E6-1404-73B663D7CB18}"/>
              </a:ext>
            </a:extLst>
          </p:cNvPr>
          <p:cNvSpPr txBox="1"/>
          <p:nvPr/>
        </p:nvSpPr>
        <p:spPr>
          <a:xfrm>
            <a:off x="838200" y="941630"/>
            <a:ext cx="441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and/or fresh perspective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1A7E5-4E25-CA55-DD50-D82089F5751F}"/>
              </a:ext>
            </a:extLst>
          </p:cNvPr>
          <p:cNvSpPr txBox="1"/>
          <p:nvPr/>
        </p:nvSpPr>
        <p:spPr>
          <a:xfrm>
            <a:off x="838200" y="1984173"/>
            <a:ext cx="441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Immediate, practical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CAD97-162E-2687-3444-A3469E2B4C80}"/>
              </a:ext>
            </a:extLst>
          </p:cNvPr>
          <p:cNvSpPr txBox="1"/>
          <p:nvPr/>
        </p:nvSpPr>
        <p:spPr>
          <a:xfrm>
            <a:off x="768160" y="3976714"/>
            <a:ext cx="441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‘compass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hold on to </a:t>
            </a:r>
            <a:r>
              <a:rPr lang="en-US" sz="3200" b="1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en-US" sz="3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direction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steer toward </a:t>
            </a:r>
          </a:p>
        </p:txBody>
      </p:sp>
    </p:spTree>
    <p:extLst>
      <p:ext uri="{BB962C8B-B14F-4D97-AF65-F5344CB8AC3E}">
        <p14:creationId xmlns:p14="http://schemas.microsoft.com/office/powerpoint/2010/main" val="368542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D0A76-7F77-CC1A-9FF8-7F93EF65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B2D6774-4A95-3DCA-FBA2-C1D3C8F7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98" name="Picture 2" descr="Sailor Captain Man Smoking A Tobacco Pipe Thinking And Looking Up  Expressing Doubt And Wonder Stock Photo - Download Image Now - iStock">
            <a:extLst>
              <a:ext uri="{FF2B5EF4-FFF2-40B4-BE49-F238E27FC236}">
                <a16:creationId xmlns:a16="http://schemas.microsoft.com/office/drawing/2014/main" id="{EB71F50E-A723-DADF-5D2C-22913BFF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 b="909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453FE1A-344B-153E-027C-AC1340F2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A9679-6BAD-BFDB-A98F-1A429BFAC085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5579540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Roboto" panose="02000000000000000000" pitchFamily="2" charset="0"/>
                <a:cs typeface="Roboto" panose="02000000000000000000" pitchFamily="2" charset="0"/>
              </a:rPr>
              <a:t>#2) Schedule ‘Asks’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Roboto" panose="02000000000000000000" pitchFamily="2" charset="0"/>
                <a:cs typeface="Roboto" panose="02000000000000000000" pitchFamily="2" charset="0"/>
              </a:rPr>
              <a:t>BEFORE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Roboto" panose="02000000000000000000" pitchFamily="2" charset="0"/>
                <a:cs typeface="Roboto" panose="02000000000000000000" pitchFamily="2" charset="0"/>
              </a:rPr>
              <a:t> Needs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6DD061C-661B-04C6-7E47-68944A207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7EE677A-2858-D9A4-D869-1EB873559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9B4458-C018-6B99-A0D0-C415A7560E78}"/>
              </a:ext>
            </a:extLst>
          </p:cNvPr>
          <p:cNvSpPr txBox="1">
            <a:spLocks/>
          </p:cNvSpPr>
          <p:nvPr/>
        </p:nvSpPr>
        <p:spPr>
          <a:xfrm>
            <a:off x="58111" y="3163649"/>
            <a:ext cx="7144547" cy="921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Aptos" panose="020B0004020202020204" pitchFamily="34" charset="0"/>
              </a:rPr>
              <a:t>Define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as specific 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problem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as possible </a:t>
            </a:r>
            <a:r>
              <a:rPr lang="en-US" dirty="0">
                <a:latin typeface="Aptos" panose="020B0004020202020204" pitchFamily="34" charset="0"/>
              </a:rPr>
              <a:t>that the donor can solve; an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outcome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they can fund.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1E77E-46C2-D772-3B1D-381D4B92DFFE}"/>
              </a:ext>
            </a:extLst>
          </p:cNvPr>
          <p:cNvSpPr txBox="1">
            <a:spLocks/>
          </p:cNvSpPr>
          <p:nvPr/>
        </p:nvSpPr>
        <p:spPr>
          <a:xfrm>
            <a:off x="116781" y="4572928"/>
            <a:ext cx="6306878" cy="20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Build in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lead time </a:t>
            </a:r>
            <a:r>
              <a:rPr lang="en-US" dirty="0">
                <a:latin typeface="Aptos" panose="020B0004020202020204" pitchFamily="34" charset="0"/>
              </a:rPr>
              <a:t>(and lead up!). 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accent2"/>
                </a:solidFill>
                <a:latin typeface="Aptos" panose="020B0004020202020204" pitchFamily="34" charset="0"/>
              </a:rPr>
              <a:t>Schedule print appeals 1 month before needs</a:t>
            </a:r>
          </a:p>
          <a:p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F8E46-997B-0C57-7B1A-963B9397F7D6}"/>
              </a:ext>
            </a:extLst>
          </p:cNvPr>
          <p:cNvGrpSpPr/>
          <p:nvPr/>
        </p:nvGrpSpPr>
        <p:grpSpPr>
          <a:xfrm>
            <a:off x="116781" y="3580333"/>
            <a:ext cx="8539715" cy="2431365"/>
            <a:chOff x="689345" y="2966219"/>
            <a:chExt cx="8539715" cy="2431365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8DBFFDDC-F2B1-37D1-2117-B642783AEC37}"/>
                </a:ext>
              </a:extLst>
            </p:cNvPr>
            <p:cNvSpPr txBox="1">
              <a:spLocks/>
            </p:cNvSpPr>
            <p:nvPr/>
          </p:nvSpPr>
          <p:spPr>
            <a:xfrm>
              <a:off x="689345" y="3629636"/>
              <a:ext cx="8539715" cy="697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>
                  <a:latin typeface="Aptos" panose="020B0004020202020204" pitchFamily="34" charset="0"/>
                </a:rPr>
                <a:t>Create a </a:t>
              </a:r>
              <a:r>
                <a:rPr lang="en-US" i="1" dirty="0">
                  <a:latin typeface="Aptos" panose="020B0004020202020204" pitchFamily="34" charset="0"/>
                </a:rPr>
                <a:t>sense of </a:t>
              </a:r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  <a:latin typeface="Aptos" panose="020B0004020202020204" pitchFamily="34" charset="0"/>
                </a:rPr>
                <a:t>urgency</a:t>
              </a:r>
              <a:r>
                <a:rPr lang="en-US" i="1" dirty="0">
                  <a:latin typeface="Aptos" panose="020B0004020202020204" pitchFamily="34" charset="0"/>
                </a:rPr>
                <a:t>.</a:t>
              </a:r>
            </a:p>
            <a:p>
              <a:pPr marL="0" indent="0">
                <a:buNone/>
              </a:pPr>
              <a:endParaRPr lang="en-US" sz="3200" dirty="0"/>
            </a:p>
          </p:txBody>
        </p:sp>
        <p:pic>
          <p:nvPicPr>
            <p:cNvPr id="3078" name="Picture 6" descr="6,200+ Light Fuse Stock Photos, Pictures &amp; Royalty-Free Images - iStock |  Spark, Bomb, Light bulb">
              <a:extLst>
                <a:ext uri="{FF2B5EF4-FFF2-40B4-BE49-F238E27FC236}">
                  <a16:creationId xmlns:a16="http://schemas.microsoft.com/office/drawing/2014/main" id="{3E517441-218E-1442-1F5A-D2750DC39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561" y="2966219"/>
              <a:ext cx="2878134" cy="2431365"/>
            </a:xfrm>
            <a:prstGeom prst="rect">
              <a:avLst/>
            </a:prstGeom>
            <a:noFill/>
            <a:effectLst>
              <a:softEdge rad="495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693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6748B-551F-53CD-F1AE-6ACC3376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ighthouse – Shining God's Light">
            <a:extLst>
              <a:ext uri="{FF2B5EF4-FFF2-40B4-BE49-F238E27FC236}">
                <a16:creationId xmlns:a16="http://schemas.microsoft.com/office/drawing/2014/main" id="{56A77DE7-1A35-5E52-DF77-84630A55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98" y="70186"/>
            <a:ext cx="4701703" cy="7136808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01FC6-7D43-7995-5592-CF824180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#3)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go dark!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F133-290C-46E4-43AF-D95EC157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34" y="1899139"/>
            <a:ext cx="7382083" cy="1116436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Ensure communication with donors every month, if possible.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90F4EC-9E42-FCAA-E078-7AEBCAF28114}"/>
              </a:ext>
            </a:extLst>
          </p:cNvPr>
          <p:cNvSpPr txBox="1">
            <a:spLocks/>
          </p:cNvSpPr>
          <p:nvPr/>
        </p:nvSpPr>
        <p:spPr>
          <a:xfrm>
            <a:off x="622433" y="3064066"/>
            <a:ext cx="7382083" cy="222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Fill in the ‘gaps’ with relevant, donor-focused, communication </a:t>
            </a: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(e.g. e-stories of success (and mini-reports, e-appeals), etc.)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FC8D9-D064-E3AE-848A-F6F441B1B1D8}"/>
              </a:ext>
            </a:extLst>
          </p:cNvPr>
          <p:cNvSpPr txBox="1"/>
          <p:nvPr/>
        </p:nvSpPr>
        <p:spPr>
          <a:xfrm>
            <a:off x="622433" y="4568572"/>
            <a:ext cx="6099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Stay top-of-mind!</a:t>
            </a:r>
          </a:p>
        </p:txBody>
      </p:sp>
    </p:spTree>
    <p:extLst>
      <p:ext uri="{BB962C8B-B14F-4D97-AF65-F5344CB8AC3E}">
        <p14:creationId xmlns:p14="http://schemas.microsoft.com/office/powerpoint/2010/main" val="4413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BE47-4948-51D4-B637-1089945F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1" y="368483"/>
            <a:ext cx="10515600" cy="1325563"/>
          </a:xfrm>
        </p:spPr>
        <p:txBody>
          <a:bodyPr/>
          <a:lstStyle/>
          <a:p>
            <a:r>
              <a:rPr lang="en-US" b="1" dirty="0"/>
              <a:t>You </a:t>
            </a:r>
            <a:r>
              <a:rPr lang="en-US" b="1" i="1" dirty="0"/>
              <a:t>cannot </a:t>
            </a:r>
            <a:r>
              <a:rPr lang="en-US" b="1" dirty="0"/>
              <a:t>overcommunicate.</a:t>
            </a:r>
          </a:p>
        </p:txBody>
      </p:sp>
      <p:pic>
        <p:nvPicPr>
          <p:cNvPr id="5124" name="Picture 4" descr="People cupping their hands to their mouths Stock Photos - Page 1 :  Masterfile">
            <a:extLst>
              <a:ext uri="{FF2B5EF4-FFF2-40B4-BE49-F238E27FC236}">
                <a16:creationId xmlns:a16="http://schemas.microsoft.com/office/drawing/2014/main" id="{763AB889-9A56-5670-657F-D2F58A79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1" y="1031264"/>
            <a:ext cx="7127631" cy="56070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899F7-1933-41E9-F92A-FEEA9514D126}"/>
              </a:ext>
            </a:extLst>
          </p:cNvPr>
          <p:cNvSpPr txBox="1"/>
          <p:nvPr/>
        </p:nvSpPr>
        <p:spPr>
          <a:xfrm>
            <a:off x="838200" y="48208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Donor fatigue is a myth.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B15FB-6AF0-310E-9E83-87603CD1F94B}"/>
              </a:ext>
            </a:extLst>
          </p:cNvPr>
          <p:cNvSpPr txBox="1"/>
          <p:nvPr/>
        </p:nvSpPr>
        <p:spPr>
          <a:xfrm>
            <a:off x="838201" y="245942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Increased communication </a:t>
            </a:r>
            <a:r>
              <a:rPr lang="en-US" sz="3200" i="1" dirty="0">
                <a:latin typeface="Aptos" panose="020B0004020202020204" pitchFamily="34" charset="0"/>
              </a:rPr>
              <a:t>creates</a:t>
            </a:r>
            <a:r>
              <a:rPr lang="en-US" sz="3200" dirty="0">
                <a:latin typeface="Aptos" panose="020B0004020202020204" pitchFamily="34" charset="0"/>
              </a:rPr>
              <a:t> the sense and reality that our work is important (and urgent!).  </a:t>
            </a:r>
          </a:p>
        </p:txBody>
      </p:sp>
    </p:spTree>
    <p:extLst>
      <p:ext uri="{BB962C8B-B14F-4D97-AF65-F5344CB8AC3E}">
        <p14:creationId xmlns:p14="http://schemas.microsoft.com/office/powerpoint/2010/main" val="86316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5BBA-4357-FF63-9DAB-FA1271F17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8F5B-807A-4308-9D77-181E13E5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128172"/>
            <a:ext cx="10087699" cy="33359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Build your calendar around key ‘anchors’ ($)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 Schedule ‘Asks’ </a:t>
            </a:r>
            <a:r>
              <a:rPr lang="en-US" sz="3600" i="1" dirty="0"/>
              <a:t>BEFORE</a:t>
            </a:r>
            <a:r>
              <a:rPr lang="en-US" sz="3600" dirty="0"/>
              <a:t> Needs (that donors can understand)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NEVER go dark.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86C29-E665-2EBD-3BD9-2DB7F00E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8" y="4796165"/>
            <a:ext cx="4371975" cy="12858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643F38-D47A-1F9B-BF4A-A6E334B18BEB}"/>
              </a:ext>
            </a:extLst>
          </p:cNvPr>
          <p:cNvGrpSpPr/>
          <p:nvPr/>
        </p:nvGrpSpPr>
        <p:grpSpPr>
          <a:xfrm>
            <a:off x="1280160" y="130210"/>
            <a:ext cx="6764617" cy="3154710"/>
            <a:chOff x="1437299" y="1998579"/>
            <a:chExt cx="6764617" cy="31547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05A209-B2C4-B427-2318-077BF14AFB8F}"/>
                </a:ext>
              </a:extLst>
            </p:cNvPr>
            <p:cNvSpPr/>
            <p:nvPr/>
          </p:nvSpPr>
          <p:spPr>
            <a:xfrm>
              <a:off x="1437299" y="1998579"/>
              <a:ext cx="1553630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9900" b="1" cap="none" spc="50" dirty="0">
                  <a:ln w="0"/>
                  <a:solidFill>
                    <a:srgbClr val="CC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425C50-B383-4258-240C-4526A7FB3C35}"/>
                </a:ext>
              </a:extLst>
            </p:cNvPr>
            <p:cNvSpPr txBox="1"/>
            <p:nvPr/>
          </p:nvSpPr>
          <p:spPr>
            <a:xfrm>
              <a:off x="3440134" y="2421772"/>
              <a:ext cx="47617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 Principles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14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D775A-4D11-884A-C89B-BFBE8E33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5BE2F-EB63-087E-584B-273DC0A0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75" y="379193"/>
            <a:ext cx="8230649" cy="60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0AA9A-275F-56F3-CDA8-5C5AB4A6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3170" y="-2029016"/>
            <a:ext cx="4905659" cy="106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8819B-884C-65F1-0D97-DC2B35AD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91AFE-696D-194F-AE31-7DCC5641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3170" y="-2029016"/>
            <a:ext cx="4905659" cy="10647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74AF0-0D8A-3CF7-5D83-2A75EE18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65" t="2696" r="5300" b="3134"/>
          <a:stretch>
            <a:fillRect/>
          </a:stretch>
        </p:blipFill>
        <p:spPr>
          <a:xfrm rot="16200000">
            <a:off x="3561630" y="-1849230"/>
            <a:ext cx="4894497" cy="10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8C6FE-A529-9717-22EF-DBE198C8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50" t="2449" r="6000" b="3695"/>
          <a:stretch>
            <a:fillRect/>
          </a:stretch>
        </p:blipFill>
        <p:spPr>
          <a:xfrm rot="16200000">
            <a:off x="3682328" y="-1780859"/>
            <a:ext cx="4737723" cy="103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E7FCC-696A-79CE-1AB7-842BB8E2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66787"/>
            <a:ext cx="11068050" cy="4924425"/>
          </a:xfrm>
          <a:prstGeom prst="rect">
            <a:avLst/>
          </a:prstGeom>
        </p:spPr>
      </p:pic>
      <p:pic>
        <p:nvPicPr>
          <p:cNvPr id="3" name="Picture 2" descr="Food Bank of Alaska Logos - Food Bank of Alaska">
            <a:extLst>
              <a:ext uri="{FF2B5EF4-FFF2-40B4-BE49-F238E27FC236}">
                <a16:creationId xmlns:a16="http://schemas.microsoft.com/office/drawing/2014/main" id="{1CE3B061-FC33-C95C-B7E2-37D0D349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81" y="5834656"/>
            <a:ext cx="2012425" cy="8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2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D45E-CE69-B6A4-1F24-DD2D7B14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Needs - </a:t>
            </a:r>
            <a:r>
              <a:rPr lang="en-US" sz="3200" dirty="0">
                <a:latin typeface="Aptos" panose="020B0004020202020204" pitchFamily="34" charset="0"/>
              </a:rPr>
              <a:t>narrow, specific, understandable (and focused) 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A07D-D389-4701-8A4C-3F5BB2079941}"/>
              </a:ext>
            </a:extLst>
          </p:cNvPr>
          <p:cNvSpPr txBox="1">
            <a:spLocks/>
          </p:cNvSpPr>
          <p:nvPr/>
        </p:nvSpPr>
        <p:spPr>
          <a:xfrm>
            <a:off x="1280160" y="2103119"/>
            <a:ext cx="10087699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Deadline oriented (stakes! e.g. event, </a:t>
            </a:r>
            <a:r>
              <a:rPr lang="en-US" sz="3600" dirty="0" err="1"/>
              <a:t>EoY</a:t>
            </a:r>
            <a:r>
              <a:rPr lang="en-US" sz="3600" dirty="0"/>
              <a:t>)</a:t>
            </a:r>
          </a:p>
          <a:p>
            <a:r>
              <a:rPr lang="en-US" sz="3600" dirty="0"/>
              <a:t>Need surge (e.g. situational, seasonal…)</a:t>
            </a:r>
          </a:p>
          <a:p>
            <a:r>
              <a:rPr lang="en-US" sz="3600" dirty="0"/>
              <a:t>One-time or rare need</a:t>
            </a:r>
          </a:p>
          <a:p>
            <a:r>
              <a:rPr lang="en-US" sz="3600" dirty="0"/>
              <a:t>‘Slice of an ongoing need’ </a:t>
            </a:r>
          </a:p>
        </p:txBody>
      </p:sp>
    </p:spTree>
    <p:extLst>
      <p:ext uri="{BB962C8B-B14F-4D97-AF65-F5344CB8AC3E}">
        <p14:creationId xmlns:p14="http://schemas.microsoft.com/office/powerpoint/2010/main" val="18658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ailboat Sailor Navigating with Compass and Charts on Endless Blue Sea |  Prompt Snapshot">
            <a:extLst>
              <a:ext uri="{FF2B5EF4-FFF2-40B4-BE49-F238E27FC236}">
                <a16:creationId xmlns:a16="http://schemas.microsoft.com/office/drawing/2014/main" id="{1CC4D518-5E78-02E0-6797-7C7E7006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1" b="-1"/>
          <a:stretch>
            <a:fillRect/>
          </a:stretch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2540F-8BE7-19B8-0969-97D0571D8161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Something to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hold on to</a:t>
            </a:r>
            <a:endParaRPr lang="en-US" sz="5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1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41F9-99D1-F697-742C-7D9A5770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the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24E0-C093-32FC-4D37-7A0458F9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needs (narrow, specific, understandable – and focused!)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appeals (1 month before needs)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email chasers (same day or shortly after appeals)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e-appeals (email only)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newsletters and reports (steward!)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e-stories (of success and impact)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65FF5-8222-D727-F026-C2049155C23F}"/>
              </a:ext>
            </a:extLst>
          </p:cNvPr>
          <p:cNvSpPr txBox="1"/>
          <p:nvPr/>
        </p:nvSpPr>
        <p:spPr>
          <a:xfrm>
            <a:off x="1280160" y="5756253"/>
            <a:ext cx="437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2:1 Ratio. </a:t>
            </a:r>
            <a:r>
              <a:rPr lang="en-US" sz="2000" dirty="0"/>
              <a:t>2 asks to 1 ‘report’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57032-81D7-365E-0086-785AD433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5114923"/>
            <a:ext cx="43719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Bank of Alaska Logos - Food Bank of Alaska">
            <a:extLst>
              <a:ext uri="{FF2B5EF4-FFF2-40B4-BE49-F238E27FC236}">
                <a16:creationId xmlns:a16="http://schemas.microsoft.com/office/drawing/2014/main" id="{542AF448-E36A-9323-7584-467E5C7B2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81" y="5834656"/>
            <a:ext cx="2012425" cy="8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qr code with orange squares&#10;&#10;AI-generated content may be incorrect.">
            <a:extLst>
              <a:ext uri="{FF2B5EF4-FFF2-40B4-BE49-F238E27FC236}">
                <a16:creationId xmlns:a16="http://schemas.microsoft.com/office/drawing/2014/main" id="{1A27FD54-2F71-9199-9E47-0DB1E5C50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12" y="1273126"/>
            <a:ext cx="4311748" cy="431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9C9CA-8A17-6372-AF9D-DE49B1363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72" y="1571753"/>
            <a:ext cx="4908140" cy="371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75AB3-7B89-A7B1-6B73-8938568B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19B7-21BB-605A-DF70-FF112EDB2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298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Fundraising Amidst Uncertainty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D6AE1-F1F3-3688-67FA-D582C52FE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0581"/>
            <a:ext cx="9144000" cy="14129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 ‘the Importance of a Simple Plan’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F5641-CA99-C7ED-8C0D-C26AEAE6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53" y="490651"/>
            <a:ext cx="3243693" cy="41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B8EEA-EF70-5F28-04D3-CECB0B5D5A7A}"/>
              </a:ext>
            </a:extLst>
          </p:cNvPr>
          <p:cNvSpPr txBox="1"/>
          <p:nvPr/>
        </p:nvSpPr>
        <p:spPr>
          <a:xfrm>
            <a:off x="2402237" y="3073852"/>
            <a:ext cx="768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Making your next fundraising plan the most effective you’ve ever had.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048C5-5A67-274F-266D-29248A35EC4D}"/>
              </a:ext>
            </a:extLst>
          </p:cNvPr>
          <p:cNvSpPr txBox="1"/>
          <p:nvPr/>
        </p:nvSpPr>
        <p:spPr>
          <a:xfrm>
            <a:off x="4355024" y="4740182"/>
            <a:ext cx="378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But first…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8947D-6B64-1F42-5627-F19DF8DFF4E9}"/>
              </a:ext>
            </a:extLst>
          </p:cNvPr>
          <p:cNvSpPr txBox="1"/>
          <p:nvPr/>
        </p:nvSpPr>
        <p:spPr>
          <a:xfrm>
            <a:off x="4355024" y="1825188"/>
            <a:ext cx="356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9451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E2BB10-B955-4BB4-1634-E9B0EBD38B75}"/>
              </a:ext>
            </a:extLst>
          </p:cNvPr>
          <p:cNvSpPr txBox="1"/>
          <p:nvPr/>
        </p:nvSpPr>
        <p:spPr>
          <a:xfrm>
            <a:off x="723900" y="2499944"/>
            <a:ext cx="9690100" cy="55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>
              <a:lnSpc>
                <a:spcPct val="115000"/>
              </a:lnSpc>
            </a:pPr>
            <a:r>
              <a:rPr lang="en-US" sz="2800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“When times are good, major donors give.</a:t>
            </a:r>
            <a:endParaRPr lang="en-US" sz="28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42035-6AB4-3615-9C66-233104C7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3E8EA-2ADD-5049-9327-075086E0B5E3}"/>
              </a:ext>
            </a:extLst>
          </p:cNvPr>
          <p:cNvSpPr txBox="1"/>
          <p:nvPr/>
        </p:nvSpPr>
        <p:spPr>
          <a:xfrm>
            <a:off x="890081" y="3602542"/>
            <a:ext cx="9690100" cy="55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>
              <a:lnSpc>
                <a:spcPct val="115000"/>
              </a:lnSpc>
              <a:spcAft>
                <a:spcPts val="80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times are uncertain, </a:t>
            </a:r>
            <a:r>
              <a:rPr lang="en-US" sz="2800" i="1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donors hold back</a:t>
            </a:r>
            <a:r>
              <a:rPr lang="en-US" sz="2800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.”</a:t>
            </a:r>
            <a:endParaRPr lang="en-US" sz="28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875F9-51F3-F92E-8B5D-899D6FFF6DEC}"/>
              </a:ext>
            </a:extLst>
          </p:cNvPr>
          <p:cNvSpPr txBox="1"/>
          <p:nvPr/>
        </p:nvSpPr>
        <p:spPr>
          <a:xfrm>
            <a:off x="890081" y="3051243"/>
            <a:ext cx="8234464" cy="55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>
              <a:lnSpc>
                <a:spcPct val="115000"/>
              </a:lnSpc>
            </a:pPr>
            <a:r>
              <a:rPr lang="en-US" sz="2800" kern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times are bad, major donors give.</a:t>
            </a:r>
            <a:endParaRPr lang="en-US" sz="28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FED97-E524-B0FC-B821-771B2A47F837}"/>
              </a:ext>
            </a:extLst>
          </p:cNvPr>
          <p:cNvSpPr txBox="1"/>
          <p:nvPr/>
        </p:nvSpPr>
        <p:spPr>
          <a:xfrm>
            <a:off x="1828799" y="2501466"/>
            <a:ext cx="9133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a fundraiser, in times of uncertainty,</a:t>
            </a:r>
          </a:p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the most important things to keep in mind?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21DBD-DF4B-5D79-7A4B-37E8B4CA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52F80-4ADA-A6F3-9D9B-58A2F22A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558F6-33E6-9587-40B9-FA21BB6489C7}"/>
              </a:ext>
            </a:extLst>
          </p:cNvPr>
          <p:cNvSpPr txBox="1"/>
          <p:nvPr/>
        </p:nvSpPr>
        <p:spPr>
          <a:xfrm>
            <a:off x="1967022" y="3107522"/>
            <a:ext cx="913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Fundraise more.  Not less.</a:t>
            </a:r>
            <a:endParaRPr lang="en-US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0F3A7-B23B-286C-37DB-7D0FFDE7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C3AEDD-C291-8FD2-4508-FA5ADE70B2D5}"/>
              </a:ext>
            </a:extLst>
          </p:cNvPr>
          <p:cNvGrpSpPr/>
          <p:nvPr/>
        </p:nvGrpSpPr>
        <p:grpSpPr>
          <a:xfrm>
            <a:off x="1967022" y="4106531"/>
            <a:ext cx="10224979" cy="2751470"/>
            <a:chOff x="1967022" y="4106531"/>
            <a:chExt cx="10224979" cy="27514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29568A-EFC0-4732-16E5-0FC7E77AC381}"/>
                </a:ext>
              </a:extLst>
            </p:cNvPr>
            <p:cNvSpPr txBox="1"/>
            <p:nvPr/>
          </p:nvSpPr>
          <p:spPr>
            <a:xfrm>
              <a:off x="1967022" y="4512457"/>
              <a:ext cx="60977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kern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“But, </a:t>
              </a:r>
              <a:r>
                <a:rPr lang="en-US" sz="2800" i="1" kern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800" i="1" kern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 would be insensitive to fundraise right now …. .” </a:t>
              </a:r>
              <a:endParaRPr lang="en-US" sz="28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7170" name="Picture 2" descr="Nervous Man Images – Browse 312,531 Stock Photos, Vectors ...">
              <a:extLst>
                <a:ext uri="{FF2B5EF4-FFF2-40B4-BE49-F238E27FC236}">
                  <a16:creationId xmlns:a16="http://schemas.microsoft.com/office/drawing/2014/main" id="{2DE9B164-CCAC-440F-3B3A-3C43EA8DE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795" y="4106531"/>
              <a:ext cx="4127206" cy="275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9594C7-CFA8-A421-D168-FF8DB45C113C}"/>
              </a:ext>
            </a:extLst>
          </p:cNvPr>
          <p:cNvSpPr txBox="1"/>
          <p:nvPr/>
        </p:nvSpPr>
        <p:spPr>
          <a:xfrm rot="20082720">
            <a:off x="6717843" y="4435512"/>
            <a:ext cx="3435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Forte" panose="03060902040502070203" pitchFamily="66" charset="0"/>
              </a:rPr>
              <a:t>DON’T!</a:t>
            </a:r>
          </a:p>
        </p:txBody>
      </p:sp>
    </p:spTree>
    <p:extLst>
      <p:ext uri="{BB962C8B-B14F-4D97-AF65-F5344CB8AC3E}">
        <p14:creationId xmlns:p14="http://schemas.microsoft.com/office/powerpoint/2010/main" val="127709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05DBF-660C-281F-6EB6-41569FA6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24444-6126-6557-C647-109F4A11A547}"/>
              </a:ext>
            </a:extLst>
          </p:cNvPr>
          <p:cNvSpPr txBox="1"/>
          <p:nvPr/>
        </p:nvSpPr>
        <p:spPr>
          <a:xfrm>
            <a:off x="1967022" y="3107522"/>
            <a:ext cx="913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Fundraise more.  Not less.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4A369-577B-D2E4-FDAB-EE779145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8886F-4E9E-6F75-120C-DCF955036E5C}"/>
              </a:ext>
            </a:extLst>
          </p:cNvPr>
          <p:cNvSpPr txBox="1"/>
          <p:nvPr/>
        </p:nvSpPr>
        <p:spPr>
          <a:xfrm>
            <a:off x="1967021" y="4512457"/>
            <a:ext cx="7507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beneficiaries are </a:t>
            </a:r>
            <a:r>
              <a:rPr kumimoji="0" lang="en-US" sz="40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counting on you 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fundraise and advocate on their behalf.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(And so are donors who love what you do!)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9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60B4C-167F-BB67-A15A-D4A5C63D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4" b="10155"/>
          <a:stretch/>
        </p:blipFill>
        <p:spPr>
          <a:xfrm>
            <a:off x="760705" y="901360"/>
            <a:ext cx="6373742" cy="4509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DB029-8F96-B8E3-5CDC-E49BAA24646C}"/>
              </a:ext>
            </a:extLst>
          </p:cNvPr>
          <p:cNvSpPr txBox="1"/>
          <p:nvPr/>
        </p:nvSpPr>
        <p:spPr>
          <a:xfrm>
            <a:off x="3666033" y="4826457"/>
            <a:ext cx="693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9900"/>
                </a:solidFill>
              </a:rPr>
              <a:t>“Opportunistic giving” is a gift!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D261-47DD-7A2E-3305-93D07237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054" y="4881789"/>
            <a:ext cx="1307637" cy="1656340"/>
          </a:xfrm>
          <a:prstGeom prst="rect">
            <a:avLst/>
          </a:prstGeom>
        </p:spPr>
      </p:pic>
      <p:pic>
        <p:nvPicPr>
          <p:cNvPr id="6" name="Picture 5" descr="A group of people standing next to a cart of food&#10;&#10;Description automatically generated">
            <a:extLst>
              <a:ext uri="{FF2B5EF4-FFF2-40B4-BE49-F238E27FC236}">
                <a16:creationId xmlns:a16="http://schemas.microsoft.com/office/drawing/2014/main" id="{195ABB99-8B4F-C44C-2012-B3EA52CE6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50" y="1139546"/>
            <a:ext cx="3789961" cy="32876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8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564</Words>
  <Application>Microsoft Office PowerPoint</Application>
  <PresentationFormat>Widescreen</PresentationFormat>
  <Paragraphs>83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Amasis MT Pro Light</vt:lpstr>
      <vt:lpstr>Aptos</vt:lpstr>
      <vt:lpstr>Aptos Display</vt:lpstr>
      <vt:lpstr>Arial</vt:lpstr>
      <vt:lpstr>Calibri</vt:lpstr>
      <vt:lpstr>Forte</vt:lpstr>
      <vt:lpstr>Roboto</vt:lpstr>
      <vt:lpstr>Office Theme</vt:lpstr>
      <vt:lpstr>Fundraising Amidst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#1) ‘Anchor’ Your  Fundraising Calendar</vt:lpstr>
      <vt:lpstr>PowerPoint Presentation</vt:lpstr>
      <vt:lpstr>PowerPoint Presentation</vt:lpstr>
      <vt:lpstr>#3) NEVER go dark!</vt:lpstr>
      <vt:lpstr>You cannot overcommunicate.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- narrow, specific, understandable (and focused) </vt:lpstr>
      <vt:lpstr>Schedule the activities</vt:lpstr>
      <vt:lpstr>PowerPoint Presentation</vt:lpstr>
      <vt:lpstr>Fundraising Amidst Uncertainty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Bentle</dc:creator>
  <cp:lastModifiedBy>Daniel Bentle</cp:lastModifiedBy>
  <cp:revision>2</cp:revision>
  <dcterms:created xsi:type="dcterms:W3CDTF">2025-09-13T18:12:53Z</dcterms:created>
  <dcterms:modified xsi:type="dcterms:W3CDTF">2025-09-17T16:28:00Z</dcterms:modified>
</cp:coreProperties>
</file>