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4"/>
  </p:notesMasterIdLst>
  <p:sldIdLst>
    <p:sldId id="450" r:id="rId3"/>
    <p:sldId id="1567" r:id="rId4"/>
    <p:sldId id="1554" r:id="rId5"/>
    <p:sldId id="1585" r:id="rId6"/>
    <p:sldId id="1528" r:id="rId7"/>
    <p:sldId id="1526" r:id="rId8"/>
    <p:sldId id="1586" r:id="rId9"/>
    <p:sldId id="1533" r:id="rId10"/>
    <p:sldId id="1583" r:id="rId11"/>
    <p:sldId id="1556" r:id="rId12"/>
    <p:sldId id="1547" r:id="rId13"/>
    <p:sldId id="1579" r:id="rId14"/>
    <p:sldId id="1557" r:id="rId15"/>
    <p:sldId id="1553" r:id="rId16"/>
    <p:sldId id="1558" r:id="rId17"/>
    <p:sldId id="1559" r:id="rId18"/>
    <p:sldId id="1561" r:id="rId19"/>
    <p:sldId id="1539" r:id="rId20"/>
    <p:sldId id="1588" r:id="rId21"/>
    <p:sldId id="256" r:id="rId22"/>
    <p:sldId id="1546" r:id="rId23"/>
    <p:sldId id="1589" r:id="rId24"/>
    <p:sldId id="1564" r:id="rId25"/>
    <p:sldId id="1573" r:id="rId26"/>
    <p:sldId id="1571" r:id="rId27"/>
    <p:sldId id="1587" r:id="rId28"/>
    <p:sldId id="257" r:id="rId29"/>
    <p:sldId id="1575" r:id="rId30"/>
    <p:sldId id="1570" r:id="rId31"/>
    <p:sldId id="1576" r:id="rId32"/>
    <p:sldId id="1577" r:id="rId33"/>
    <p:sldId id="1578" r:id="rId34"/>
    <p:sldId id="1563" r:id="rId35"/>
    <p:sldId id="1590" r:id="rId36"/>
    <p:sldId id="1543" r:id="rId37"/>
    <p:sldId id="1550" r:id="rId38"/>
    <p:sldId id="1549" r:id="rId39"/>
    <p:sldId id="1562" r:id="rId40"/>
    <p:sldId id="1582" r:id="rId41"/>
    <p:sldId id="1555" r:id="rId42"/>
    <p:sldId id="1537"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4623"/>
    <a:srgbClr val="B2B2B2"/>
    <a:srgbClr val="3A5C56"/>
    <a:srgbClr val="CCD2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DF4"/>
          </a:solidFill>
        </a:fill>
      </a:tcStyle>
    </a:wholeTbl>
    <a:band1H>
      <a:tcStyle>
        <a:tcBdr/>
        <a:fill>
          <a:solidFill>
            <a:srgbClr val="D0D8E8"/>
          </a:solidFill>
        </a:fill>
      </a:tcStyle>
    </a:band1H>
    <a:band2H>
      <a:tcStyle>
        <a:tcBdr/>
      </a:tcStyle>
    </a:band2H>
    <a:band1V>
      <a:tcStyle>
        <a:tcBdr/>
        <a:fill>
          <a:solidFill>
            <a:srgbClr val="D0D8E8"/>
          </a:solidFill>
        </a:fill>
      </a:tcStyle>
    </a:band1V>
    <a:band2V>
      <a:tcStyle>
        <a:tcBdr/>
      </a:tcStyle>
    </a:band2V>
    <a:lastCol>
      <a:tcTxStyle b="on">
        <a:font>
          <a:latin typeface="+mn-lt"/>
          <a:ea typeface="+mn-ea"/>
          <a:cs typeface="+mn-cs"/>
        </a:font>
        <a:srgbClr val="FFFFFF"/>
      </a:tcTxStyle>
      <a:tcStyle>
        <a:tcBdr/>
        <a:fill>
          <a:solidFill>
            <a:srgbClr val="4F81BD"/>
          </a:solidFill>
        </a:fill>
      </a:tcStyle>
    </a:lastCol>
    <a:firstCol>
      <a:tcTxStyle b="on">
        <a:font>
          <a:latin typeface="+mn-lt"/>
          <a:ea typeface="+mn-ea"/>
          <a:cs typeface="+mn-cs"/>
        </a:font>
        <a:srgbClr val="FFFFFF"/>
      </a:tcTxStyle>
      <a:tcStyle>
        <a:tcBdr/>
        <a:fill>
          <a:solidFill>
            <a:srgbClr val="4F81BD"/>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F81BD"/>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F81BD"/>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31" autoAdjust="0"/>
  </p:normalViewPr>
  <p:slideViewPr>
    <p:cSldViewPr snapToGrid="0">
      <p:cViewPr varScale="1">
        <p:scale>
          <a:sx n="133" d="100"/>
          <a:sy n="133" d="100"/>
        </p:scale>
        <p:origin x="2604"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81738B-088A-4E32-B0B8-655995B3214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FB1FFE00-00AD-41B5-8821-BE7CFB3CC6F2}">
      <dgm:prSet phldrT="[Text]" custT="1"/>
      <dgm:spPr>
        <a:solidFill>
          <a:schemeClr val="accent6">
            <a:lumMod val="50000"/>
          </a:schemeClr>
        </a:solidFill>
      </dgm:spPr>
      <dgm:t>
        <a:bodyPr/>
        <a:lstStyle/>
        <a:p>
          <a:r>
            <a:rPr lang="en-US" sz="2000" b="1" i="0" u="none">
              <a:solidFill>
                <a:schemeClr val="bg1"/>
              </a:solidFill>
              <a:latin typeface="Calibri" panose="020F0502020204030204" pitchFamily="34" charset="0"/>
              <a:cs typeface="Calibri" panose="020F0502020204030204" pitchFamily="34" charset="0"/>
            </a:rPr>
            <a:t>Fruit and Vegetables/ Produce Incentives</a:t>
          </a:r>
          <a:endParaRPr lang="en-US" sz="2000" b="1">
            <a:solidFill>
              <a:schemeClr val="bg1"/>
            </a:solidFill>
            <a:latin typeface="Calibri" panose="020F0502020204030204" pitchFamily="34" charset="0"/>
            <a:cs typeface="Calibri" panose="020F0502020204030204" pitchFamily="34" charset="0"/>
          </a:endParaRPr>
        </a:p>
      </dgm:t>
    </dgm:pt>
    <dgm:pt modelId="{A1CC2714-5559-468E-AB3E-8E83EACCB958}" type="parTrans" cxnId="{09E1F9C4-BE39-4F08-8B41-2A7F9ED6EDEC}">
      <dgm:prSet/>
      <dgm:spPr/>
      <dgm:t>
        <a:bodyPr/>
        <a:lstStyle/>
        <a:p>
          <a:endParaRPr lang="en-US"/>
        </a:p>
      </dgm:t>
    </dgm:pt>
    <dgm:pt modelId="{D6B573BB-384C-4FB9-9BE8-C70A3DA284F2}" type="sibTrans" cxnId="{09E1F9C4-BE39-4F08-8B41-2A7F9ED6EDEC}">
      <dgm:prSet/>
      <dgm:spPr/>
      <dgm:t>
        <a:bodyPr/>
        <a:lstStyle/>
        <a:p>
          <a:endParaRPr lang="en-US"/>
        </a:p>
      </dgm:t>
    </dgm:pt>
    <dgm:pt modelId="{5D29E503-09F2-4D4F-9016-5454C7EFB35C}">
      <dgm:prSet phldrT="[Text]" custT="1"/>
      <dgm:spPr>
        <a:solidFill>
          <a:schemeClr val="accent6">
            <a:lumMod val="50000"/>
          </a:schemeClr>
        </a:solidFill>
      </dgm:spPr>
      <dgm:t>
        <a:bodyPr/>
        <a:lstStyle/>
        <a:p>
          <a:pPr rtl="0">
            <a:buFont typeface="Arial" panose="020B0604020202020204" pitchFamily="34" charset="0"/>
            <a:buChar char="•"/>
          </a:pPr>
          <a:r>
            <a:rPr lang="en-US" sz="1400" b="1">
              <a:solidFill>
                <a:schemeClr val="bg1"/>
              </a:solidFill>
              <a:latin typeface="Aptos"/>
              <a:ea typeface="Aptos" panose="020B0004020202020204" pitchFamily="34" charset="0"/>
              <a:cs typeface="Times New Roman"/>
            </a:rPr>
            <a:t>*Nutrition Incentive</a:t>
          </a:r>
          <a:r>
            <a:rPr lang="en-US" sz="1400">
              <a:solidFill>
                <a:schemeClr val="bg1"/>
              </a:solidFill>
              <a:latin typeface="Aptos"/>
              <a:ea typeface="Aptos" panose="020B0004020202020204" pitchFamily="34" charset="0"/>
              <a:cs typeface="Times New Roman"/>
            </a:rPr>
            <a:t> is a subsidy (monetary award, match, discount, rebate, subsidy, voucher) that make fruits and vegetables more affordable</a:t>
          </a:r>
          <a:r>
            <a:rPr lang="en-US" sz="1400">
              <a:solidFill>
                <a:schemeClr val="bg1"/>
              </a:solidFill>
              <a:latin typeface="Aptos"/>
              <a:cs typeface="Times New Roman"/>
            </a:rPr>
            <a:t>.</a:t>
          </a:r>
        </a:p>
      </dgm:t>
    </dgm:pt>
    <dgm:pt modelId="{F969CA76-56EB-40A9-892A-411E79951849}" type="sibTrans" cxnId="{71EA24EE-4359-4B5B-91DE-DBF2291BAB1F}">
      <dgm:prSet/>
      <dgm:spPr/>
      <dgm:t>
        <a:bodyPr/>
        <a:lstStyle/>
        <a:p>
          <a:endParaRPr lang="en-US"/>
        </a:p>
      </dgm:t>
    </dgm:pt>
    <dgm:pt modelId="{62FF0DE9-C390-45A8-91A9-CD6411BFCC01}" type="parTrans" cxnId="{71EA24EE-4359-4B5B-91DE-DBF2291BAB1F}">
      <dgm:prSet/>
      <dgm:spPr/>
      <dgm:t>
        <a:bodyPr/>
        <a:lstStyle/>
        <a:p>
          <a:endParaRPr lang="en-US"/>
        </a:p>
      </dgm:t>
    </dgm:pt>
    <dgm:pt modelId="{1D546755-0B49-432F-A3BC-7F65B9245B00}">
      <dgm:prSet phldr="0"/>
      <dgm:spPr/>
      <dgm:t>
        <a:bodyPr/>
        <a:lstStyle/>
        <a:p>
          <a:pPr rtl="0"/>
          <a:r>
            <a:rPr lang="en-US" sz="2000" b="1">
              <a:latin typeface="Calibri"/>
              <a:ea typeface="Calibri"/>
              <a:cs typeface="Calibri"/>
            </a:rPr>
            <a:t> </a:t>
          </a:r>
        </a:p>
      </dgm:t>
    </dgm:pt>
    <dgm:pt modelId="{DC010437-B4DD-40E1-B0DB-E8D4205731E4}" type="parTrans" cxnId="{19ED2DA0-518D-4EF8-91B9-7AE854FBB25F}">
      <dgm:prSet/>
      <dgm:spPr/>
    </dgm:pt>
    <dgm:pt modelId="{0BB69330-CF09-4ABD-A647-41D948D4369A}" type="sibTrans" cxnId="{19ED2DA0-518D-4EF8-91B9-7AE854FBB25F}">
      <dgm:prSet/>
      <dgm:spPr/>
    </dgm:pt>
    <dgm:pt modelId="{7285AB8A-3C5B-44A2-B1FE-0B06A93E1141}">
      <dgm:prSet phldr="0"/>
      <dgm:spPr/>
      <dgm:t>
        <a:bodyPr/>
        <a:lstStyle/>
        <a:p>
          <a:pPr rtl="0"/>
          <a:r>
            <a:rPr lang="en-US" sz="2000" b="1">
              <a:latin typeface="Calibri"/>
              <a:ea typeface="Calibri"/>
              <a:cs typeface="Calibri"/>
            </a:rPr>
            <a:t> </a:t>
          </a:r>
        </a:p>
      </dgm:t>
    </dgm:pt>
    <dgm:pt modelId="{688B6AC3-7275-4E51-ACA6-B061A20599D7}" type="parTrans" cxnId="{38AAAA66-873B-44B8-AEBB-6CD5461E0B9B}">
      <dgm:prSet/>
      <dgm:spPr/>
    </dgm:pt>
    <dgm:pt modelId="{20542753-C4C1-4D66-99F9-A2F89F044AE2}" type="sibTrans" cxnId="{38AAAA66-873B-44B8-AEBB-6CD5461E0B9B}">
      <dgm:prSet/>
      <dgm:spPr/>
    </dgm:pt>
    <dgm:pt modelId="{9419F910-E35F-485E-99B8-C6D1FD275807}">
      <dgm:prSet phldr="0"/>
      <dgm:spPr/>
      <dgm:t>
        <a:bodyPr/>
        <a:lstStyle/>
        <a:p>
          <a:pPr rtl="0"/>
          <a:r>
            <a:rPr lang="en-US" sz="2000" b="1">
              <a:latin typeface="Calibri"/>
              <a:ea typeface="Calibri"/>
              <a:cs typeface="Calibri"/>
            </a:rPr>
            <a:t> </a:t>
          </a:r>
        </a:p>
      </dgm:t>
    </dgm:pt>
    <dgm:pt modelId="{997F2CD1-BB3C-4888-BE2E-66F155D666BE}" type="parTrans" cxnId="{879DB80D-6227-4EF6-8E2E-F54F66AAF063}">
      <dgm:prSet/>
      <dgm:spPr/>
    </dgm:pt>
    <dgm:pt modelId="{ECAA38F4-136A-409D-9940-FF90A17B17BD}" type="sibTrans" cxnId="{879DB80D-6227-4EF6-8E2E-F54F66AAF063}">
      <dgm:prSet/>
      <dgm:spPr/>
    </dgm:pt>
    <dgm:pt modelId="{D292F80D-3AF6-4741-9310-03683C4044B4}" type="pres">
      <dgm:prSet presAssocID="{BF81738B-088A-4E32-B0B8-655995B32141}" presName="theList" presStyleCnt="0">
        <dgm:presLayoutVars>
          <dgm:dir/>
          <dgm:animLvl val="lvl"/>
          <dgm:resizeHandles val="exact"/>
        </dgm:presLayoutVars>
      </dgm:prSet>
      <dgm:spPr/>
    </dgm:pt>
    <dgm:pt modelId="{26DE8A42-65B2-4A1C-B9A3-39E8B24F9586}" type="pres">
      <dgm:prSet presAssocID="{FB1FFE00-00AD-41B5-8821-BE7CFB3CC6F2}" presName="compNode" presStyleCnt="0"/>
      <dgm:spPr/>
    </dgm:pt>
    <dgm:pt modelId="{EFE1DD03-12BF-4407-AFC9-E82AF8F41DB7}" type="pres">
      <dgm:prSet presAssocID="{FB1FFE00-00AD-41B5-8821-BE7CFB3CC6F2}" presName="aNode" presStyleLbl="bgShp" presStyleIdx="0" presStyleCnt="4"/>
      <dgm:spPr/>
    </dgm:pt>
    <dgm:pt modelId="{E7142766-FB06-43A1-8B23-C5FFDD3F54BF}" type="pres">
      <dgm:prSet presAssocID="{FB1FFE00-00AD-41B5-8821-BE7CFB3CC6F2}" presName="textNode" presStyleLbl="bgShp" presStyleIdx="0" presStyleCnt="4"/>
      <dgm:spPr/>
    </dgm:pt>
    <dgm:pt modelId="{9C52DB20-85B2-4C88-A852-8AE9E652BE7A}" type="pres">
      <dgm:prSet presAssocID="{FB1FFE00-00AD-41B5-8821-BE7CFB3CC6F2}" presName="compChildNode" presStyleCnt="0"/>
      <dgm:spPr/>
    </dgm:pt>
    <dgm:pt modelId="{E814D81B-F7F3-45E9-B6F8-D76D90DE0220}" type="pres">
      <dgm:prSet presAssocID="{FB1FFE00-00AD-41B5-8821-BE7CFB3CC6F2}" presName="theInnerList" presStyleCnt="0"/>
      <dgm:spPr/>
    </dgm:pt>
    <dgm:pt modelId="{3167C58C-3402-4203-AB24-3A34370C7515}" type="pres">
      <dgm:prSet presAssocID="{5D29E503-09F2-4D4F-9016-5454C7EFB35C}" presName="childNode" presStyleLbl="node1" presStyleIdx="0" presStyleCnt="1">
        <dgm:presLayoutVars>
          <dgm:bulletEnabled val="1"/>
        </dgm:presLayoutVars>
      </dgm:prSet>
      <dgm:spPr/>
    </dgm:pt>
    <dgm:pt modelId="{3D37F7BE-1CB8-4ADA-8A83-674F98B29C21}" type="pres">
      <dgm:prSet presAssocID="{FB1FFE00-00AD-41B5-8821-BE7CFB3CC6F2}" presName="aSpace" presStyleCnt="0"/>
      <dgm:spPr/>
    </dgm:pt>
    <dgm:pt modelId="{6A34F7C9-E5D6-4B4D-A533-CB0A9F2707CE}" type="pres">
      <dgm:prSet presAssocID="{1D546755-0B49-432F-A3BC-7F65B9245B00}" presName="compNode" presStyleCnt="0"/>
      <dgm:spPr/>
    </dgm:pt>
    <dgm:pt modelId="{31504D56-C209-4CFC-801C-6579653FDD3D}" type="pres">
      <dgm:prSet presAssocID="{1D546755-0B49-432F-A3BC-7F65B9245B00}" presName="aNode" presStyleLbl="bgShp" presStyleIdx="1" presStyleCnt="4"/>
      <dgm:spPr/>
    </dgm:pt>
    <dgm:pt modelId="{51875A5A-1813-42CF-8AA6-CBF2C45BAED5}" type="pres">
      <dgm:prSet presAssocID="{1D546755-0B49-432F-A3BC-7F65B9245B00}" presName="textNode" presStyleLbl="bgShp" presStyleIdx="1" presStyleCnt="4"/>
      <dgm:spPr/>
    </dgm:pt>
    <dgm:pt modelId="{0D6BF3A6-E9E0-4273-9A70-C4B9C517CF29}" type="pres">
      <dgm:prSet presAssocID="{1D546755-0B49-432F-A3BC-7F65B9245B00}" presName="compChildNode" presStyleCnt="0"/>
      <dgm:spPr/>
    </dgm:pt>
    <dgm:pt modelId="{5540E383-3977-4343-A817-E27ABBAF41F4}" type="pres">
      <dgm:prSet presAssocID="{1D546755-0B49-432F-A3BC-7F65B9245B00}" presName="theInnerList" presStyleCnt="0"/>
      <dgm:spPr/>
    </dgm:pt>
    <dgm:pt modelId="{354728AC-2432-48C8-85B7-6ACB49F94E34}" type="pres">
      <dgm:prSet presAssocID="{1D546755-0B49-432F-A3BC-7F65B9245B00}" presName="aSpace" presStyleCnt="0"/>
      <dgm:spPr/>
    </dgm:pt>
    <dgm:pt modelId="{D07C8DA1-EB04-4F9D-B979-2E98C286B5EA}" type="pres">
      <dgm:prSet presAssocID="{9419F910-E35F-485E-99B8-C6D1FD275807}" presName="compNode" presStyleCnt="0"/>
      <dgm:spPr/>
    </dgm:pt>
    <dgm:pt modelId="{346125E2-9D65-4F55-BFA9-884815923083}" type="pres">
      <dgm:prSet presAssocID="{9419F910-E35F-485E-99B8-C6D1FD275807}" presName="aNode" presStyleLbl="bgShp" presStyleIdx="2" presStyleCnt="4"/>
      <dgm:spPr/>
    </dgm:pt>
    <dgm:pt modelId="{3A24DEDA-1E68-4EE5-8B6A-263BB5A0BFD9}" type="pres">
      <dgm:prSet presAssocID="{9419F910-E35F-485E-99B8-C6D1FD275807}" presName="textNode" presStyleLbl="bgShp" presStyleIdx="2" presStyleCnt="4"/>
      <dgm:spPr/>
    </dgm:pt>
    <dgm:pt modelId="{CA800170-295A-4D51-A1EF-23F9D7031610}" type="pres">
      <dgm:prSet presAssocID="{9419F910-E35F-485E-99B8-C6D1FD275807}" presName="compChildNode" presStyleCnt="0"/>
      <dgm:spPr/>
    </dgm:pt>
    <dgm:pt modelId="{FBF5F118-823D-4983-9E59-2FE887D89CF7}" type="pres">
      <dgm:prSet presAssocID="{9419F910-E35F-485E-99B8-C6D1FD275807}" presName="theInnerList" presStyleCnt="0"/>
      <dgm:spPr/>
    </dgm:pt>
    <dgm:pt modelId="{9B1E4ACE-9F16-40A9-9A3B-53CF678CD7E3}" type="pres">
      <dgm:prSet presAssocID="{9419F910-E35F-485E-99B8-C6D1FD275807}" presName="aSpace" presStyleCnt="0"/>
      <dgm:spPr/>
    </dgm:pt>
    <dgm:pt modelId="{3DF99C10-7E94-499A-BC56-4C744912C717}" type="pres">
      <dgm:prSet presAssocID="{7285AB8A-3C5B-44A2-B1FE-0B06A93E1141}" presName="compNode" presStyleCnt="0"/>
      <dgm:spPr/>
    </dgm:pt>
    <dgm:pt modelId="{0D673BAD-046F-419F-9B7C-AF108050C3A5}" type="pres">
      <dgm:prSet presAssocID="{7285AB8A-3C5B-44A2-B1FE-0B06A93E1141}" presName="aNode" presStyleLbl="bgShp" presStyleIdx="3" presStyleCnt="4"/>
      <dgm:spPr/>
    </dgm:pt>
    <dgm:pt modelId="{2EF62CA8-804B-456A-9B35-832728AA8F72}" type="pres">
      <dgm:prSet presAssocID="{7285AB8A-3C5B-44A2-B1FE-0B06A93E1141}" presName="textNode" presStyleLbl="bgShp" presStyleIdx="3" presStyleCnt="4"/>
      <dgm:spPr/>
    </dgm:pt>
    <dgm:pt modelId="{BA1E035D-D316-49B9-B864-6A8CFCD30123}" type="pres">
      <dgm:prSet presAssocID="{7285AB8A-3C5B-44A2-B1FE-0B06A93E1141}" presName="compChildNode" presStyleCnt="0"/>
      <dgm:spPr/>
    </dgm:pt>
    <dgm:pt modelId="{5A56B1CD-99C6-4906-B1D8-4F0E2C52DA42}" type="pres">
      <dgm:prSet presAssocID="{7285AB8A-3C5B-44A2-B1FE-0B06A93E1141}" presName="theInnerList" presStyleCnt="0"/>
      <dgm:spPr/>
    </dgm:pt>
  </dgm:ptLst>
  <dgm:cxnLst>
    <dgm:cxn modelId="{86D62104-DE54-4F8B-BFE4-DEEE7499D9ED}" type="presOf" srcId="{1D546755-0B49-432F-A3BC-7F65B9245B00}" destId="{51875A5A-1813-42CF-8AA6-CBF2C45BAED5}" srcOrd="1" destOrd="0" presId="urn:microsoft.com/office/officeart/2005/8/layout/lProcess2"/>
    <dgm:cxn modelId="{879DB80D-6227-4EF6-8E2E-F54F66AAF063}" srcId="{BF81738B-088A-4E32-B0B8-655995B32141}" destId="{9419F910-E35F-485E-99B8-C6D1FD275807}" srcOrd="2" destOrd="0" parTransId="{997F2CD1-BB3C-4888-BE2E-66F155D666BE}" sibTransId="{ECAA38F4-136A-409D-9940-FF90A17B17BD}"/>
    <dgm:cxn modelId="{0F9F442F-1720-46FE-B9B3-5B30BB482982}" type="presOf" srcId="{FB1FFE00-00AD-41B5-8821-BE7CFB3CC6F2}" destId="{E7142766-FB06-43A1-8B23-C5FFDD3F54BF}" srcOrd="1" destOrd="0" presId="urn:microsoft.com/office/officeart/2005/8/layout/lProcess2"/>
    <dgm:cxn modelId="{38AAAA66-873B-44B8-AEBB-6CD5461E0B9B}" srcId="{BF81738B-088A-4E32-B0B8-655995B32141}" destId="{7285AB8A-3C5B-44A2-B1FE-0B06A93E1141}" srcOrd="3" destOrd="0" parTransId="{688B6AC3-7275-4E51-ACA6-B061A20599D7}" sibTransId="{20542753-C4C1-4D66-99F9-A2F89F044AE2}"/>
    <dgm:cxn modelId="{26893748-46A8-4E3A-A55F-CBD8293F06E8}" type="presOf" srcId="{7285AB8A-3C5B-44A2-B1FE-0B06A93E1141}" destId="{2EF62CA8-804B-456A-9B35-832728AA8F72}" srcOrd="1" destOrd="0" presId="urn:microsoft.com/office/officeart/2005/8/layout/lProcess2"/>
    <dgm:cxn modelId="{9B2D9F4F-77B2-43DF-B24E-B0227315E978}" type="presOf" srcId="{1D546755-0B49-432F-A3BC-7F65B9245B00}" destId="{31504D56-C209-4CFC-801C-6579653FDD3D}" srcOrd="0" destOrd="0" presId="urn:microsoft.com/office/officeart/2005/8/layout/lProcess2"/>
    <dgm:cxn modelId="{19ED2DA0-518D-4EF8-91B9-7AE854FBB25F}" srcId="{BF81738B-088A-4E32-B0B8-655995B32141}" destId="{1D546755-0B49-432F-A3BC-7F65B9245B00}" srcOrd="1" destOrd="0" parTransId="{DC010437-B4DD-40E1-B0DB-E8D4205731E4}" sibTransId="{0BB69330-CF09-4ABD-A647-41D948D4369A}"/>
    <dgm:cxn modelId="{AE83F7B0-1232-4770-9A59-29C512378A2B}" type="presOf" srcId="{BF81738B-088A-4E32-B0B8-655995B32141}" destId="{D292F80D-3AF6-4741-9310-03683C4044B4}" srcOrd="0" destOrd="0" presId="urn:microsoft.com/office/officeart/2005/8/layout/lProcess2"/>
    <dgm:cxn modelId="{58C6D4B4-2C3C-4523-AE14-EA70733C31AB}" type="presOf" srcId="{9419F910-E35F-485E-99B8-C6D1FD275807}" destId="{346125E2-9D65-4F55-BFA9-884815923083}" srcOrd="0" destOrd="0" presId="urn:microsoft.com/office/officeart/2005/8/layout/lProcess2"/>
    <dgm:cxn modelId="{271E6FC2-3B7E-45E7-B775-E7A647578FD0}" type="presOf" srcId="{5D29E503-09F2-4D4F-9016-5454C7EFB35C}" destId="{3167C58C-3402-4203-AB24-3A34370C7515}" srcOrd="0" destOrd="0" presId="urn:microsoft.com/office/officeart/2005/8/layout/lProcess2"/>
    <dgm:cxn modelId="{09E1F9C4-BE39-4F08-8B41-2A7F9ED6EDEC}" srcId="{BF81738B-088A-4E32-B0B8-655995B32141}" destId="{FB1FFE00-00AD-41B5-8821-BE7CFB3CC6F2}" srcOrd="0" destOrd="0" parTransId="{A1CC2714-5559-468E-AB3E-8E83EACCB958}" sibTransId="{D6B573BB-384C-4FB9-9BE8-C70A3DA284F2}"/>
    <dgm:cxn modelId="{1B37DAD5-E571-47E1-B504-987E276114D2}" type="presOf" srcId="{7285AB8A-3C5B-44A2-B1FE-0B06A93E1141}" destId="{0D673BAD-046F-419F-9B7C-AF108050C3A5}" srcOrd="0" destOrd="0" presId="urn:microsoft.com/office/officeart/2005/8/layout/lProcess2"/>
    <dgm:cxn modelId="{71EA24EE-4359-4B5B-91DE-DBF2291BAB1F}" srcId="{FB1FFE00-00AD-41B5-8821-BE7CFB3CC6F2}" destId="{5D29E503-09F2-4D4F-9016-5454C7EFB35C}" srcOrd="0" destOrd="0" parTransId="{62FF0DE9-C390-45A8-91A9-CD6411BFCC01}" sibTransId="{F969CA76-56EB-40A9-892A-411E79951849}"/>
    <dgm:cxn modelId="{E99397F0-526B-44C4-9B9F-74E47FC980D2}" type="presOf" srcId="{FB1FFE00-00AD-41B5-8821-BE7CFB3CC6F2}" destId="{EFE1DD03-12BF-4407-AFC9-E82AF8F41DB7}" srcOrd="0" destOrd="0" presId="urn:microsoft.com/office/officeart/2005/8/layout/lProcess2"/>
    <dgm:cxn modelId="{7B86CFF7-2681-430C-BB8C-1B8FB7F97E7F}" type="presOf" srcId="{9419F910-E35F-485E-99B8-C6D1FD275807}" destId="{3A24DEDA-1E68-4EE5-8B6A-263BB5A0BFD9}" srcOrd="1" destOrd="0" presId="urn:microsoft.com/office/officeart/2005/8/layout/lProcess2"/>
    <dgm:cxn modelId="{FDB2D13E-42E1-49E0-AA63-EB18DA7B22D5}" type="presParOf" srcId="{D292F80D-3AF6-4741-9310-03683C4044B4}" destId="{26DE8A42-65B2-4A1C-B9A3-39E8B24F9586}" srcOrd="0" destOrd="0" presId="urn:microsoft.com/office/officeart/2005/8/layout/lProcess2"/>
    <dgm:cxn modelId="{83162295-68C0-43F3-9118-ED81850B5C92}" type="presParOf" srcId="{26DE8A42-65B2-4A1C-B9A3-39E8B24F9586}" destId="{EFE1DD03-12BF-4407-AFC9-E82AF8F41DB7}" srcOrd="0" destOrd="0" presId="urn:microsoft.com/office/officeart/2005/8/layout/lProcess2"/>
    <dgm:cxn modelId="{D5C2C311-41AD-46F2-A60C-7116ABFD7EE8}" type="presParOf" srcId="{26DE8A42-65B2-4A1C-B9A3-39E8B24F9586}" destId="{E7142766-FB06-43A1-8B23-C5FFDD3F54BF}" srcOrd="1" destOrd="0" presId="urn:microsoft.com/office/officeart/2005/8/layout/lProcess2"/>
    <dgm:cxn modelId="{9E10A10A-A6A0-4272-8182-916AA0DA6C35}" type="presParOf" srcId="{26DE8A42-65B2-4A1C-B9A3-39E8B24F9586}" destId="{9C52DB20-85B2-4C88-A852-8AE9E652BE7A}" srcOrd="2" destOrd="0" presId="urn:microsoft.com/office/officeart/2005/8/layout/lProcess2"/>
    <dgm:cxn modelId="{03BD6045-0EB8-4B1A-ADA6-FBEB5B0A7F41}" type="presParOf" srcId="{9C52DB20-85B2-4C88-A852-8AE9E652BE7A}" destId="{E814D81B-F7F3-45E9-B6F8-D76D90DE0220}" srcOrd="0" destOrd="0" presId="urn:microsoft.com/office/officeart/2005/8/layout/lProcess2"/>
    <dgm:cxn modelId="{2474386D-7B34-43C5-BFD3-854DD2258A6C}" type="presParOf" srcId="{E814D81B-F7F3-45E9-B6F8-D76D90DE0220}" destId="{3167C58C-3402-4203-AB24-3A34370C7515}" srcOrd="0" destOrd="0" presId="urn:microsoft.com/office/officeart/2005/8/layout/lProcess2"/>
    <dgm:cxn modelId="{6A4A413E-20C2-4B0B-8C0F-2525DC743947}" type="presParOf" srcId="{D292F80D-3AF6-4741-9310-03683C4044B4}" destId="{3D37F7BE-1CB8-4ADA-8A83-674F98B29C21}" srcOrd="1" destOrd="0" presId="urn:microsoft.com/office/officeart/2005/8/layout/lProcess2"/>
    <dgm:cxn modelId="{17C442A8-4206-42C0-A903-B806162AB59D}" type="presParOf" srcId="{D292F80D-3AF6-4741-9310-03683C4044B4}" destId="{6A34F7C9-E5D6-4B4D-A533-CB0A9F2707CE}" srcOrd="2" destOrd="0" presId="urn:microsoft.com/office/officeart/2005/8/layout/lProcess2"/>
    <dgm:cxn modelId="{FDB0A967-8029-4AEA-92A5-99E778DD3D7E}" type="presParOf" srcId="{6A34F7C9-E5D6-4B4D-A533-CB0A9F2707CE}" destId="{31504D56-C209-4CFC-801C-6579653FDD3D}" srcOrd="0" destOrd="0" presId="urn:microsoft.com/office/officeart/2005/8/layout/lProcess2"/>
    <dgm:cxn modelId="{E1A5F4DE-2EE2-40CF-AB1B-CC733981A136}" type="presParOf" srcId="{6A34F7C9-E5D6-4B4D-A533-CB0A9F2707CE}" destId="{51875A5A-1813-42CF-8AA6-CBF2C45BAED5}" srcOrd="1" destOrd="0" presId="urn:microsoft.com/office/officeart/2005/8/layout/lProcess2"/>
    <dgm:cxn modelId="{9EDAEE06-7B25-41BC-BBDF-BDB772A9DA60}" type="presParOf" srcId="{6A34F7C9-E5D6-4B4D-A533-CB0A9F2707CE}" destId="{0D6BF3A6-E9E0-4273-9A70-C4B9C517CF29}" srcOrd="2" destOrd="0" presId="urn:microsoft.com/office/officeart/2005/8/layout/lProcess2"/>
    <dgm:cxn modelId="{7689DE09-4ABB-4E98-B0C1-28F3F2AB6303}" type="presParOf" srcId="{0D6BF3A6-E9E0-4273-9A70-C4B9C517CF29}" destId="{5540E383-3977-4343-A817-E27ABBAF41F4}" srcOrd="0" destOrd="0" presId="urn:microsoft.com/office/officeart/2005/8/layout/lProcess2"/>
    <dgm:cxn modelId="{2A2957EE-6D9A-469F-A740-CB60536F62ED}" type="presParOf" srcId="{D292F80D-3AF6-4741-9310-03683C4044B4}" destId="{354728AC-2432-48C8-85B7-6ACB49F94E34}" srcOrd="3" destOrd="0" presId="urn:microsoft.com/office/officeart/2005/8/layout/lProcess2"/>
    <dgm:cxn modelId="{8096F299-0B56-4F49-90F2-A4F8F843D0CF}" type="presParOf" srcId="{D292F80D-3AF6-4741-9310-03683C4044B4}" destId="{D07C8DA1-EB04-4F9D-B979-2E98C286B5EA}" srcOrd="4" destOrd="0" presId="urn:microsoft.com/office/officeart/2005/8/layout/lProcess2"/>
    <dgm:cxn modelId="{45BF11A9-D049-4026-974B-9470C10E8A88}" type="presParOf" srcId="{D07C8DA1-EB04-4F9D-B979-2E98C286B5EA}" destId="{346125E2-9D65-4F55-BFA9-884815923083}" srcOrd="0" destOrd="0" presId="urn:microsoft.com/office/officeart/2005/8/layout/lProcess2"/>
    <dgm:cxn modelId="{E78D74A8-9379-4F98-B276-74CB0C898884}" type="presParOf" srcId="{D07C8DA1-EB04-4F9D-B979-2E98C286B5EA}" destId="{3A24DEDA-1E68-4EE5-8B6A-263BB5A0BFD9}" srcOrd="1" destOrd="0" presId="urn:microsoft.com/office/officeart/2005/8/layout/lProcess2"/>
    <dgm:cxn modelId="{C269CCEA-67C5-4B5E-A266-3EEDDCEC4932}" type="presParOf" srcId="{D07C8DA1-EB04-4F9D-B979-2E98C286B5EA}" destId="{CA800170-295A-4D51-A1EF-23F9D7031610}" srcOrd="2" destOrd="0" presId="urn:microsoft.com/office/officeart/2005/8/layout/lProcess2"/>
    <dgm:cxn modelId="{12046D3C-2AF1-469B-ACEF-3DA4EB61A2F0}" type="presParOf" srcId="{CA800170-295A-4D51-A1EF-23F9D7031610}" destId="{FBF5F118-823D-4983-9E59-2FE887D89CF7}" srcOrd="0" destOrd="0" presId="urn:microsoft.com/office/officeart/2005/8/layout/lProcess2"/>
    <dgm:cxn modelId="{2BF5A161-CB38-43B8-BC8E-C882561A1E9E}" type="presParOf" srcId="{D292F80D-3AF6-4741-9310-03683C4044B4}" destId="{9B1E4ACE-9F16-40A9-9A3B-53CF678CD7E3}" srcOrd="5" destOrd="0" presId="urn:microsoft.com/office/officeart/2005/8/layout/lProcess2"/>
    <dgm:cxn modelId="{D8B9EAE6-D029-4209-BFDB-FF014D50E644}" type="presParOf" srcId="{D292F80D-3AF6-4741-9310-03683C4044B4}" destId="{3DF99C10-7E94-499A-BC56-4C744912C717}" srcOrd="6" destOrd="0" presId="urn:microsoft.com/office/officeart/2005/8/layout/lProcess2"/>
    <dgm:cxn modelId="{4E36A529-BC2D-44CC-81C3-C02D04091E49}" type="presParOf" srcId="{3DF99C10-7E94-499A-BC56-4C744912C717}" destId="{0D673BAD-046F-419F-9B7C-AF108050C3A5}" srcOrd="0" destOrd="0" presId="urn:microsoft.com/office/officeart/2005/8/layout/lProcess2"/>
    <dgm:cxn modelId="{899BEC63-26DB-4CA6-94C1-7D26358E8E67}" type="presParOf" srcId="{3DF99C10-7E94-499A-BC56-4C744912C717}" destId="{2EF62CA8-804B-456A-9B35-832728AA8F72}" srcOrd="1" destOrd="0" presId="urn:microsoft.com/office/officeart/2005/8/layout/lProcess2"/>
    <dgm:cxn modelId="{33AB85A5-0CA6-4315-9EDF-012D63876910}" type="presParOf" srcId="{3DF99C10-7E94-499A-BC56-4C744912C717}" destId="{BA1E035D-D316-49B9-B864-6A8CFCD30123}" srcOrd="2" destOrd="0" presId="urn:microsoft.com/office/officeart/2005/8/layout/lProcess2"/>
    <dgm:cxn modelId="{5794D8CA-8CAC-4F77-B74E-33635C225B27}" type="presParOf" srcId="{BA1E035D-D316-49B9-B864-6A8CFCD30123}" destId="{5A56B1CD-99C6-4906-B1D8-4F0E2C52DA42}"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81738B-088A-4E32-B0B8-655995B3214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FB1FFE00-00AD-41B5-8821-BE7CFB3CC6F2}">
      <dgm:prSet phldrT="[Text]" custT="1"/>
      <dgm:spPr>
        <a:solidFill>
          <a:schemeClr val="accent6">
            <a:lumMod val="50000"/>
          </a:schemeClr>
        </a:solidFill>
      </dgm:spPr>
      <dgm:t>
        <a:bodyPr/>
        <a:lstStyle/>
        <a:p>
          <a:r>
            <a:rPr lang="en-US" sz="2000" b="1" i="0" u="none">
              <a:solidFill>
                <a:schemeClr val="bg1"/>
              </a:solidFill>
              <a:latin typeface="Calibri" panose="020F0502020204030204" pitchFamily="34" charset="0"/>
              <a:cs typeface="Calibri" panose="020F0502020204030204" pitchFamily="34" charset="0"/>
            </a:rPr>
            <a:t>Fruit and Vegetables/ Produce Incentives</a:t>
          </a:r>
          <a:endParaRPr lang="en-US" sz="2000" b="1">
            <a:solidFill>
              <a:schemeClr val="bg1"/>
            </a:solidFill>
            <a:latin typeface="Calibri" panose="020F0502020204030204" pitchFamily="34" charset="0"/>
            <a:cs typeface="Calibri" panose="020F0502020204030204" pitchFamily="34" charset="0"/>
          </a:endParaRPr>
        </a:p>
      </dgm:t>
    </dgm:pt>
    <dgm:pt modelId="{A1CC2714-5559-468E-AB3E-8E83EACCB958}" type="parTrans" cxnId="{09E1F9C4-BE39-4F08-8B41-2A7F9ED6EDEC}">
      <dgm:prSet/>
      <dgm:spPr/>
      <dgm:t>
        <a:bodyPr/>
        <a:lstStyle/>
        <a:p>
          <a:endParaRPr lang="en-US"/>
        </a:p>
      </dgm:t>
    </dgm:pt>
    <dgm:pt modelId="{D6B573BB-384C-4FB9-9BE8-C70A3DA284F2}" type="sibTrans" cxnId="{09E1F9C4-BE39-4F08-8B41-2A7F9ED6EDEC}">
      <dgm:prSet/>
      <dgm:spPr/>
      <dgm:t>
        <a:bodyPr/>
        <a:lstStyle/>
        <a:p>
          <a:endParaRPr lang="en-US"/>
        </a:p>
      </dgm:t>
    </dgm:pt>
    <dgm:pt modelId="{8C22A202-4C0A-4645-B721-8EA649AE74CF}">
      <dgm:prSet phldrT="[Text]" custT="1"/>
      <dgm:spPr/>
      <dgm:t>
        <a:bodyPr/>
        <a:lstStyle/>
        <a:p>
          <a:pPr>
            <a:buNone/>
          </a:pPr>
          <a:r>
            <a:rPr lang="en-US" sz="2000" b="1" i="0" u="none">
              <a:latin typeface="Calibri" panose="020F0502020204030204" pitchFamily="34" charset="0"/>
              <a:cs typeface="Calibri" panose="020F0502020204030204" pitchFamily="34" charset="0"/>
            </a:rPr>
            <a:t>Fruit and Vegetable/ Produce Prescription</a:t>
          </a:r>
          <a:endParaRPr lang="en-US" sz="2000" b="1">
            <a:latin typeface="Calibri" panose="020F0502020204030204" pitchFamily="34" charset="0"/>
            <a:cs typeface="Calibri" panose="020F0502020204030204" pitchFamily="34" charset="0"/>
          </a:endParaRPr>
        </a:p>
      </dgm:t>
    </dgm:pt>
    <dgm:pt modelId="{C656F834-41B4-4439-8C9E-215324226330}" type="parTrans" cxnId="{8E7F9A9F-9380-492C-B70F-42436A7E821E}">
      <dgm:prSet/>
      <dgm:spPr/>
      <dgm:t>
        <a:bodyPr/>
        <a:lstStyle/>
        <a:p>
          <a:endParaRPr lang="en-US"/>
        </a:p>
      </dgm:t>
    </dgm:pt>
    <dgm:pt modelId="{17879401-B120-4E91-AAFB-8C497B9A3942}" type="sibTrans" cxnId="{8E7F9A9F-9380-492C-B70F-42436A7E821E}">
      <dgm:prSet/>
      <dgm:spPr/>
      <dgm:t>
        <a:bodyPr/>
        <a:lstStyle/>
        <a:p>
          <a:endParaRPr lang="en-US"/>
        </a:p>
      </dgm:t>
    </dgm:pt>
    <dgm:pt modelId="{D502E86C-D3D0-428B-9AA6-95089FC7178B}">
      <dgm:prSet phldrT="[Text]" custT="1"/>
      <dgm:spPr/>
      <dgm:t>
        <a:bodyPr/>
        <a:lstStyle/>
        <a:p>
          <a:pPr>
            <a:buNone/>
          </a:pPr>
          <a:r>
            <a:rPr lang="en-US" sz="2000" b="1" i="0" u="none">
              <a:latin typeface="Calibri" panose="020F0502020204030204" pitchFamily="34" charset="0"/>
              <a:cs typeface="Calibri" panose="020F0502020204030204" pitchFamily="34" charset="0"/>
            </a:rPr>
            <a:t>Medically Tailored Groceries</a:t>
          </a:r>
          <a:r>
            <a:rPr lang="en-US" sz="2000" b="1" i="0">
              <a:latin typeface="Calibri" panose="020F0502020204030204" pitchFamily="34" charset="0"/>
              <a:cs typeface="Calibri" panose="020F0502020204030204" pitchFamily="34" charset="0"/>
            </a:rPr>
            <a:t>​</a:t>
          </a:r>
        </a:p>
      </dgm:t>
    </dgm:pt>
    <dgm:pt modelId="{96316A41-CD7F-4450-91AF-46A651E0905E}" type="parTrans" cxnId="{8CB2B877-39DF-4C40-ADAB-61D629673BBF}">
      <dgm:prSet/>
      <dgm:spPr/>
      <dgm:t>
        <a:bodyPr/>
        <a:lstStyle/>
        <a:p>
          <a:endParaRPr lang="en-US"/>
        </a:p>
      </dgm:t>
    </dgm:pt>
    <dgm:pt modelId="{AD3B2274-704E-4D72-85BA-BB13A6C3A206}" type="sibTrans" cxnId="{8CB2B877-39DF-4C40-ADAB-61D629673BBF}">
      <dgm:prSet/>
      <dgm:spPr/>
      <dgm:t>
        <a:bodyPr/>
        <a:lstStyle/>
        <a:p>
          <a:endParaRPr lang="en-US"/>
        </a:p>
      </dgm:t>
    </dgm:pt>
    <dgm:pt modelId="{7C6724E8-2FF7-4D85-A35F-903AB8F83D8C}">
      <dgm:prSet custT="1"/>
      <dgm:spPr/>
      <dgm:t>
        <a:bodyPr/>
        <a:lstStyle/>
        <a:p>
          <a:pPr>
            <a:buFont typeface="Arial" panose="020B0604020202020204" pitchFamily="34" charset="0"/>
            <a:buChar char="•"/>
          </a:pPr>
          <a:r>
            <a:rPr lang="en-US" sz="2000" b="1" i="0" u="none">
              <a:latin typeface="Calibri" panose="020F0502020204030204" pitchFamily="34" charset="0"/>
              <a:cs typeface="Calibri" panose="020F0502020204030204" pitchFamily="34" charset="0"/>
            </a:rPr>
            <a:t>Medically Tailored Meals</a:t>
          </a:r>
          <a:r>
            <a:rPr lang="en-US" sz="1600" b="0" i="0">
              <a:latin typeface="Calibri" panose="020F0502020204030204" pitchFamily="34" charset="0"/>
              <a:cs typeface="Calibri" panose="020F0502020204030204" pitchFamily="34" charset="0"/>
            </a:rPr>
            <a:t>​</a:t>
          </a:r>
        </a:p>
      </dgm:t>
    </dgm:pt>
    <dgm:pt modelId="{625A116C-0476-446D-9E5B-C89FECF45B59}" type="parTrans" cxnId="{97910BEB-CF6B-4D66-8A59-F6619FA44A2A}">
      <dgm:prSet/>
      <dgm:spPr/>
      <dgm:t>
        <a:bodyPr/>
        <a:lstStyle/>
        <a:p>
          <a:endParaRPr lang="en-US"/>
        </a:p>
      </dgm:t>
    </dgm:pt>
    <dgm:pt modelId="{F992DAD5-74DC-4F41-9BAC-F9AF058561E3}" type="sibTrans" cxnId="{97910BEB-CF6B-4D66-8A59-F6619FA44A2A}">
      <dgm:prSet/>
      <dgm:spPr/>
      <dgm:t>
        <a:bodyPr/>
        <a:lstStyle/>
        <a:p>
          <a:endParaRPr lang="en-US"/>
        </a:p>
      </dgm:t>
    </dgm:pt>
    <dgm:pt modelId="{5D29E503-09F2-4D4F-9016-5454C7EFB35C}">
      <dgm:prSet phldrT="[Text]" custT="1"/>
      <dgm:spPr>
        <a:solidFill>
          <a:schemeClr val="accent6">
            <a:lumMod val="50000"/>
          </a:schemeClr>
        </a:solidFill>
      </dgm:spPr>
      <dgm:t>
        <a:bodyPr/>
        <a:lstStyle/>
        <a:p>
          <a:pPr rtl="0">
            <a:buFont typeface="Arial" panose="020B0604020202020204" pitchFamily="34" charset="0"/>
            <a:buChar char="•"/>
          </a:pPr>
          <a:r>
            <a:rPr lang="en-US" sz="1400" b="1">
              <a:solidFill>
                <a:schemeClr val="bg1"/>
              </a:solidFill>
              <a:latin typeface="Aptos"/>
              <a:ea typeface="Aptos" panose="020B0004020202020204" pitchFamily="34" charset="0"/>
              <a:cs typeface="Times New Roman"/>
            </a:rPr>
            <a:t>*Nutrition Incentive</a:t>
          </a:r>
          <a:r>
            <a:rPr lang="en-US" sz="1400">
              <a:solidFill>
                <a:schemeClr val="bg1"/>
              </a:solidFill>
              <a:latin typeface="Aptos"/>
              <a:ea typeface="Aptos" panose="020B0004020202020204" pitchFamily="34" charset="0"/>
              <a:cs typeface="Times New Roman"/>
            </a:rPr>
            <a:t> is a subsidy (monetary award, match, discount, rebate, subsidy, voucher) that make fruits and vegetables more affordable.</a:t>
          </a:r>
          <a:endParaRPr lang="en-US" sz="1400">
            <a:solidFill>
              <a:schemeClr val="bg1"/>
            </a:solidFill>
            <a:latin typeface="Aptos"/>
            <a:cs typeface="Times New Roman"/>
          </a:endParaRPr>
        </a:p>
      </dgm:t>
    </dgm:pt>
    <dgm:pt modelId="{F969CA76-56EB-40A9-892A-411E79951849}" type="sibTrans" cxnId="{71EA24EE-4359-4B5B-91DE-DBF2291BAB1F}">
      <dgm:prSet/>
      <dgm:spPr/>
      <dgm:t>
        <a:bodyPr/>
        <a:lstStyle/>
        <a:p>
          <a:endParaRPr lang="en-US"/>
        </a:p>
      </dgm:t>
    </dgm:pt>
    <dgm:pt modelId="{62FF0DE9-C390-45A8-91A9-CD6411BFCC01}" type="parTrans" cxnId="{71EA24EE-4359-4B5B-91DE-DBF2291BAB1F}">
      <dgm:prSet/>
      <dgm:spPr/>
      <dgm:t>
        <a:bodyPr/>
        <a:lstStyle/>
        <a:p>
          <a:endParaRPr lang="en-US"/>
        </a:p>
      </dgm:t>
    </dgm:pt>
    <dgm:pt modelId="{D292F80D-3AF6-4741-9310-03683C4044B4}" type="pres">
      <dgm:prSet presAssocID="{BF81738B-088A-4E32-B0B8-655995B32141}" presName="theList" presStyleCnt="0">
        <dgm:presLayoutVars>
          <dgm:dir/>
          <dgm:animLvl val="lvl"/>
          <dgm:resizeHandles val="exact"/>
        </dgm:presLayoutVars>
      </dgm:prSet>
      <dgm:spPr/>
    </dgm:pt>
    <dgm:pt modelId="{26DE8A42-65B2-4A1C-B9A3-39E8B24F9586}" type="pres">
      <dgm:prSet presAssocID="{FB1FFE00-00AD-41B5-8821-BE7CFB3CC6F2}" presName="compNode" presStyleCnt="0"/>
      <dgm:spPr/>
    </dgm:pt>
    <dgm:pt modelId="{EFE1DD03-12BF-4407-AFC9-E82AF8F41DB7}" type="pres">
      <dgm:prSet presAssocID="{FB1FFE00-00AD-41B5-8821-BE7CFB3CC6F2}" presName="aNode" presStyleLbl="bgShp" presStyleIdx="0" presStyleCnt="4"/>
      <dgm:spPr/>
    </dgm:pt>
    <dgm:pt modelId="{E7142766-FB06-43A1-8B23-C5FFDD3F54BF}" type="pres">
      <dgm:prSet presAssocID="{FB1FFE00-00AD-41B5-8821-BE7CFB3CC6F2}" presName="textNode" presStyleLbl="bgShp" presStyleIdx="0" presStyleCnt="4"/>
      <dgm:spPr/>
    </dgm:pt>
    <dgm:pt modelId="{9C52DB20-85B2-4C88-A852-8AE9E652BE7A}" type="pres">
      <dgm:prSet presAssocID="{FB1FFE00-00AD-41B5-8821-BE7CFB3CC6F2}" presName="compChildNode" presStyleCnt="0"/>
      <dgm:spPr/>
    </dgm:pt>
    <dgm:pt modelId="{E814D81B-F7F3-45E9-B6F8-D76D90DE0220}" type="pres">
      <dgm:prSet presAssocID="{FB1FFE00-00AD-41B5-8821-BE7CFB3CC6F2}" presName="theInnerList" presStyleCnt="0"/>
      <dgm:spPr/>
    </dgm:pt>
    <dgm:pt modelId="{3167C58C-3402-4203-AB24-3A34370C7515}" type="pres">
      <dgm:prSet presAssocID="{5D29E503-09F2-4D4F-9016-5454C7EFB35C}" presName="childNode" presStyleLbl="node1" presStyleIdx="0" presStyleCnt="1">
        <dgm:presLayoutVars>
          <dgm:bulletEnabled val="1"/>
        </dgm:presLayoutVars>
      </dgm:prSet>
      <dgm:spPr/>
    </dgm:pt>
    <dgm:pt modelId="{369D1509-9205-4935-873C-CE60921AAD44}" type="pres">
      <dgm:prSet presAssocID="{FB1FFE00-00AD-41B5-8821-BE7CFB3CC6F2}" presName="aSpace" presStyleCnt="0"/>
      <dgm:spPr/>
    </dgm:pt>
    <dgm:pt modelId="{92869491-346B-4E46-818B-AE964036BFC5}" type="pres">
      <dgm:prSet presAssocID="{8C22A202-4C0A-4645-B721-8EA649AE74CF}" presName="compNode" presStyleCnt="0"/>
      <dgm:spPr/>
    </dgm:pt>
    <dgm:pt modelId="{93386EC3-551C-404C-98D8-3F2DB6FA7344}" type="pres">
      <dgm:prSet presAssocID="{8C22A202-4C0A-4645-B721-8EA649AE74CF}" presName="aNode" presStyleLbl="bgShp" presStyleIdx="1" presStyleCnt="4"/>
      <dgm:spPr/>
    </dgm:pt>
    <dgm:pt modelId="{14626A7F-F8A7-49F2-B1DB-232AB44B9D81}" type="pres">
      <dgm:prSet presAssocID="{8C22A202-4C0A-4645-B721-8EA649AE74CF}" presName="textNode" presStyleLbl="bgShp" presStyleIdx="1" presStyleCnt="4"/>
      <dgm:spPr/>
    </dgm:pt>
    <dgm:pt modelId="{EF76DDC2-4989-498E-A115-47A5F8B8BFF0}" type="pres">
      <dgm:prSet presAssocID="{8C22A202-4C0A-4645-B721-8EA649AE74CF}" presName="compChildNode" presStyleCnt="0"/>
      <dgm:spPr/>
    </dgm:pt>
    <dgm:pt modelId="{69F10B5A-AC06-4D7F-B235-FC1F83FE7703}" type="pres">
      <dgm:prSet presAssocID="{8C22A202-4C0A-4645-B721-8EA649AE74CF}" presName="theInnerList" presStyleCnt="0"/>
      <dgm:spPr/>
    </dgm:pt>
    <dgm:pt modelId="{4CF41EE1-5928-434B-A16B-A828ED43D228}" type="pres">
      <dgm:prSet presAssocID="{8C22A202-4C0A-4645-B721-8EA649AE74CF}" presName="aSpace" presStyleCnt="0"/>
      <dgm:spPr/>
    </dgm:pt>
    <dgm:pt modelId="{B5A79A9B-4A43-48BE-898F-8CFC8756D73A}" type="pres">
      <dgm:prSet presAssocID="{D502E86C-D3D0-428B-9AA6-95089FC7178B}" presName="compNode" presStyleCnt="0"/>
      <dgm:spPr/>
    </dgm:pt>
    <dgm:pt modelId="{DE493FF2-5BE6-480F-AA08-9C75652FF6C7}" type="pres">
      <dgm:prSet presAssocID="{D502E86C-D3D0-428B-9AA6-95089FC7178B}" presName="aNode" presStyleLbl="bgShp" presStyleIdx="2" presStyleCnt="4"/>
      <dgm:spPr/>
    </dgm:pt>
    <dgm:pt modelId="{81E8540B-7821-4C0D-BF37-66215A8D058B}" type="pres">
      <dgm:prSet presAssocID="{D502E86C-D3D0-428B-9AA6-95089FC7178B}" presName="textNode" presStyleLbl="bgShp" presStyleIdx="2" presStyleCnt="4"/>
      <dgm:spPr/>
    </dgm:pt>
    <dgm:pt modelId="{C17B2A68-F8A4-4152-82FB-F1DD434A03F2}" type="pres">
      <dgm:prSet presAssocID="{D502E86C-D3D0-428B-9AA6-95089FC7178B}" presName="compChildNode" presStyleCnt="0"/>
      <dgm:spPr/>
    </dgm:pt>
    <dgm:pt modelId="{29A70BB8-7101-44AA-9907-F0296D07D66E}" type="pres">
      <dgm:prSet presAssocID="{D502E86C-D3D0-428B-9AA6-95089FC7178B}" presName="theInnerList" presStyleCnt="0"/>
      <dgm:spPr/>
    </dgm:pt>
    <dgm:pt modelId="{0B5AE080-CD30-4C14-9A1A-BE7F001DAC1D}" type="pres">
      <dgm:prSet presAssocID="{D502E86C-D3D0-428B-9AA6-95089FC7178B}" presName="aSpace" presStyleCnt="0"/>
      <dgm:spPr/>
    </dgm:pt>
    <dgm:pt modelId="{5445AC6D-BDE2-422E-8142-A8FFCAE83ABC}" type="pres">
      <dgm:prSet presAssocID="{7C6724E8-2FF7-4D85-A35F-903AB8F83D8C}" presName="compNode" presStyleCnt="0"/>
      <dgm:spPr/>
    </dgm:pt>
    <dgm:pt modelId="{68F30A9B-99C1-40EB-9997-CD1BCEFE0B19}" type="pres">
      <dgm:prSet presAssocID="{7C6724E8-2FF7-4D85-A35F-903AB8F83D8C}" presName="aNode" presStyleLbl="bgShp" presStyleIdx="3" presStyleCnt="4"/>
      <dgm:spPr/>
    </dgm:pt>
    <dgm:pt modelId="{F32FED2D-95B8-4D2A-B9F7-D9C9B619C6D4}" type="pres">
      <dgm:prSet presAssocID="{7C6724E8-2FF7-4D85-A35F-903AB8F83D8C}" presName="textNode" presStyleLbl="bgShp" presStyleIdx="3" presStyleCnt="4"/>
      <dgm:spPr/>
    </dgm:pt>
    <dgm:pt modelId="{B3767235-420C-4B45-A41D-2DEAFDB2725A}" type="pres">
      <dgm:prSet presAssocID="{7C6724E8-2FF7-4D85-A35F-903AB8F83D8C}" presName="compChildNode" presStyleCnt="0"/>
      <dgm:spPr/>
    </dgm:pt>
    <dgm:pt modelId="{A67FE4B8-491E-49AA-8A3A-00CDD37021E6}" type="pres">
      <dgm:prSet presAssocID="{7C6724E8-2FF7-4D85-A35F-903AB8F83D8C}" presName="theInnerList" presStyleCnt="0"/>
      <dgm:spPr/>
    </dgm:pt>
  </dgm:ptLst>
  <dgm:cxnLst>
    <dgm:cxn modelId="{9BB6FC18-1D0E-4DAD-B9CC-C69CA57A63E2}" type="presOf" srcId="{FB1FFE00-00AD-41B5-8821-BE7CFB3CC6F2}" destId="{E7142766-FB06-43A1-8B23-C5FFDD3F54BF}" srcOrd="1" destOrd="0" presId="urn:microsoft.com/office/officeart/2005/8/layout/lProcess2"/>
    <dgm:cxn modelId="{78AFA42B-A453-4113-AF52-95C92CD28D55}" type="presOf" srcId="{5D29E503-09F2-4D4F-9016-5454C7EFB35C}" destId="{3167C58C-3402-4203-AB24-3A34370C7515}" srcOrd="0" destOrd="0" presId="urn:microsoft.com/office/officeart/2005/8/layout/lProcess2"/>
    <dgm:cxn modelId="{BD413B41-6A8F-41B7-A89D-7CF07AF06AAF}" type="presOf" srcId="{7C6724E8-2FF7-4D85-A35F-903AB8F83D8C}" destId="{68F30A9B-99C1-40EB-9997-CD1BCEFE0B19}" srcOrd="0" destOrd="0" presId="urn:microsoft.com/office/officeart/2005/8/layout/lProcess2"/>
    <dgm:cxn modelId="{303BF645-5D49-4C3C-971D-5046AEE21B36}" type="presOf" srcId="{D502E86C-D3D0-428B-9AA6-95089FC7178B}" destId="{81E8540B-7821-4C0D-BF37-66215A8D058B}" srcOrd="1" destOrd="0" presId="urn:microsoft.com/office/officeart/2005/8/layout/lProcess2"/>
    <dgm:cxn modelId="{705B2466-E67D-46E7-A9E1-C4CA91CECFB1}" type="presOf" srcId="{7C6724E8-2FF7-4D85-A35F-903AB8F83D8C}" destId="{F32FED2D-95B8-4D2A-B9F7-D9C9B619C6D4}" srcOrd="1" destOrd="0" presId="urn:microsoft.com/office/officeart/2005/8/layout/lProcess2"/>
    <dgm:cxn modelId="{C226A56A-191E-477D-8103-21766DF4639F}" type="presOf" srcId="{D502E86C-D3D0-428B-9AA6-95089FC7178B}" destId="{DE493FF2-5BE6-480F-AA08-9C75652FF6C7}" srcOrd="0" destOrd="0" presId="urn:microsoft.com/office/officeart/2005/8/layout/lProcess2"/>
    <dgm:cxn modelId="{8CB2B877-39DF-4C40-ADAB-61D629673BBF}" srcId="{BF81738B-088A-4E32-B0B8-655995B32141}" destId="{D502E86C-D3D0-428B-9AA6-95089FC7178B}" srcOrd="2" destOrd="0" parTransId="{96316A41-CD7F-4450-91AF-46A651E0905E}" sibTransId="{AD3B2274-704E-4D72-85BA-BB13A6C3A206}"/>
    <dgm:cxn modelId="{77B3169B-D591-4C5F-A5D3-7C670457C154}" type="presOf" srcId="{FB1FFE00-00AD-41B5-8821-BE7CFB3CC6F2}" destId="{EFE1DD03-12BF-4407-AFC9-E82AF8F41DB7}" srcOrd="0" destOrd="0" presId="urn:microsoft.com/office/officeart/2005/8/layout/lProcess2"/>
    <dgm:cxn modelId="{8E7F9A9F-9380-492C-B70F-42436A7E821E}" srcId="{BF81738B-088A-4E32-B0B8-655995B32141}" destId="{8C22A202-4C0A-4645-B721-8EA649AE74CF}" srcOrd="1" destOrd="0" parTransId="{C656F834-41B4-4439-8C9E-215324226330}" sibTransId="{17879401-B120-4E91-AAFB-8C497B9A3942}"/>
    <dgm:cxn modelId="{AE83F7B0-1232-4770-9A59-29C512378A2B}" type="presOf" srcId="{BF81738B-088A-4E32-B0B8-655995B32141}" destId="{D292F80D-3AF6-4741-9310-03683C4044B4}" srcOrd="0" destOrd="0" presId="urn:microsoft.com/office/officeart/2005/8/layout/lProcess2"/>
    <dgm:cxn modelId="{09E1F9C4-BE39-4F08-8B41-2A7F9ED6EDEC}" srcId="{BF81738B-088A-4E32-B0B8-655995B32141}" destId="{FB1FFE00-00AD-41B5-8821-BE7CFB3CC6F2}" srcOrd="0" destOrd="0" parTransId="{A1CC2714-5559-468E-AB3E-8E83EACCB958}" sibTransId="{D6B573BB-384C-4FB9-9BE8-C70A3DA284F2}"/>
    <dgm:cxn modelId="{93FB2DDC-4EE8-4DDA-B190-333F9847D2F6}" type="presOf" srcId="{8C22A202-4C0A-4645-B721-8EA649AE74CF}" destId="{93386EC3-551C-404C-98D8-3F2DB6FA7344}" srcOrd="0" destOrd="0" presId="urn:microsoft.com/office/officeart/2005/8/layout/lProcess2"/>
    <dgm:cxn modelId="{E05783E5-93D8-4A64-87F7-98F7BDB3766D}" type="presOf" srcId="{8C22A202-4C0A-4645-B721-8EA649AE74CF}" destId="{14626A7F-F8A7-49F2-B1DB-232AB44B9D81}" srcOrd="1" destOrd="0" presId="urn:microsoft.com/office/officeart/2005/8/layout/lProcess2"/>
    <dgm:cxn modelId="{97910BEB-CF6B-4D66-8A59-F6619FA44A2A}" srcId="{BF81738B-088A-4E32-B0B8-655995B32141}" destId="{7C6724E8-2FF7-4D85-A35F-903AB8F83D8C}" srcOrd="3" destOrd="0" parTransId="{625A116C-0476-446D-9E5B-C89FECF45B59}" sibTransId="{F992DAD5-74DC-4F41-9BAC-F9AF058561E3}"/>
    <dgm:cxn modelId="{71EA24EE-4359-4B5B-91DE-DBF2291BAB1F}" srcId="{FB1FFE00-00AD-41B5-8821-BE7CFB3CC6F2}" destId="{5D29E503-09F2-4D4F-9016-5454C7EFB35C}" srcOrd="0" destOrd="0" parTransId="{62FF0DE9-C390-45A8-91A9-CD6411BFCC01}" sibTransId="{F969CA76-56EB-40A9-892A-411E79951849}"/>
    <dgm:cxn modelId="{F7F87ED6-A625-4803-A6D7-00C9B4BF81CB}" type="presParOf" srcId="{D292F80D-3AF6-4741-9310-03683C4044B4}" destId="{26DE8A42-65B2-4A1C-B9A3-39E8B24F9586}" srcOrd="0" destOrd="0" presId="urn:microsoft.com/office/officeart/2005/8/layout/lProcess2"/>
    <dgm:cxn modelId="{956693AB-6036-49C0-8E91-C30E21B2AFC2}" type="presParOf" srcId="{26DE8A42-65B2-4A1C-B9A3-39E8B24F9586}" destId="{EFE1DD03-12BF-4407-AFC9-E82AF8F41DB7}" srcOrd="0" destOrd="0" presId="urn:microsoft.com/office/officeart/2005/8/layout/lProcess2"/>
    <dgm:cxn modelId="{1AE596C3-C94A-402D-B620-C4582122FEC5}" type="presParOf" srcId="{26DE8A42-65B2-4A1C-B9A3-39E8B24F9586}" destId="{E7142766-FB06-43A1-8B23-C5FFDD3F54BF}" srcOrd="1" destOrd="0" presId="urn:microsoft.com/office/officeart/2005/8/layout/lProcess2"/>
    <dgm:cxn modelId="{1C267063-E2D4-4E99-A019-500E05DBC844}" type="presParOf" srcId="{26DE8A42-65B2-4A1C-B9A3-39E8B24F9586}" destId="{9C52DB20-85B2-4C88-A852-8AE9E652BE7A}" srcOrd="2" destOrd="0" presId="urn:microsoft.com/office/officeart/2005/8/layout/lProcess2"/>
    <dgm:cxn modelId="{71A6CEA1-1590-411B-A115-54527C3589F8}" type="presParOf" srcId="{9C52DB20-85B2-4C88-A852-8AE9E652BE7A}" destId="{E814D81B-F7F3-45E9-B6F8-D76D90DE0220}" srcOrd="0" destOrd="0" presId="urn:microsoft.com/office/officeart/2005/8/layout/lProcess2"/>
    <dgm:cxn modelId="{E5892D31-EAA0-4C8A-B3E7-45BC828D5F31}" type="presParOf" srcId="{E814D81B-F7F3-45E9-B6F8-D76D90DE0220}" destId="{3167C58C-3402-4203-AB24-3A34370C7515}" srcOrd="0" destOrd="0" presId="urn:microsoft.com/office/officeart/2005/8/layout/lProcess2"/>
    <dgm:cxn modelId="{D3E1CE7A-B3B8-4F4B-9964-212EFBAD7518}" type="presParOf" srcId="{D292F80D-3AF6-4741-9310-03683C4044B4}" destId="{369D1509-9205-4935-873C-CE60921AAD44}" srcOrd="1" destOrd="0" presId="urn:microsoft.com/office/officeart/2005/8/layout/lProcess2"/>
    <dgm:cxn modelId="{D82F6105-488B-410C-BA1F-C8AB7716A434}" type="presParOf" srcId="{D292F80D-3AF6-4741-9310-03683C4044B4}" destId="{92869491-346B-4E46-818B-AE964036BFC5}" srcOrd="2" destOrd="0" presId="urn:microsoft.com/office/officeart/2005/8/layout/lProcess2"/>
    <dgm:cxn modelId="{FD1819C4-D774-4F82-8B1E-01C65D4A40CE}" type="presParOf" srcId="{92869491-346B-4E46-818B-AE964036BFC5}" destId="{93386EC3-551C-404C-98D8-3F2DB6FA7344}" srcOrd="0" destOrd="0" presId="urn:microsoft.com/office/officeart/2005/8/layout/lProcess2"/>
    <dgm:cxn modelId="{C708BE8C-6816-4209-B67A-8BE661ADCFC4}" type="presParOf" srcId="{92869491-346B-4E46-818B-AE964036BFC5}" destId="{14626A7F-F8A7-49F2-B1DB-232AB44B9D81}" srcOrd="1" destOrd="0" presId="urn:microsoft.com/office/officeart/2005/8/layout/lProcess2"/>
    <dgm:cxn modelId="{27C3F45B-FCD8-43E6-842D-D5C941E8C7DE}" type="presParOf" srcId="{92869491-346B-4E46-818B-AE964036BFC5}" destId="{EF76DDC2-4989-498E-A115-47A5F8B8BFF0}" srcOrd="2" destOrd="0" presId="urn:microsoft.com/office/officeart/2005/8/layout/lProcess2"/>
    <dgm:cxn modelId="{CCE338D3-7084-487F-9535-FB7416FBBC16}" type="presParOf" srcId="{EF76DDC2-4989-498E-A115-47A5F8B8BFF0}" destId="{69F10B5A-AC06-4D7F-B235-FC1F83FE7703}" srcOrd="0" destOrd="0" presId="urn:microsoft.com/office/officeart/2005/8/layout/lProcess2"/>
    <dgm:cxn modelId="{F4B6EBF7-7BD1-4E7D-8399-8F17FB55E98F}" type="presParOf" srcId="{D292F80D-3AF6-4741-9310-03683C4044B4}" destId="{4CF41EE1-5928-434B-A16B-A828ED43D228}" srcOrd="3" destOrd="0" presId="urn:microsoft.com/office/officeart/2005/8/layout/lProcess2"/>
    <dgm:cxn modelId="{FC76244D-81DB-46D0-B4EC-77AF805E362F}" type="presParOf" srcId="{D292F80D-3AF6-4741-9310-03683C4044B4}" destId="{B5A79A9B-4A43-48BE-898F-8CFC8756D73A}" srcOrd="4" destOrd="0" presId="urn:microsoft.com/office/officeart/2005/8/layout/lProcess2"/>
    <dgm:cxn modelId="{F3A196D4-804E-4516-AC93-DA25A0F1879C}" type="presParOf" srcId="{B5A79A9B-4A43-48BE-898F-8CFC8756D73A}" destId="{DE493FF2-5BE6-480F-AA08-9C75652FF6C7}" srcOrd="0" destOrd="0" presId="urn:microsoft.com/office/officeart/2005/8/layout/lProcess2"/>
    <dgm:cxn modelId="{25D0A0CF-853D-4CC9-B50A-2D59C6627C17}" type="presParOf" srcId="{B5A79A9B-4A43-48BE-898F-8CFC8756D73A}" destId="{81E8540B-7821-4C0D-BF37-66215A8D058B}" srcOrd="1" destOrd="0" presId="urn:microsoft.com/office/officeart/2005/8/layout/lProcess2"/>
    <dgm:cxn modelId="{0DA3D8E2-FBFE-4882-85B6-0C966596198F}" type="presParOf" srcId="{B5A79A9B-4A43-48BE-898F-8CFC8756D73A}" destId="{C17B2A68-F8A4-4152-82FB-F1DD434A03F2}" srcOrd="2" destOrd="0" presId="urn:microsoft.com/office/officeart/2005/8/layout/lProcess2"/>
    <dgm:cxn modelId="{2FB24E7E-B682-4243-AA5E-9C03DD41C338}" type="presParOf" srcId="{C17B2A68-F8A4-4152-82FB-F1DD434A03F2}" destId="{29A70BB8-7101-44AA-9907-F0296D07D66E}" srcOrd="0" destOrd="0" presId="urn:microsoft.com/office/officeart/2005/8/layout/lProcess2"/>
    <dgm:cxn modelId="{D800BEA5-CFB3-4B54-8F63-72A265073307}" type="presParOf" srcId="{D292F80D-3AF6-4741-9310-03683C4044B4}" destId="{0B5AE080-CD30-4C14-9A1A-BE7F001DAC1D}" srcOrd="5" destOrd="0" presId="urn:microsoft.com/office/officeart/2005/8/layout/lProcess2"/>
    <dgm:cxn modelId="{1DF4EE1D-43A4-41CE-B5A6-793F50087E8B}" type="presParOf" srcId="{D292F80D-3AF6-4741-9310-03683C4044B4}" destId="{5445AC6D-BDE2-422E-8142-A8FFCAE83ABC}" srcOrd="6" destOrd="0" presId="urn:microsoft.com/office/officeart/2005/8/layout/lProcess2"/>
    <dgm:cxn modelId="{A0409B33-DC90-46CA-B78D-B940EF80F53B}" type="presParOf" srcId="{5445AC6D-BDE2-422E-8142-A8FFCAE83ABC}" destId="{68F30A9B-99C1-40EB-9997-CD1BCEFE0B19}" srcOrd="0" destOrd="0" presId="urn:microsoft.com/office/officeart/2005/8/layout/lProcess2"/>
    <dgm:cxn modelId="{5B983AD2-8B4F-4172-8AF0-3E1B197E6DF2}" type="presParOf" srcId="{5445AC6D-BDE2-422E-8142-A8FFCAE83ABC}" destId="{F32FED2D-95B8-4D2A-B9F7-D9C9B619C6D4}" srcOrd="1" destOrd="0" presId="urn:microsoft.com/office/officeart/2005/8/layout/lProcess2"/>
    <dgm:cxn modelId="{AAE93F4B-5AB9-4D9D-9CB9-B15A1DFB5E0E}" type="presParOf" srcId="{5445AC6D-BDE2-422E-8142-A8FFCAE83ABC}" destId="{B3767235-420C-4B45-A41D-2DEAFDB2725A}" srcOrd="2" destOrd="0" presId="urn:microsoft.com/office/officeart/2005/8/layout/lProcess2"/>
    <dgm:cxn modelId="{C8337D23-B36B-45A6-978B-CF382B799F70}" type="presParOf" srcId="{B3767235-420C-4B45-A41D-2DEAFDB2725A}" destId="{A67FE4B8-491E-49AA-8A3A-00CDD37021E6}"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81738B-088A-4E32-B0B8-655995B3214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FB1FFE00-00AD-41B5-8821-BE7CFB3CC6F2}">
      <dgm:prSet phldrT="[Text]" custT="1"/>
      <dgm:spPr>
        <a:solidFill>
          <a:schemeClr val="accent6">
            <a:lumMod val="50000"/>
          </a:schemeClr>
        </a:solidFill>
      </dgm:spPr>
      <dgm:t>
        <a:bodyPr/>
        <a:lstStyle/>
        <a:p>
          <a:r>
            <a:rPr lang="en-US" sz="2000" b="1" i="0" u="none">
              <a:solidFill>
                <a:schemeClr val="bg1"/>
              </a:solidFill>
              <a:latin typeface="Calibri" panose="020F0502020204030204" pitchFamily="34" charset="0"/>
              <a:cs typeface="Calibri" panose="020F0502020204030204" pitchFamily="34" charset="0"/>
            </a:rPr>
            <a:t>Fruit and Vegetables/ Produce Incentives</a:t>
          </a:r>
          <a:endParaRPr lang="en-US" sz="2000" b="1">
            <a:solidFill>
              <a:schemeClr val="bg1"/>
            </a:solidFill>
            <a:latin typeface="Calibri" panose="020F0502020204030204" pitchFamily="34" charset="0"/>
            <a:cs typeface="Calibri" panose="020F0502020204030204" pitchFamily="34" charset="0"/>
          </a:endParaRPr>
        </a:p>
      </dgm:t>
    </dgm:pt>
    <dgm:pt modelId="{A1CC2714-5559-468E-AB3E-8E83EACCB958}" type="parTrans" cxnId="{09E1F9C4-BE39-4F08-8B41-2A7F9ED6EDEC}">
      <dgm:prSet/>
      <dgm:spPr/>
      <dgm:t>
        <a:bodyPr/>
        <a:lstStyle/>
        <a:p>
          <a:endParaRPr lang="en-US"/>
        </a:p>
      </dgm:t>
    </dgm:pt>
    <dgm:pt modelId="{D6B573BB-384C-4FB9-9BE8-C70A3DA284F2}" type="sibTrans" cxnId="{09E1F9C4-BE39-4F08-8B41-2A7F9ED6EDEC}">
      <dgm:prSet/>
      <dgm:spPr/>
      <dgm:t>
        <a:bodyPr/>
        <a:lstStyle/>
        <a:p>
          <a:endParaRPr lang="en-US"/>
        </a:p>
      </dgm:t>
    </dgm:pt>
    <dgm:pt modelId="{5D29E503-09F2-4D4F-9016-5454C7EFB35C}">
      <dgm:prSet phldrT="[Text]" custT="1"/>
      <dgm:spPr>
        <a:solidFill>
          <a:schemeClr val="accent6">
            <a:lumMod val="50000"/>
          </a:schemeClr>
        </a:solidFill>
      </dgm:spPr>
      <dgm:t>
        <a:bodyPr/>
        <a:lstStyle/>
        <a:p>
          <a:pPr>
            <a:buFont typeface="Arial" panose="020B0604020202020204" pitchFamily="34" charset="0"/>
            <a:buChar char="•"/>
          </a:pPr>
          <a:r>
            <a:rPr lang="en-US" sz="1200" b="0" i="0" u="none">
              <a:latin typeface="Calibri" panose="020F0502020204030204" pitchFamily="34" charset="0"/>
              <a:cs typeface="Calibri" panose="020F0502020204030204" pitchFamily="34" charset="0"/>
            </a:rPr>
            <a:t>Matches (e.g., money tied to the dollar amount spent)</a:t>
          </a:r>
          <a:r>
            <a:rPr lang="en-US" sz="1200" b="0" i="0">
              <a:latin typeface="Calibri" panose="020F0502020204030204" pitchFamily="34" charset="0"/>
              <a:cs typeface="Calibri" panose="020F0502020204030204" pitchFamily="34" charset="0"/>
            </a:rPr>
            <a:t>​</a:t>
          </a:r>
          <a:endParaRPr lang="en-US" sz="1200">
            <a:latin typeface="Calibri" panose="020F0502020204030204" pitchFamily="34" charset="0"/>
            <a:cs typeface="Calibri" panose="020F0502020204030204" pitchFamily="34" charset="0"/>
          </a:endParaRPr>
        </a:p>
      </dgm:t>
    </dgm:pt>
    <dgm:pt modelId="{62FF0DE9-C390-45A8-91A9-CD6411BFCC01}" type="parTrans" cxnId="{71EA24EE-4359-4B5B-91DE-DBF2291BAB1F}">
      <dgm:prSet/>
      <dgm:spPr/>
      <dgm:t>
        <a:bodyPr/>
        <a:lstStyle/>
        <a:p>
          <a:endParaRPr lang="en-US"/>
        </a:p>
      </dgm:t>
    </dgm:pt>
    <dgm:pt modelId="{F969CA76-56EB-40A9-892A-411E79951849}" type="sibTrans" cxnId="{71EA24EE-4359-4B5B-91DE-DBF2291BAB1F}">
      <dgm:prSet/>
      <dgm:spPr/>
      <dgm:t>
        <a:bodyPr/>
        <a:lstStyle/>
        <a:p>
          <a:endParaRPr lang="en-US"/>
        </a:p>
      </dgm:t>
    </dgm:pt>
    <dgm:pt modelId="{8C22A202-4C0A-4645-B721-8EA649AE74CF}">
      <dgm:prSet phldrT="[Text]" custT="1"/>
      <dgm:spPr/>
      <dgm:t>
        <a:bodyPr/>
        <a:lstStyle/>
        <a:p>
          <a:pPr>
            <a:buNone/>
          </a:pPr>
          <a:r>
            <a:rPr lang="en-US" sz="2000" b="1" i="0" u="none">
              <a:latin typeface="Calibri" panose="020F0502020204030204" pitchFamily="34" charset="0"/>
              <a:cs typeface="Calibri" panose="020F0502020204030204" pitchFamily="34" charset="0"/>
            </a:rPr>
            <a:t>Fruit and Vegetable/ Produce Prescription</a:t>
          </a:r>
          <a:endParaRPr lang="en-US" sz="2000" b="1">
            <a:latin typeface="Calibri" panose="020F0502020204030204" pitchFamily="34" charset="0"/>
            <a:cs typeface="Calibri" panose="020F0502020204030204" pitchFamily="34" charset="0"/>
          </a:endParaRPr>
        </a:p>
      </dgm:t>
    </dgm:pt>
    <dgm:pt modelId="{C656F834-41B4-4439-8C9E-215324226330}" type="parTrans" cxnId="{8E7F9A9F-9380-492C-B70F-42436A7E821E}">
      <dgm:prSet/>
      <dgm:spPr/>
      <dgm:t>
        <a:bodyPr/>
        <a:lstStyle/>
        <a:p>
          <a:endParaRPr lang="en-US"/>
        </a:p>
      </dgm:t>
    </dgm:pt>
    <dgm:pt modelId="{17879401-B120-4E91-AAFB-8C497B9A3942}" type="sibTrans" cxnId="{8E7F9A9F-9380-492C-B70F-42436A7E821E}">
      <dgm:prSet/>
      <dgm:spPr/>
      <dgm:t>
        <a:bodyPr/>
        <a:lstStyle/>
        <a:p>
          <a:endParaRPr lang="en-US"/>
        </a:p>
      </dgm:t>
    </dgm:pt>
    <dgm:pt modelId="{D875400D-D7B3-4B26-9BC5-9F32570B16EF}">
      <dgm:prSet phldrT="[Text]" custT="1"/>
      <dgm:spPr/>
      <dgm:t>
        <a:bodyPr/>
        <a:lstStyle/>
        <a:p>
          <a:pPr>
            <a:buFont typeface="Arial" panose="020B0604020202020204" pitchFamily="34" charset="0"/>
            <a:buChar char="•"/>
          </a:pPr>
          <a:r>
            <a:rPr lang="en-US" sz="1200" b="0" i="0" u="none">
              <a:latin typeface="Calibri" panose="020F0502020204030204" pitchFamily="34" charset="0"/>
              <a:cs typeface="Calibri" panose="020F0502020204030204" pitchFamily="34" charset="0"/>
            </a:rPr>
            <a:t>Fresh produce prescription</a:t>
          </a:r>
          <a:r>
            <a:rPr lang="en-US" sz="1200" b="0" i="0">
              <a:latin typeface="Calibri" panose="020F0502020204030204" pitchFamily="34" charset="0"/>
              <a:cs typeface="Calibri" panose="020F0502020204030204" pitchFamily="34" charset="0"/>
            </a:rPr>
            <a:t>​</a:t>
          </a:r>
          <a:endParaRPr lang="en-US" sz="1200">
            <a:latin typeface="Calibri" panose="020F0502020204030204" pitchFamily="34" charset="0"/>
            <a:cs typeface="Calibri" panose="020F0502020204030204" pitchFamily="34" charset="0"/>
          </a:endParaRPr>
        </a:p>
      </dgm:t>
    </dgm:pt>
    <dgm:pt modelId="{F3C25ADF-018F-425C-8F10-D5D898C3B455}" type="parTrans" cxnId="{E8A9551F-EDB5-4F41-8BEC-1D2B84758A62}">
      <dgm:prSet/>
      <dgm:spPr/>
      <dgm:t>
        <a:bodyPr/>
        <a:lstStyle/>
        <a:p>
          <a:endParaRPr lang="en-US"/>
        </a:p>
      </dgm:t>
    </dgm:pt>
    <dgm:pt modelId="{E7A5AB34-9752-4E0E-A0D4-B8B91F554548}" type="sibTrans" cxnId="{E8A9551F-EDB5-4F41-8BEC-1D2B84758A62}">
      <dgm:prSet/>
      <dgm:spPr/>
      <dgm:t>
        <a:bodyPr/>
        <a:lstStyle/>
        <a:p>
          <a:endParaRPr lang="en-US"/>
        </a:p>
      </dgm:t>
    </dgm:pt>
    <dgm:pt modelId="{30F5C746-8058-41FE-905E-B2888CE378EC}">
      <dgm:prSet custT="1"/>
      <dgm:spPr>
        <a:solidFill>
          <a:schemeClr val="accent6">
            <a:lumMod val="50000"/>
          </a:schemeClr>
        </a:solidFill>
      </dgm:spPr>
      <dgm:t>
        <a:bodyPr/>
        <a:lstStyle/>
        <a:p>
          <a:pPr>
            <a:buFont typeface="Arial" panose="020B0604020202020204" pitchFamily="34" charset="0"/>
            <a:buChar char="•"/>
          </a:pPr>
          <a:r>
            <a:rPr lang="en-US" sz="1200" b="0" i="0" u="none">
              <a:latin typeface="Calibri" panose="020F0502020204030204" pitchFamily="34" charset="0"/>
              <a:cs typeface="Calibri" panose="020F0502020204030204" pitchFamily="34" charset="0"/>
            </a:rPr>
            <a:t>Point-of-sale discounts (e.g., percentage off regular price)</a:t>
          </a:r>
          <a:r>
            <a:rPr lang="en-US" sz="1200" b="0" i="0">
              <a:latin typeface="Calibri" panose="020F0502020204030204" pitchFamily="34" charset="0"/>
              <a:cs typeface="Calibri" panose="020F0502020204030204" pitchFamily="34" charset="0"/>
            </a:rPr>
            <a:t>​</a:t>
          </a:r>
        </a:p>
      </dgm:t>
    </dgm:pt>
    <dgm:pt modelId="{E60B2959-F798-4FDF-B8F6-201C1087FE9B}" type="parTrans" cxnId="{91DBD993-11AD-4270-ACEB-E8FAE4764009}">
      <dgm:prSet/>
      <dgm:spPr/>
      <dgm:t>
        <a:bodyPr/>
        <a:lstStyle/>
        <a:p>
          <a:endParaRPr lang="en-US"/>
        </a:p>
      </dgm:t>
    </dgm:pt>
    <dgm:pt modelId="{9BF25C95-4347-44A4-B5F0-C2E93937204A}" type="sibTrans" cxnId="{91DBD993-11AD-4270-ACEB-E8FAE4764009}">
      <dgm:prSet/>
      <dgm:spPr/>
      <dgm:t>
        <a:bodyPr/>
        <a:lstStyle/>
        <a:p>
          <a:endParaRPr lang="en-US"/>
        </a:p>
      </dgm:t>
    </dgm:pt>
    <dgm:pt modelId="{F9DC0B38-186C-49C5-9FD5-1CA240D35856}">
      <dgm:prSet custT="1"/>
      <dgm:spPr>
        <a:solidFill>
          <a:schemeClr val="accent6">
            <a:lumMod val="50000"/>
          </a:schemeClr>
        </a:solidFill>
      </dgm:spPr>
      <dgm:t>
        <a:bodyPr/>
        <a:lstStyle/>
        <a:p>
          <a:pPr>
            <a:buFont typeface="Arial" panose="020B0604020202020204" pitchFamily="34" charset="0"/>
            <a:buChar char="•"/>
          </a:pPr>
          <a:r>
            <a:rPr lang="en-US" sz="1200" b="0" i="0" u="none">
              <a:latin typeface="Calibri" panose="020F0502020204030204" pitchFamily="34" charset="0"/>
              <a:cs typeface="Calibri" panose="020F0502020204030204" pitchFamily="34" charset="0"/>
            </a:rPr>
            <a:t>Rebates (e.g., cash back for future purchases)</a:t>
          </a:r>
          <a:r>
            <a:rPr lang="en-US" sz="1200" b="0" i="0">
              <a:latin typeface="Calibri" panose="020F0502020204030204" pitchFamily="34" charset="0"/>
              <a:cs typeface="Calibri" panose="020F0502020204030204" pitchFamily="34" charset="0"/>
            </a:rPr>
            <a:t>​</a:t>
          </a:r>
        </a:p>
      </dgm:t>
    </dgm:pt>
    <dgm:pt modelId="{FBA50D65-51F4-4CA2-95BE-B7EE100BF4C1}" type="parTrans" cxnId="{D76C9B35-2F88-4764-B909-F48B08B3C756}">
      <dgm:prSet/>
      <dgm:spPr/>
      <dgm:t>
        <a:bodyPr/>
        <a:lstStyle/>
        <a:p>
          <a:endParaRPr lang="en-US"/>
        </a:p>
      </dgm:t>
    </dgm:pt>
    <dgm:pt modelId="{AA56FDD1-C062-448B-BFDF-3069D6949C88}" type="sibTrans" cxnId="{D76C9B35-2F88-4764-B909-F48B08B3C756}">
      <dgm:prSet/>
      <dgm:spPr/>
      <dgm:t>
        <a:bodyPr/>
        <a:lstStyle/>
        <a:p>
          <a:endParaRPr lang="en-US"/>
        </a:p>
      </dgm:t>
    </dgm:pt>
    <dgm:pt modelId="{37791CD7-299C-4678-BBE2-5DE1EE9D7A54}">
      <dgm:prSet custT="1"/>
      <dgm:spPr>
        <a:solidFill>
          <a:schemeClr val="accent6">
            <a:lumMod val="50000"/>
          </a:schemeClr>
        </a:solidFill>
      </dgm:spPr>
      <dgm:t>
        <a:bodyPr/>
        <a:lstStyle/>
        <a:p>
          <a:pPr>
            <a:buFont typeface="Arial" panose="020B0604020202020204" pitchFamily="34" charset="0"/>
            <a:buChar char="•"/>
          </a:pPr>
          <a:r>
            <a:rPr lang="en-US" sz="1200" b="0" i="0" u="none">
              <a:latin typeface="Calibri" panose="020F0502020204030204" pitchFamily="34" charset="0"/>
              <a:cs typeface="Calibri" panose="020F0502020204030204" pitchFamily="34" charset="0"/>
            </a:rPr>
            <a:t>Subsidies (e.g., a fixed amount of money for purchase)</a:t>
          </a:r>
          <a:r>
            <a:rPr lang="en-US" sz="1200" b="0" i="0">
              <a:latin typeface="Calibri" panose="020F0502020204030204" pitchFamily="34" charset="0"/>
              <a:cs typeface="Calibri" panose="020F0502020204030204" pitchFamily="34" charset="0"/>
            </a:rPr>
            <a:t>​</a:t>
          </a:r>
        </a:p>
      </dgm:t>
    </dgm:pt>
    <dgm:pt modelId="{502A7DF2-907D-47A0-A2AF-2A181D967713}" type="parTrans" cxnId="{804D7F69-AA0A-4BCD-BFB3-3478137FA4AB}">
      <dgm:prSet/>
      <dgm:spPr/>
      <dgm:t>
        <a:bodyPr/>
        <a:lstStyle/>
        <a:p>
          <a:endParaRPr lang="en-US"/>
        </a:p>
      </dgm:t>
    </dgm:pt>
    <dgm:pt modelId="{B1FD98B3-B420-4F67-A873-C946B9FB4700}" type="sibTrans" cxnId="{804D7F69-AA0A-4BCD-BFB3-3478137FA4AB}">
      <dgm:prSet/>
      <dgm:spPr/>
      <dgm:t>
        <a:bodyPr/>
        <a:lstStyle/>
        <a:p>
          <a:endParaRPr lang="en-US"/>
        </a:p>
      </dgm:t>
    </dgm:pt>
    <dgm:pt modelId="{46054580-1CCD-45FF-8F53-EBB252D8BA01}">
      <dgm:prSet custT="1"/>
      <dgm:spPr>
        <a:solidFill>
          <a:schemeClr val="accent6">
            <a:lumMod val="50000"/>
          </a:schemeClr>
        </a:solidFill>
      </dgm:spPr>
      <dgm:t>
        <a:bodyPr/>
        <a:lstStyle/>
        <a:p>
          <a:pPr>
            <a:buFont typeface="Arial" panose="020B0604020202020204" pitchFamily="34" charset="0"/>
            <a:buChar char="•"/>
          </a:pPr>
          <a:r>
            <a:rPr lang="en-US" sz="1200" b="0" i="0" u="none">
              <a:latin typeface="Calibri" panose="020F0502020204030204" pitchFamily="34" charset="0"/>
              <a:cs typeface="Calibri" panose="020F0502020204030204" pitchFamily="34" charset="0"/>
            </a:rPr>
            <a:t>Vouchers for certain dollar amount </a:t>
          </a:r>
          <a:endParaRPr lang="en-US" sz="1200" b="0" i="0">
            <a:latin typeface="Calibri" panose="020F0502020204030204" pitchFamily="34" charset="0"/>
            <a:cs typeface="Calibri" panose="020F0502020204030204" pitchFamily="34" charset="0"/>
          </a:endParaRPr>
        </a:p>
      </dgm:t>
    </dgm:pt>
    <dgm:pt modelId="{BA761526-2E65-4D36-858F-A2A8DD962DEE}" type="parTrans" cxnId="{7ADB76B3-4779-4762-8AD7-C08705EEA020}">
      <dgm:prSet/>
      <dgm:spPr/>
      <dgm:t>
        <a:bodyPr/>
        <a:lstStyle/>
        <a:p>
          <a:endParaRPr lang="en-US"/>
        </a:p>
      </dgm:t>
    </dgm:pt>
    <dgm:pt modelId="{80AA2736-3104-4366-BA80-95C61562E851}" type="sibTrans" cxnId="{7ADB76B3-4779-4762-8AD7-C08705EEA020}">
      <dgm:prSet/>
      <dgm:spPr/>
      <dgm:t>
        <a:bodyPr/>
        <a:lstStyle/>
        <a:p>
          <a:endParaRPr lang="en-US"/>
        </a:p>
      </dgm:t>
    </dgm:pt>
    <dgm:pt modelId="{89319F13-92BD-42B4-A72C-508526F4FC3F}">
      <dgm:prSet custT="1"/>
      <dgm:spPr/>
      <dgm:t>
        <a:bodyPr/>
        <a:lstStyle/>
        <a:p>
          <a:pPr>
            <a:buFont typeface="Arial" panose="020B0604020202020204" pitchFamily="34" charset="0"/>
            <a:buChar char="•"/>
          </a:pPr>
          <a:r>
            <a:rPr lang="en-US" sz="1200" b="0" i="0" u="none">
              <a:latin typeface="Calibri" panose="020F0502020204030204" pitchFamily="34" charset="0"/>
              <a:cs typeface="Calibri" panose="020F0502020204030204" pitchFamily="34" charset="0"/>
            </a:rPr>
            <a:t>F&amp;V (produce) bags</a:t>
          </a:r>
          <a:r>
            <a:rPr lang="en-US" sz="1200" b="0" i="0">
              <a:latin typeface="Calibri" panose="020F0502020204030204" pitchFamily="34" charset="0"/>
              <a:cs typeface="Calibri" panose="020F0502020204030204" pitchFamily="34" charset="0"/>
            </a:rPr>
            <a:t>​</a:t>
          </a:r>
        </a:p>
      </dgm:t>
    </dgm:pt>
    <dgm:pt modelId="{BDDEBAC8-47B7-4EF7-84D6-D05D971F2C54}" type="parTrans" cxnId="{553AE2BA-F5D4-4828-919B-BA4599BEF456}">
      <dgm:prSet/>
      <dgm:spPr/>
      <dgm:t>
        <a:bodyPr/>
        <a:lstStyle/>
        <a:p>
          <a:endParaRPr lang="en-US"/>
        </a:p>
      </dgm:t>
    </dgm:pt>
    <dgm:pt modelId="{7AB80468-A78C-4A38-9455-4B48421D3FDC}" type="sibTrans" cxnId="{553AE2BA-F5D4-4828-919B-BA4599BEF456}">
      <dgm:prSet/>
      <dgm:spPr/>
      <dgm:t>
        <a:bodyPr/>
        <a:lstStyle/>
        <a:p>
          <a:endParaRPr lang="en-US"/>
        </a:p>
      </dgm:t>
    </dgm:pt>
    <dgm:pt modelId="{99B13827-8A8D-4F44-A853-478F3669D6EC}">
      <dgm:prSet custT="1"/>
      <dgm:spPr/>
      <dgm:t>
        <a:bodyPr/>
        <a:lstStyle/>
        <a:p>
          <a:pPr>
            <a:buFont typeface="Arial" panose="020B0604020202020204" pitchFamily="34" charset="0"/>
            <a:buChar char="•"/>
          </a:pPr>
          <a:r>
            <a:rPr lang="en-US" sz="1200" b="0" i="0" u="none">
              <a:latin typeface="Calibri" panose="020F0502020204030204" pitchFamily="34" charset="0"/>
              <a:cs typeface="Calibri" panose="020F0502020204030204" pitchFamily="34" charset="0"/>
            </a:rPr>
            <a:t>F&amp;V (produce) boxes</a:t>
          </a:r>
          <a:r>
            <a:rPr lang="en-US" sz="1200" b="0" i="0">
              <a:latin typeface="Calibri" panose="020F0502020204030204" pitchFamily="34" charset="0"/>
              <a:cs typeface="Calibri" panose="020F0502020204030204" pitchFamily="34" charset="0"/>
            </a:rPr>
            <a:t>​</a:t>
          </a:r>
        </a:p>
      </dgm:t>
    </dgm:pt>
    <dgm:pt modelId="{3DE69A7E-FAF2-48EA-933B-FB04ED414E9E}" type="parTrans" cxnId="{F04E4F8B-6267-48E6-AE6B-542D9142D324}">
      <dgm:prSet/>
      <dgm:spPr/>
      <dgm:t>
        <a:bodyPr/>
        <a:lstStyle/>
        <a:p>
          <a:endParaRPr lang="en-US"/>
        </a:p>
      </dgm:t>
    </dgm:pt>
    <dgm:pt modelId="{D8E6C4F7-7941-44BF-8641-F744360EA2CE}" type="sibTrans" cxnId="{F04E4F8B-6267-48E6-AE6B-542D9142D324}">
      <dgm:prSet/>
      <dgm:spPr/>
      <dgm:t>
        <a:bodyPr/>
        <a:lstStyle/>
        <a:p>
          <a:endParaRPr lang="en-US"/>
        </a:p>
      </dgm:t>
    </dgm:pt>
    <dgm:pt modelId="{CA2849F2-3ACB-4693-9A57-2099A897B2F6}">
      <dgm:prSet custT="1"/>
      <dgm:spPr/>
      <dgm:t>
        <a:bodyPr/>
        <a:lstStyle/>
        <a:p>
          <a:pPr>
            <a:buFont typeface="Arial" panose="020B0604020202020204" pitchFamily="34" charset="0"/>
            <a:buChar char="•"/>
          </a:pPr>
          <a:r>
            <a:rPr lang="en-US" sz="1200" b="0" i="0" u="none">
              <a:latin typeface="Calibri" panose="020F0502020204030204" pitchFamily="34" charset="0"/>
              <a:cs typeface="Calibri" panose="020F0502020204030204" pitchFamily="34" charset="0"/>
            </a:rPr>
            <a:t>F&amp;V (produce) prescription</a:t>
          </a:r>
          <a:r>
            <a:rPr lang="en-US" sz="1200" b="0" i="0">
              <a:latin typeface="Calibri" panose="020F0502020204030204" pitchFamily="34" charset="0"/>
              <a:cs typeface="Calibri" panose="020F0502020204030204" pitchFamily="34" charset="0"/>
            </a:rPr>
            <a:t>​</a:t>
          </a:r>
        </a:p>
      </dgm:t>
    </dgm:pt>
    <dgm:pt modelId="{E297034A-8AD6-4A71-8122-21E2D0093E5A}" type="parTrans" cxnId="{CAF213FD-07A2-4330-B11E-CE9700089ED6}">
      <dgm:prSet/>
      <dgm:spPr/>
      <dgm:t>
        <a:bodyPr/>
        <a:lstStyle/>
        <a:p>
          <a:endParaRPr lang="en-US"/>
        </a:p>
      </dgm:t>
    </dgm:pt>
    <dgm:pt modelId="{3C43BC21-8176-4745-A411-B719A6060286}" type="sibTrans" cxnId="{CAF213FD-07A2-4330-B11E-CE9700089ED6}">
      <dgm:prSet/>
      <dgm:spPr/>
      <dgm:t>
        <a:bodyPr/>
        <a:lstStyle/>
        <a:p>
          <a:endParaRPr lang="en-US"/>
        </a:p>
      </dgm:t>
    </dgm:pt>
    <dgm:pt modelId="{C4B05CB6-9063-4DFA-B256-614CCEDA292B}">
      <dgm:prSet custT="1"/>
      <dgm:spPr/>
      <dgm:t>
        <a:bodyPr/>
        <a:lstStyle/>
        <a:p>
          <a:pPr>
            <a:buFont typeface="Arial" panose="020B0604020202020204" pitchFamily="34" charset="0"/>
            <a:buChar char="•"/>
          </a:pPr>
          <a:r>
            <a:rPr lang="en-US" sz="1200" b="0" i="0" u="none">
              <a:latin typeface="Calibri" panose="020F0502020204030204" pitchFamily="34" charset="0"/>
              <a:cs typeface="Calibri" panose="020F0502020204030204" pitchFamily="34" charset="0"/>
            </a:rPr>
            <a:t>F&amp;V (produce) shopping         (x pounds)</a:t>
          </a:r>
          <a:r>
            <a:rPr lang="en-US" sz="1200" b="0" i="0">
              <a:latin typeface="Calibri" panose="020F0502020204030204" pitchFamily="34" charset="0"/>
              <a:cs typeface="Calibri" panose="020F0502020204030204" pitchFamily="34" charset="0"/>
            </a:rPr>
            <a:t>​</a:t>
          </a:r>
        </a:p>
      </dgm:t>
    </dgm:pt>
    <dgm:pt modelId="{927F1158-C95A-4B5A-807C-74E303620EFE}" type="parTrans" cxnId="{EBEA6023-39CE-4C28-B188-834EA7F0AC10}">
      <dgm:prSet/>
      <dgm:spPr/>
      <dgm:t>
        <a:bodyPr/>
        <a:lstStyle/>
        <a:p>
          <a:endParaRPr lang="en-US"/>
        </a:p>
      </dgm:t>
    </dgm:pt>
    <dgm:pt modelId="{13BA64E1-3665-4DB1-81BD-9173961DA307}" type="sibTrans" cxnId="{EBEA6023-39CE-4C28-B188-834EA7F0AC10}">
      <dgm:prSet/>
      <dgm:spPr/>
      <dgm:t>
        <a:bodyPr/>
        <a:lstStyle/>
        <a:p>
          <a:endParaRPr lang="en-US"/>
        </a:p>
      </dgm:t>
    </dgm:pt>
    <dgm:pt modelId="{78D2E564-351B-4C99-B242-B44F4C65796F}">
      <dgm:prSet custT="1"/>
      <dgm:spPr/>
      <dgm:t>
        <a:bodyPr/>
        <a:lstStyle/>
        <a:p>
          <a:pPr algn="ctr">
            <a:buFont typeface="Arial" panose="020B0604020202020204" pitchFamily="34" charset="0"/>
            <a:buChar char="•"/>
          </a:pPr>
          <a:r>
            <a:rPr lang="en-US" sz="1200" b="0" i="0" u="none">
              <a:latin typeface="Calibri" panose="020F0502020204030204" pitchFamily="34" charset="0"/>
              <a:cs typeface="Calibri" panose="020F0502020204030204" pitchFamily="34" charset="0"/>
            </a:rPr>
            <a:t>Produce prescription</a:t>
          </a:r>
          <a:endParaRPr lang="en-US" sz="1200" b="0" i="0">
            <a:latin typeface="Calibri" panose="020F0502020204030204" pitchFamily="34" charset="0"/>
            <a:cs typeface="Calibri" panose="020F0502020204030204" pitchFamily="34" charset="0"/>
          </a:endParaRPr>
        </a:p>
      </dgm:t>
    </dgm:pt>
    <dgm:pt modelId="{E074AB45-B268-4ED0-B49A-DF329230CB48}" type="parTrans" cxnId="{F6BCFF12-C9AE-4114-85CA-6817C4F70F80}">
      <dgm:prSet/>
      <dgm:spPr/>
      <dgm:t>
        <a:bodyPr/>
        <a:lstStyle/>
        <a:p>
          <a:endParaRPr lang="en-US"/>
        </a:p>
      </dgm:t>
    </dgm:pt>
    <dgm:pt modelId="{158A73DC-5E43-4C37-9740-76A7E8AB0DB8}" type="sibTrans" cxnId="{F6BCFF12-C9AE-4114-85CA-6817C4F70F80}">
      <dgm:prSet/>
      <dgm:spPr/>
      <dgm:t>
        <a:bodyPr/>
        <a:lstStyle/>
        <a:p>
          <a:endParaRPr lang="en-US"/>
        </a:p>
      </dgm:t>
    </dgm:pt>
    <dgm:pt modelId="{D502E86C-D3D0-428B-9AA6-95089FC7178B}">
      <dgm:prSet phldrT="[Text]" custT="1"/>
      <dgm:spPr/>
      <dgm:t>
        <a:bodyPr/>
        <a:lstStyle/>
        <a:p>
          <a:pPr>
            <a:buNone/>
          </a:pPr>
          <a:r>
            <a:rPr lang="en-US" sz="2000" b="1" i="0" u="none">
              <a:latin typeface="Calibri" panose="020F0502020204030204" pitchFamily="34" charset="0"/>
              <a:cs typeface="Calibri" panose="020F0502020204030204" pitchFamily="34" charset="0"/>
            </a:rPr>
            <a:t>Medically Tailored Groceries</a:t>
          </a:r>
          <a:r>
            <a:rPr lang="en-US" sz="2000" b="1" i="0">
              <a:latin typeface="Calibri" panose="020F0502020204030204" pitchFamily="34" charset="0"/>
              <a:cs typeface="Calibri" panose="020F0502020204030204" pitchFamily="34" charset="0"/>
            </a:rPr>
            <a:t>​</a:t>
          </a:r>
        </a:p>
      </dgm:t>
    </dgm:pt>
    <dgm:pt modelId="{96316A41-CD7F-4450-91AF-46A651E0905E}" type="parTrans" cxnId="{8CB2B877-39DF-4C40-ADAB-61D629673BBF}">
      <dgm:prSet/>
      <dgm:spPr/>
      <dgm:t>
        <a:bodyPr/>
        <a:lstStyle/>
        <a:p>
          <a:endParaRPr lang="en-US"/>
        </a:p>
      </dgm:t>
    </dgm:pt>
    <dgm:pt modelId="{AD3B2274-704E-4D72-85BA-BB13A6C3A206}" type="sibTrans" cxnId="{8CB2B877-39DF-4C40-ADAB-61D629673BBF}">
      <dgm:prSet/>
      <dgm:spPr/>
      <dgm:t>
        <a:bodyPr/>
        <a:lstStyle/>
        <a:p>
          <a:endParaRPr lang="en-US"/>
        </a:p>
      </dgm:t>
    </dgm:pt>
    <dgm:pt modelId="{C6490CCC-464F-410B-8EDC-876631668D4D}">
      <dgm:prSet custT="1"/>
      <dgm:spPr/>
      <dgm:t>
        <a:bodyPr/>
        <a:lstStyle/>
        <a:p>
          <a:pPr>
            <a:buFont typeface="Arial" panose="020B0604020202020204" pitchFamily="34" charset="0"/>
            <a:buChar char="•"/>
          </a:pPr>
          <a:r>
            <a:rPr lang="en-US" sz="1000" b="0" i="0" u="none">
              <a:latin typeface="Calibri" panose="020F0502020204030204" pitchFamily="34" charset="0"/>
              <a:cs typeface="Calibri" panose="020F0502020204030204" pitchFamily="34" charset="0"/>
            </a:rPr>
            <a:t>Grocery provision</a:t>
          </a:r>
          <a:r>
            <a:rPr lang="en-US" sz="1000" b="0" i="0">
              <a:latin typeface="Calibri" panose="020F0502020204030204" pitchFamily="34" charset="0"/>
              <a:cs typeface="Calibri" panose="020F0502020204030204" pitchFamily="34" charset="0"/>
            </a:rPr>
            <a:t>​</a:t>
          </a:r>
        </a:p>
      </dgm:t>
    </dgm:pt>
    <dgm:pt modelId="{B808252B-57B2-4FE1-8C0F-A4E63DF90C0D}" type="parTrans" cxnId="{25743FFC-77ED-4E40-A6FD-2FCC78D29166}">
      <dgm:prSet/>
      <dgm:spPr/>
      <dgm:t>
        <a:bodyPr/>
        <a:lstStyle/>
        <a:p>
          <a:endParaRPr lang="en-US"/>
        </a:p>
      </dgm:t>
    </dgm:pt>
    <dgm:pt modelId="{E4EC5CB7-C5AA-48CC-8DF2-0CDFC5306B19}" type="sibTrans" cxnId="{25743FFC-77ED-4E40-A6FD-2FCC78D29166}">
      <dgm:prSet/>
      <dgm:spPr/>
      <dgm:t>
        <a:bodyPr/>
        <a:lstStyle/>
        <a:p>
          <a:endParaRPr lang="en-US"/>
        </a:p>
      </dgm:t>
    </dgm:pt>
    <dgm:pt modelId="{56D58722-EF9D-4C4C-B360-C6E31D83415C}">
      <dgm:prSet custT="1"/>
      <dgm:spPr/>
      <dgm:t>
        <a:bodyPr/>
        <a:lstStyle/>
        <a:p>
          <a:pPr>
            <a:buFont typeface="Arial" panose="020B0604020202020204" pitchFamily="34" charset="0"/>
            <a:buChar char="•"/>
          </a:pPr>
          <a:r>
            <a:rPr lang="en-US" sz="1000" b="0" i="0" u="none">
              <a:latin typeface="Calibri" panose="020F0502020204030204" pitchFamily="34" charset="0"/>
              <a:cs typeface="Calibri" panose="020F0502020204030204" pitchFamily="34" charset="0"/>
            </a:rPr>
            <a:t>Healthy food boxes</a:t>
          </a:r>
          <a:r>
            <a:rPr lang="en-US" sz="1000" b="0" i="0">
              <a:latin typeface="Calibri" panose="020F0502020204030204" pitchFamily="34" charset="0"/>
              <a:cs typeface="Calibri" panose="020F0502020204030204" pitchFamily="34" charset="0"/>
            </a:rPr>
            <a:t>​</a:t>
          </a:r>
        </a:p>
      </dgm:t>
    </dgm:pt>
    <dgm:pt modelId="{08129371-6F20-46D7-93F4-1C989D4873CA}" type="parTrans" cxnId="{CEE72AD5-4CA0-41FA-855D-8BF417C39DEC}">
      <dgm:prSet/>
      <dgm:spPr/>
      <dgm:t>
        <a:bodyPr/>
        <a:lstStyle/>
        <a:p>
          <a:endParaRPr lang="en-US"/>
        </a:p>
      </dgm:t>
    </dgm:pt>
    <dgm:pt modelId="{2CFB86C1-8994-4BF0-BC22-4C26801077BC}" type="sibTrans" cxnId="{CEE72AD5-4CA0-41FA-855D-8BF417C39DEC}">
      <dgm:prSet/>
      <dgm:spPr/>
      <dgm:t>
        <a:bodyPr/>
        <a:lstStyle/>
        <a:p>
          <a:endParaRPr lang="en-US"/>
        </a:p>
      </dgm:t>
    </dgm:pt>
    <dgm:pt modelId="{E45D5BE9-FE9B-447E-A935-556980E0CDC1}">
      <dgm:prSet custT="1"/>
      <dgm:spPr/>
      <dgm:t>
        <a:bodyPr/>
        <a:lstStyle/>
        <a:p>
          <a:pPr>
            <a:buFont typeface="Arial" panose="020B0604020202020204" pitchFamily="34" charset="0"/>
            <a:buChar char="•"/>
          </a:pPr>
          <a:r>
            <a:rPr lang="en-US" sz="1000" b="0" i="0" u="none">
              <a:latin typeface="Calibri" panose="020F0502020204030204" pitchFamily="34" charset="0"/>
              <a:cs typeface="Calibri" panose="020F0502020204030204" pitchFamily="34" charset="0"/>
            </a:rPr>
            <a:t>Healthy food pack </a:t>
          </a:r>
          <a:r>
            <a:rPr lang="en-US" sz="1000" b="0" i="0">
              <a:latin typeface="Calibri" panose="020F0502020204030204" pitchFamily="34" charset="0"/>
              <a:cs typeface="Calibri" panose="020F0502020204030204" pitchFamily="34" charset="0"/>
            </a:rPr>
            <a:t>​</a:t>
          </a:r>
        </a:p>
      </dgm:t>
    </dgm:pt>
    <dgm:pt modelId="{52474EBB-CCE0-4609-8B6C-5263783E3A9F}" type="parTrans" cxnId="{ACB0BA8B-C12A-4C0C-8ACA-F367399F4B91}">
      <dgm:prSet/>
      <dgm:spPr/>
      <dgm:t>
        <a:bodyPr/>
        <a:lstStyle/>
        <a:p>
          <a:endParaRPr lang="en-US"/>
        </a:p>
      </dgm:t>
    </dgm:pt>
    <dgm:pt modelId="{4D741DB4-D522-4B0C-8057-09A0BC553D15}" type="sibTrans" cxnId="{ACB0BA8B-C12A-4C0C-8ACA-F367399F4B91}">
      <dgm:prSet/>
      <dgm:spPr/>
      <dgm:t>
        <a:bodyPr/>
        <a:lstStyle/>
        <a:p>
          <a:endParaRPr lang="en-US"/>
        </a:p>
      </dgm:t>
    </dgm:pt>
    <dgm:pt modelId="{7E7FF03B-ADD2-41B7-B8CB-3A316E022CDF}">
      <dgm:prSet custT="1"/>
      <dgm:spPr/>
      <dgm:t>
        <a:bodyPr/>
        <a:lstStyle/>
        <a:p>
          <a:pPr>
            <a:buFont typeface="Arial" panose="020B0604020202020204" pitchFamily="34" charset="0"/>
            <a:buChar char="•"/>
          </a:pPr>
          <a:r>
            <a:rPr lang="en-US" sz="1000" b="0" i="0" u="none">
              <a:latin typeface="Calibri" panose="020F0502020204030204" pitchFamily="34" charset="0"/>
              <a:cs typeface="Calibri" panose="020F0502020204030204" pitchFamily="34" charset="0"/>
            </a:rPr>
            <a:t>Medically Tailored Food Boxes</a:t>
          </a:r>
          <a:r>
            <a:rPr lang="en-US" sz="1000" b="0" i="0">
              <a:latin typeface="Calibri" panose="020F0502020204030204" pitchFamily="34" charset="0"/>
              <a:cs typeface="Calibri" panose="020F0502020204030204" pitchFamily="34" charset="0"/>
            </a:rPr>
            <a:t>​</a:t>
          </a:r>
        </a:p>
      </dgm:t>
    </dgm:pt>
    <dgm:pt modelId="{07EEC55A-901E-4C3D-B321-2F026339580D}" type="parTrans" cxnId="{C68F1070-0C53-4B29-8B64-5FD0DD5AB431}">
      <dgm:prSet/>
      <dgm:spPr/>
      <dgm:t>
        <a:bodyPr/>
        <a:lstStyle/>
        <a:p>
          <a:endParaRPr lang="en-US"/>
        </a:p>
      </dgm:t>
    </dgm:pt>
    <dgm:pt modelId="{A667A2FF-CD28-40CD-91BD-E947A6A8DD71}" type="sibTrans" cxnId="{C68F1070-0C53-4B29-8B64-5FD0DD5AB431}">
      <dgm:prSet/>
      <dgm:spPr/>
      <dgm:t>
        <a:bodyPr/>
        <a:lstStyle/>
        <a:p>
          <a:endParaRPr lang="en-US"/>
        </a:p>
      </dgm:t>
    </dgm:pt>
    <dgm:pt modelId="{0DD14E53-DD6D-4497-AD74-44070D362460}">
      <dgm:prSet custT="1"/>
      <dgm:spPr/>
      <dgm:t>
        <a:bodyPr/>
        <a:lstStyle/>
        <a:p>
          <a:pPr>
            <a:buFont typeface="Arial" panose="020B0604020202020204" pitchFamily="34" charset="0"/>
            <a:buChar char="•"/>
          </a:pPr>
          <a:r>
            <a:rPr lang="en-US" sz="1000" b="0" i="0" u="none">
              <a:latin typeface="Calibri" panose="020F0502020204030204" pitchFamily="34" charset="0"/>
              <a:cs typeface="Calibri" panose="020F0502020204030204" pitchFamily="34" charset="0"/>
            </a:rPr>
            <a:t>Medically Tailored Food Packages</a:t>
          </a:r>
          <a:r>
            <a:rPr lang="en-US" sz="1000" b="0" i="0">
              <a:latin typeface="Calibri" panose="020F0502020204030204" pitchFamily="34" charset="0"/>
              <a:cs typeface="Calibri" panose="020F0502020204030204" pitchFamily="34" charset="0"/>
            </a:rPr>
            <a:t>​</a:t>
          </a:r>
        </a:p>
      </dgm:t>
    </dgm:pt>
    <dgm:pt modelId="{C515E3C1-8B95-42EC-AF61-065B2F294302}" type="parTrans" cxnId="{69884487-BEC7-4E2E-8FE6-428EAA1EAB65}">
      <dgm:prSet/>
      <dgm:spPr/>
      <dgm:t>
        <a:bodyPr/>
        <a:lstStyle/>
        <a:p>
          <a:endParaRPr lang="en-US"/>
        </a:p>
      </dgm:t>
    </dgm:pt>
    <dgm:pt modelId="{CA13669A-BFFF-45E9-9DED-EABA3005BEC4}" type="sibTrans" cxnId="{69884487-BEC7-4E2E-8FE6-428EAA1EAB65}">
      <dgm:prSet/>
      <dgm:spPr/>
      <dgm:t>
        <a:bodyPr/>
        <a:lstStyle/>
        <a:p>
          <a:endParaRPr lang="en-US"/>
        </a:p>
      </dgm:t>
    </dgm:pt>
    <dgm:pt modelId="{F6779443-DA8E-4286-8D4F-E097AE485A96}">
      <dgm:prSet custT="1"/>
      <dgm:spPr/>
      <dgm:t>
        <a:bodyPr/>
        <a:lstStyle/>
        <a:p>
          <a:pPr>
            <a:buFont typeface="Arial" panose="020B0604020202020204" pitchFamily="34" charset="0"/>
            <a:buChar char="•"/>
          </a:pPr>
          <a:r>
            <a:rPr lang="en-US" sz="1000" b="0" i="0" u="none">
              <a:latin typeface="Calibri" panose="020F0502020204030204" pitchFamily="34" charset="0"/>
              <a:cs typeface="Calibri" panose="020F0502020204030204" pitchFamily="34" charset="0"/>
            </a:rPr>
            <a:t>Nutritionally appropriate food boxes</a:t>
          </a:r>
          <a:r>
            <a:rPr lang="en-US" sz="1000" b="0" i="0">
              <a:latin typeface="Calibri" panose="020F0502020204030204" pitchFamily="34" charset="0"/>
              <a:cs typeface="Calibri" panose="020F0502020204030204" pitchFamily="34" charset="0"/>
            </a:rPr>
            <a:t>​</a:t>
          </a:r>
        </a:p>
      </dgm:t>
    </dgm:pt>
    <dgm:pt modelId="{EA97CE06-67DA-40E2-9937-2B912D197403}" type="parTrans" cxnId="{2184817B-F934-44EA-B16A-CCE8579D93DB}">
      <dgm:prSet/>
      <dgm:spPr/>
      <dgm:t>
        <a:bodyPr/>
        <a:lstStyle/>
        <a:p>
          <a:endParaRPr lang="en-US"/>
        </a:p>
      </dgm:t>
    </dgm:pt>
    <dgm:pt modelId="{ED4B094B-468C-4861-90C8-AEDC4D3C3656}" type="sibTrans" cxnId="{2184817B-F934-44EA-B16A-CCE8579D93DB}">
      <dgm:prSet/>
      <dgm:spPr/>
      <dgm:t>
        <a:bodyPr/>
        <a:lstStyle/>
        <a:p>
          <a:endParaRPr lang="en-US"/>
        </a:p>
      </dgm:t>
    </dgm:pt>
    <dgm:pt modelId="{87A88F84-B286-450E-98B9-41AD46CDE1B6}">
      <dgm:prSet custT="1"/>
      <dgm:spPr/>
      <dgm:t>
        <a:bodyPr/>
        <a:lstStyle/>
        <a:p>
          <a:pPr>
            <a:buFont typeface="Arial" panose="020B0604020202020204" pitchFamily="34" charset="0"/>
            <a:buChar char="•"/>
          </a:pPr>
          <a:r>
            <a:rPr lang="en-US" sz="1000" b="0" i="0" u="none">
              <a:latin typeface="Calibri" panose="020F0502020204030204" pitchFamily="34" charset="0"/>
              <a:cs typeface="Calibri" panose="020F0502020204030204" pitchFamily="34" charset="0"/>
            </a:rPr>
            <a:t>Pantry stocking</a:t>
          </a:r>
          <a:r>
            <a:rPr lang="en-US" sz="1000" b="0" i="0">
              <a:latin typeface="Calibri" panose="020F0502020204030204" pitchFamily="34" charset="0"/>
              <a:cs typeface="Calibri" panose="020F0502020204030204" pitchFamily="34" charset="0"/>
            </a:rPr>
            <a:t>​</a:t>
          </a:r>
        </a:p>
      </dgm:t>
    </dgm:pt>
    <dgm:pt modelId="{348043D7-C215-4F66-8854-4C8A95DFFE26}" type="parTrans" cxnId="{DE9C515A-0689-47F2-A8A2-9838E54B9DB4}">
      <dgm:prSet/>
      <dgm:spPr/>
      <dgm:t>
        <a:bodyPr/>
        <a:lstStyle/>
        <a:p>
          <a:endParaRPr lang="en-US"/>
        </a:p>
      </dgm:t>
    </dgm:pt>
    <dgm:pt modelId="{1071D652-6902-45F0-89B4-5273110F87CB}" type="sibTrans" cxnId="{DE9C515A-0689-47F2-A8A2-9838E54B9DB4}">
      <dgm:prSet/>
      <dgm:spPr/>
      <dgm:t>
        <a:bodyPr/>
        <a:lstStyle/>
        <a:p>
          <a:endParaRPr lang="en-US"/>
        </a:p>
      </dgm:t>
    </dgm:pt>
    <dgm:pt modelId="{5C1508AE-146C-4692-8FA8-76D700E62945}">
      <dgm:prSet custT="1"/>
      <dgm:spPr/>
      <dgm:t>
        <a:bodyPr/>
        <a:lstStyle/>
        <a:p>
          <a:pPr>
            <a:buFont typeface="Arial" panose="020B0604020202020204" pitchFamily="34" charset="0"/>
            <a:buChar char="•"/>
          </a:pPr>
          <a:r>
            <a:rPr lang="en-US" sz="1000" b="0" i="0" u="none">
              <a:latin typeface="Calibri" panose="020F0502020204030204" pitchFamily="34" charset="0"/>
              <a:cs typeface="Calibri" panose="020F0502020204030204" pitchFamily="34" charset="0"/>
            </a:rPr>
            <a:t>Protein boxes</a:t>
          </a:r>
          <a:r>
            <a:rPr lang="en-US" sz="1000" b="0" i="0">
              <a:latin typeface="Calibri" panose="020F0502020204030204" pitchFamily="34" charset="0"/>
              <a:cs typeface="Calibri" panose="020F0502020204030204" pitchFamily="34" charset="0"/>
            </a:rPr>
            <a:t>​</a:t>
          </a:r>
        </a:p>
      </dgm:t>
    </dgm:pt>
    <dgm:pt modelId="{CA1B5195-A54B-4F5A-9220-9F5E669CC434}" type="parTrans" cxnId="{F4CB8AD1-E894-49EF-8CB3-388F7C13EEAB}">
      <dgm:prSet/>
      <dgm:spPr/>
      <dgm:t>
        <a:bodyPr/>
        <a:lstStyle/>
        <a:p>
          <a:endParaRPr lang="en-US"/>
        </a:p>
      </dgm:t>
    </dgm:pt>
    <dgm:pt modelId="{08E666DB-9245-4F38-B304-20A267D53DA1}" type="sibTrans" cxnId="{F4CB8AD1-E894-49EF-8CB3-388F7C13EEAB}">
      <dgm:prSet/>
      <dgm:spPr/>
      <dgm:t>
        <a:bodyPr/>
        <a:lstStyle/>
        <a:p>
          <a:endParaRPr lang="en-US"/>
        </a:p>
      </dgm:t>
    </dgm:pt>
    <dgm:pt modelId="{976FB2ED-5EAD-4D2A-8E3F-916F267AFB76}">
      <dgm:prSet custT="1"/>
      <dgm:spPr/>
      <dgm:t>
        <a:bodyPr/>
        <a:lstStyle/>
        <a:p>
          <a:pPr>
            <a:buFont typeface="Arial" panose="020B0604020202020204" pitchFamily="34" charset="0"/>
            <a:buChar char="•"/>
          </a:pPr>
          <a:r>
            <a:rPr lang="en-US" sz="1000" b="0" i="0" u="none">
              <a:latin typeface="Calibri" panose="020F0502020204030204" pitchFamily="34" charset="0"/>
              <a:cs typeface="Calibri" panose="020F0502020204030204" pitchFamily="34" charset="0"/>
            </a:rPr>
            <a:t>Short term grocery provision</a:t>
          </a:r>
          <a:r>
            <a:rPr lang="en-US" sz="1000" b="0" i="0">
              <a:latin typeface="Calibri" panose="020F0502020204030204" pitchFamily="34" charset="0"/>
              <a:cs typeface="Calibri" panose="020F0502020204030204" pitchFamily="34" charset="0"/>
            </a:rPr>
            <a:t>​</a:t>
          </a:r>
        </a:p>
      </dgm:t>
    </dgm:pt>
    <dgm:pt modelId="{B4E5D50A-0A74-4C90-B0EF-E043FB4FB344}" type="parTrans" cxnId="{85A7CA35-5E75-40A5-9737-1FA6D07913A1}">
      <dgm:prSet/>
      <dgm:spPr/>
      <dgm:t>
        <a:bodyPr/>
        <a:lstStyle/>
        <a:p>
          <a:endParaRPr lang="en-US"/>
        </a:p>
      </dgm:t>
    </dgm:pt>
    <dgm:pt modelId="{CE0AE75E-567C-4C6A-B5D6-49BB2559118B}" type="sibTrans" cxnId="{85A7CA35-5E75-40A5-9737-1FA6D07913A1}">
      <dgm:prSet/>
      <dgm:spPr/>
      <dgm:t>
        <a:bodyPr/>
        <a:lstStyle/>
        <a:p>
          <a:endParaRPr lang="en-US"/>
        </a:p>
      </dgm:t>
    </dgm:pt>
    <dgm:pt modelId="{4C2F42DB-1868-40E1-9A5A-7D5F4ACD24D0}">
      <dgm:prSet custT="1"/>
      <dgm:spPr/>
      <dgm:t>
        <a:bodyPr/>
        <a:lstStyle/>
        <a:p>
          <a:pPr>
            <a:buFont typeface="Arial" panose="020B0604020202020204" pitchFamily="34" charset="0"/>
            <a:buChar char="•"/>
          </a:pPr>
          <a:r>
            <a:rPr lang="en-US" sz="1000" b="0" i="0" u="none">
              <a:latin typeface="Calibri" panose="020F0502020204030204" pitchFamily="34" charset="0"/>
              <a:cs typeface="Calibri" panose="020F0502020204030204" pitchFamily="34" charset="0"/>
            </a:rPr>
            <a:t>Medically tailored food prescription</a:t>
          </a:r>
          <a:endParaRPr lang="en-US" sz="1000" b="0" i="0">
            <a:latin typeface="Calibri" panose="020F0502020204030204" pitchFamily="34" charset="0"/>
            <a:cs typeface="Calibri" panose="020F0502020204030204" pitchFamily="34" charset="0"/>
          </a:endParaRPr>
        </a:p>
      </dgm:t>
    </dgm:pt>
    <dgm:pt modelId="{4EF5800F-E93B-461F-9338-64A62F727151}" type="parTrans" cxnId="{93834141-AB44-4159-B5A4-EACD0F80F0AB}">
      <dgm:prSet/>
      <dgm:spPr/>
      <dgm:t>
        <a:bodyPr/>
        <a:lstStyle/>
        <a:p>
          <a:endParaRPr lang="en-US"/>
        </a:p>
      </dgm:t>
    </dgm:pt>
    <dgm:pt modelId="{9443AC50-BA50-4F84-998B-ABFEEB4F762B}" type="sibTrans" cxnId="{93834141-AB44-4159-B5A4-EACD0F80F0AB}">
      <dgm:prSet/>
      <dgm:spPr/>
      <dgm:t>
        <a:bodyPr/>
        <a:lstStyle/>
        <a:p>
          <a:endParaRPr lang="en-US"/>
        </a:p>
      </dgm:t>
    </dgm:pt>
    <dgm:pt modelId="{7C6724E8-2FF7-4D85-A35F-903AB8F83D8C}">
      <dgm:prSet custT="1"/>
      <dgm:spPr/>
      <dgm:t>
        <a:bodyPr/>
        <a:lstStyle/>
        <a:p>
          <a:pPr>
            <a:buFont typeface="Arial" panose="020B0604020202020204" pitchFamily="34" charset="0"/>
            <a:buChar char="•"/>
          </a:pPr>
          <a:r>
            <a:rPr lang="en-US" sz="2000" b="1" i="0" u="none">
              <a:latin typeface="Calibri" panose="020F0502020204030204" pitchFamily="34" charset="0"/>
              <a:cs typeface="Calibri" panose="020F0502020204030204" pitchFamily="34" charset="0"/>
            </a:rPr>
            <a:t>Medically Tailored Meals</a:t>
          </a:r>
          <a:r>
            <a:rPr lang="en-US" sz="1600" b="0" i="0">
              <a:latin typeface="Calibri" panose="020F0502020204030204" pitchFamily="34" charset="0"/>
              <a:cs typeface="Calibri" panose="020F0502020204030204" pitchFamily="34" charset="0"/>
            </a:rPr>
            <a:t>​</a:t>
          </a:r>
        </a:p>
      </dgm:t>
    </dgm:pt>
    <dgm:pt modelId="{625A116C-0476-446D-9E5B-C89FECF45B59}" type="parTrans" cxnId="{97910BEB-CF6B-4D66-8A59-F6619FA44A2A}">
      <dgm:prSet/>
      <dgm:spPr/>
      <dgm:t>
        <a:bodyPr/>
        <a:lstStyle/>
        <a:p>
          <a:endParaRPr lang="en-US"/>
        </a:p>
      </dgm:t>
    </dgm:pt>
    <dgm:pt modelId="{F992DAD5-74DC-4F41-9BAC-F9AF058561E3}" type="sibTrans" cxnId="{97910BEB-CF6B-4D66-8A59-F6619FA44A2A}">
      <dgm:prSet/>
      <dgm:spPr/>
      <dgm:t>
        <a:bodyPr/>
        <a:lstStyle/>
        <a:p>
          <a:endParaRPr lang="en-US"/>
        </a:p>
      </dgm:t>
    </dgm:pt>
    <dgm:pt modelId="{0268A5D5-1141-4DE0-8E52-E78D945A6AD1}">
      <dgm:prSet custT="1"/>
      <dgm:spPr/>
      <dgm:t>
        <a:bodyPr/>
        <a:lstStyle/>
        <a:p>
          <a:pPr>
            <a:buFont typeface="Arial" panose="020B0604020202020204" pitchFamily="34" charset="0"/>
            <a:buChar char="•"/>
          </a:pPr>
          <a:r>
            <a:rPr lang="en-US" sz="1200" b="0" i="0" u="none">
              <a:latin typeface="Calibri" panose="020F0502020204030204" pitchFamily="34" charset="0"/>
              <a:cs typeface="Calibri" panose="020F0502020204030204" pitchFamily="34" charset="0"/>
            </a:rPr>
            <a:t>Clinically appropriate meals </a:t>
          </a:r>
          <a:r>
            <a:rPr lang="en-US" sz="1200" b="0" i="0">
              <a:latin typeface="Calibri" panose="020F0502020204030204" pitchFamily="34" charset="0"/>
              <a:cs typeface="Calibri" panose="020F0502020204030204" pitchFamily="34" charset="0"/>
            </a:rPr>
            <a:t>​</a:t>
          </a:r>
        </a:p>
      </dgm:t>
    </dgm:pt>
    <dgm:pt modelId="{4989F3F9-27F2-4354-8F84-A9C27532CD53}" type="parTrans" cxnId="{D8F5CF1C-DCFD-4C2F-B2E6-0D73C945906A}">
      <dgm:prSet/>
      <dgm:spPr/>
      <dgm:t>
        <a:bodyPr/>
        <a:lstStyle/>
        <a:p>
          <a:endParaRPr lang="en-US"/>
        </a:p>
      </dgm:t>
    </dgm:pt>
    <dgm:pt modelId="{1CCF1B95-E961-40C3-BF65-5E5E8BBB42D0}" type="sibTrans" cxnId="{D8F5CF1C-DCFD-4C2F-B2E6-0D73C945906A}">
      <dgm:prSet/>
      <dgm:spPr/>
      <dgm:t>
        <a:bodyPr/>
        <a:lstStyle/>
        <a:p>
          <a:endParaRPr lang="en-US"/>
        </a:p>
      </dgm:t>
    </dgm:pt>
    <dgm:pt modelId="{F4B33DCF-1963-4F85-BCBE-79085EF4F82F}">
      <dgm:prSet custT="1"/>
      <dgm:spPr/>
      <dgm:t>
        <a:bodyPr/>
        <a:lstStyle/>
        <a:p>
          <a:pPr>
            <a:buFont typeface="Arial" panose="020B0604020202020204" pitchFamily="34" charset="0"/>
            <a:buChar char="•"/>
          </a:pPr>
          <a:r>
            <a:rPr lang="en-US" sz="1200" b="0" i="0" u="none">
              <a:latin typeface="Calibri" panose="020F0502020204030204" pitchFamily="34" charset="0"/>
              <a:cs typeface="Calibri" panose="020F0502020204030204" pitchFamily="34" charset="0"/>
            </a:rPr>
            <a:t>Healthy home delivered meals</a:t>
          </a:r>
          <a:r>
            <a:rPr lang="en-US" sz="1200" b="0" i="0">
              <a:latin typeface="Calibri" panose="020F0502020204030204" pitchFamily="34" charset="0"/>
              <a:cs typeface="Calibri" panose="020F0502020204030204" pitchFamily="34" charset="0"/>
            </a:rPr>
            <a:t>​</a:t>
          </a:r>
        </a:p>
      </dgm:t>
    </dgm:pt>
    <dgm:pt modelId="{B83362D6-ED08-4C20-942F-972E2B700C9D}" type="parTrans" cxnId="{7A3B7A90-F1BC-4EE0-B872-2AD21C1E0702}">
      <dgm:prSet/>
      <dgm:spPr/>
      <dgm:t>
        <a:bodyPr/>
        <a:lstStyle/>
        <a:p>
          <a:endParaRPr lang="en-US"/>
        </a:p>
      </dgm:t>
    </dgm:pt>
    <dgm:pt modelId="{16B3B69A-580E-4B37-BBC7-9DB9B259B485}" type="sibTrans" cxnId="{7A3B7A90-F1BC-4EE0-B872-2AD21C1E0702}">
      <dgm:prSet/>
      <dgm:spPr/>
      <dgm:t>
        <a:bodyPr/>
        <a:lstStyle/>
        <a:p>
          <a:endParaRPr lang="en-US"/>
        </a:p>
      </dgm:t>
    </dgm:pt>
    <dgm:pt modelId="{780F019A-9D84-4041-8AF0-5FF9E43E7EDE}">
      <dgm:prSet custT="1"/>
      <dgm:spPr/>
      <dgm:t>
        <a:bodyPr/>
        <a:lstStyle/>
        <a:p>
          <a:pPr>
            <a:buFont typeface="Arial" panose="020B0604020202020204" pitchFamily="34" charset="0"/>
            <a:buChar char="•"/>
          </a:pPr>
          <a:r>
            <a:rPr lang="en-US" sz="1200" b="0" i="0" u="none">
              <a:latin typeface="Calibri" panose="020F0502020204030204" pitchFamily="34" charset="0"/>
              <a:cs typeface="Calibri" panose="020F0502020204030204" pitchFamily="34" charset="0"/>
            </a:rPr>
            <a:t>Home delivered meals</a:t>
          </a:r>
          <a:r>
            <a:rPr lang="en-US" sz="1200" b="0" i="0">
              <a:latin typeface="Calibri" panose="020F0502020204030204" pitchFamily="34" charset="0"/>
              <a:cs typeface="Calibri" panose="020F0502020204030204" pitchFamily="34" charset="0"/>
            </a:rPr>
            <a:t>​</a:t>
          </a:r>
        </a:p>
      </dgm:t>
    </dgm:pt>
    <dgm:pt modelId="{3CE59E14-3687-4AD7-9104-C62C225E73FE}" type="parTrans" cxnId="{36F15C2F-A1A4-449F-ACC1-C213C7CAAC16}">
      <dgm:prSet/>
      <dgm:spPr/>
      <dgm:t>
        <a:bodyPr/>
        <a:lstStyle/>
        <a:p>
          <a:endParaRPr lang="en-US"/>
        </a:p>
      </dgm:t>
    </dgm:pt>
    <dgm:pt modelId="{4E423C83-7895-43FA-B597-A8857449C1BA}" type="sibTrans" cxnId="{36F15C2F-A1A4-449F-ACC1-C213C7CAAC16}">
      <dgm:prSet/>
      <dgm:spPr/>
      <dgm:t>
        <a:bodyPr/>
        <a:lstStyle/>
        <a:p>
          <a:endParaRPr lang="en-US"/>
        </a:p>
      </dgm:t>
    </dgm:pt>
    <dgm:pt modelId="{639A15B2-9F34-40EC-B68A-AB96027EAD0F}">
      <dgm:prSet custT="1"/>
      <dgm:spPr/>
      <dgm:t>
        <a:bodyPr/>
        <a:lstStyle/>
        <a:p>
          <a:pPr>
            <a:buFont typeface="Arial" panose="020B0604020202020204" pitchFamily="34" charset="0"/>
            <a:buChar char="•"/>
          </a:pPr>
          <a:r>
            <a:rPr lang="en-US" sz="1200" b="0" i="0" u="none">
              <a:latin typeface="Calibri" panose="020F0502020204030204" pitchFamily="34" charset="0"/>
              <a:cs typeface="Calibri" panose="020F0502020204030204" pitchFamily="34" charset="0"/>
            </a:rPr>
            <a:t>Medically tailored home delivered meals</a:t>
          </a:r>
          <a:r>
            <a:rPr lang="en-US" sz="1200" b="0" i="0">
              <a:latin typeface="Calibri" panose="020F0502020204030204" pitchFamily="34" charset="0"/>
              <a:cs typeface="Calibri" panose="020F0502020204030204" pitchFamily="34" charset="0"/>
            </a:rPr>
            <a:t>​</a:t>
          </a:r>
        </a:p>
      </dgm:t>
    </dgm:pt>
    <dgm:pt modelId="{72B35132-D507-4E45-BC3B-AC9DE60A022A}" type="parTrans" cxnId="{34232CA8-9F16-4FDA-8196-CF7EC9BE0D13}">
      <dgm:prSet/>
      <dgm:spPr/>
      <dgm:t>
        <a:bodyPr/>
        <a:lstStyle/>
        <a:p>
          <a:endParaRPr lang="en-US"/>
        </a:p>
      </dgm:t>
    </dgm:pt>
    <dgm:pt modelId="{7D452C72-BC88-44A6-8C33-82105089E4AA}" type="sibTrans" cxnId="{34232CA8-9F16-4FDA-8196-CF7EC9BE0D13}">
      <dgm:prSet/>
      <dgm:spPr/>
      <dgm:t>
        <a:bodyPr/>
        <a:lstStyle/>
        <a:p>
          <a:endParaRPr lang="en-US"/>
        </a:p>
      </dgm:t>
    </dgm:pt>
    <dgm:pt modelId="{D2C632BF-F0AD-4086-937F-97FFDB337AD5}">
      <dgm:prSet custT="1"/>
      <dgm:spPr/>
      <dgm:t>
        <a:bodyPr/>
        <a:lstStyle/>
        <a:p>
          <a:pPr>
            <a:buFont typeface="Arial" panose="020B0604020202020204" pitchFamily="34" charset="0"/>
            <a:buChar char="•"/>
          </a:pPr>
          <a:r>
            <a:rPr lang="en-US" sz="1200" b="0" i="0" u="none">
              <a:latin typeface="Calibri" panose="020F0502020204030204" pitchFamily="34" charset="0"/>
              <a:cs typeface="Calibri" panose="020F0502020204030204" pitchFamily="34" charset="0"/>
            </a:rPr>
            <a:t>Nutritionally appropriate home delivered meals</a:t>
          </a:r>
          <a:r>
            <a:rPr lang="en-US" sz="1200" b="0" i="0">
              <a:latin typeface="Calibri" panose="020F0502020204030204" pitchFamily="34" charset="0"/>
              <a:cs typeface="Calibri" panose="020F0502020204030204" pitchFamily="34" charset="0"/>
            </a:rPr>
            <a:t>​</a:t>
          </a:r>
        </a:p>
      </dgm:t>
    </dgm:pt>
    <dgm:pt modelId="{A0653210-3890-48F7-BDA2-85EB32A7ACFD}" type="parTrans" cxnId="{EB62A7F9-6DE2-4897-B6A0-26148D18DEC8}">
      <dgm:prSet/>
      <dgm:spPr/>
      <dgm:t>
        <a:bodyPr/>
        <a:lstStyle/>
        <a:p>
          <a:endParaRPr lang="en-US"/>
        </a:p>
      </dgm:t>
    </dgm:pt>
    <dgm:pt modelId="{2B3AAF56-F8FC-4770-A2F6-3943B7798461}" type="sibTrans" cxnId="{EB62A7F9-6DE2-4897-B6A0-26148D18DEC8}">
      <dgm:prSet/>
      <dgm:spPr/>
      <dgm:t>
        <a:bodyPr/>
        <a:lstStyle/>
        <a:p>
          <a:endParaRPr lang="en-US"/>
        </a:p>
      </dgm:t>
    </dgm:pt>
    <dgm:pt modelId="{D292F80D-3AF6-4741-9310-03683C4044B4}" type="pres">
      <dgm:prSet presAssocID="{BF81738B-088A-4E32-B0B8-655995B32141}" presName="theList" presStyleCnt="0">
        <dgm:presLayoutVars>
          <dgm:dir/>
          <dgm:animLvl val="lvl"/>
          <dgm:resizeHandles val="exact"/>
        </dgm:presLayoutVars>
      </dgm:prSet>
      <dgm:spPr/>
    </dgm:pt>
    <dgm:pt modelId="{26DE8A42-65B2-4A1C-B9A3-39E8B24F9586}" type="pres">
      <dgm:prSet presAssocID="{FB1FFE00-00AD-41B5-8821-BE7CFB3CC6F2}" presName="compNode" presStyleCnt="0"/>
      <dgm:spPr/>
    </dgm:pt>
    <dgm:pt modelId="{EFE1DD03-12BF-4407-AFC9-E82AF8F41DB7}" type="pres">
      <dgm:prSet presAssocID="{FB1FFE00-00AD-41B5-8821-BE7CFB3CC6F2}" presName="aNode" presStyleLbl="bgShp" presStyleIdx="0" presStyleCnt="4"/>
      <dgm:spPr/>
    </dgm:pt>
    <dgm:pt modelId="{E7142766-FB06-43A1-8B23-C5FFDD3F54BF}" type="pres">
      <dgm:prSet presAssocID="{FB1FFE00-00AD-41B5-8821-BE7CFB3CC6F2}" presName="textNode" presStyleLbl="bgShp" presStyleIdx="0" presStyleCnt="4"/>
      <dgm:spPr/>
    </dgm:pt>
    <dgm:pt modelId="{9C52DB20-85B2-4C88-A852-8AE9E652BE7A}" type="pres">
      <dgm:prSet presAssocID="{FB1FFE00-00AD-41B5-8821-BE7CFB3CC6F2}" presName="compChildNode" presStyleCnt="0"/>
      <dgm:spPr/>
    </dgm:pt>
    <dgm:pt modelId="{E814D81B-F7F3-45E9-B6F8-D76D90DE0220}" type="pres">
      <dgm:prSet presAssocID="{FB1FFE00-00AD-41B5-8821-BE7CFB3CC6F2}" presName="theInnerList" presStyleCnt="0"/>
      <dgm:spPr/>
    </dgm:pt>
    <dgm:pt modelId="{3167C58C-3402-4203-AB24-3A34370C7515}" type="pres">
      <dgm:prSet presAssocID="{5D29E503-09F2-4D4F-9016-5454C7EFB35C}" presName="childNode" presStyleLbl="node1" presStyleIdx="0" presStyleCnt="26">
        <dgm:presLayoutVars>
          <dgm:bulletEnabled val="1"/>
        </dgm:presLayoutVars>
      </dgm:prSet>
      <dgm:spPr/>
    </dgm:pt>
    <dgm:pt modelId="{55A74852-BEC5-4A22-AF4F-F5BBBD0DAE56}" type="pres">
      <dgm:prSet presAssocID="{5D29E503-09F2-4D4F-9016-5454C7EFB35C}" presName="aSpace2" presStyleCnt="0"/>
      <dgm:spPr/>
    </dgm:pt>
    <dgm:pt modelId="{9D8975C3-1C07-4CFF-BC70-9540481AFBB2}" type="pres">
      <dgm:prSet presAssocID="{30F5C746-8058-41FE-905E-B2888CE378EC}" presName="childNode" presStyleLbl="node1" presStyleIdx="1" presStyleCnt="26">
        <dgm:presLayoutVars>
          <dgm:bulletEnabled val="1"/>
        </dgm:presLayoutVars>
      </dgm:prSet>
      <dgm:spPr/>
    </dgm:pt>
    <dgm:pt modelId="{05B0F5EA-B1D2-4382-A98E-721FEB1B0AE9}" type="pres">
      <dgm:prSet presAssocID="{30F5C746-8058-41FE-905E-B2888CE378EC}" presName="aSpace2" presStyleCnt="0"/>
      <dgm:spPr/>
    </dgm:pt>
    <dgm:pt modelId="{FA53A69A-BDAA-4BF8-8453-31CCB717538D}" type="pres">
      <dgm:prSet presAssocID="{F9DC0B38-186C-49C5-9FD5-1CA240D35856}" presName="childNode" presStyleLbl="node1" presStyleIdx="2" presStyleCnt="26">
        <dgm:presLayoutVars>
          <dgm:bulletEnabled val="1"/>
        </dgm:presLayoutVars>
      </dgm:prSet>
      <dgm:spPr/>
    </dgm:pt>
    <dgm:pt modelId="{1629C348-5DBD-4BCC-AA5B-6DBB1221F72A}" type="pres">
      <dgm:prSet presAssocID="{F9DC0B38-186C-49C5-9FD5-1CA240D35856}" presName="aSpace2" presStyleCnt="0"/>
      <dgm:spPr/>
    </dgm:pt>
    <dgm:pt modelId="{8EBA427C-F52D-4BDD-A6DC-9D7D6249C314}" type="pres">
      <dgm:prSet presAssocID="{37791CD7-299C-4678-BBE2-5DE1EE9D7A54}" presName="childNode" presStyleLbl="node1" presStyleIdx="3" presStyleCnt="26">
        <dgm:presLayoutVars>
          <dgm:bulletEnabled val="1"/>
        </dgm:presLayoutVars>
      </dgm:prSet>
      <dgm:spPr/>
    </dgm:pt>
    <dgm:pt modelId="{AF086171-6C74-40F4-8417-99AD1F4FA664}" type="pres">
      <dgm:prSet presAssocID="{37791CD7-299C-4678-BBE2-5DE1EE9D7A54}" presName="aSpace2" presStyleCnt="0"/>
      <dgm:spPr/>
    </dgm:pt>
    <dgm:pt modelId="{4B164D48-C29F-4E41-8537-134E14F2E419}" type="pres">
      <dgm:prSet presAssocID="{46054580-1CCD-45FF-8F53-EBB252D8BA01}" presName="childNode" presStyleLbl="node1" presStyleIdx="4" presStyleCnt="26">
        <dgm:presLayoutVars>
          <dgm:bulletEnabled val="1"/>
        </dgm:presLayoutVars>
      </dgm:prSet>
      <dgm:spPr/>
    </dgm:pt>
    <dgm:pt modelId="{369D1509-9205-4935-873C-CE60921AAD44}" type="pres">
      <dgm:prSet presAssocID="{FB1FFE00-00AD-41B5-8821-BE7CFB3CC6F2}" presName="aSpace" presStyleCnt="0"/>
      <dgm:spPr/>
    </dgm:pt>
    <dgm:pt modelId="{92869491-346B-4E46-818B-AE964036BFC5}" type="pres">
      <dgm:prSet presAssocID="{8C22A202-4C0A-4645-B721-8EA649AE74CF}" presName="compNode" presStyleCnt="0"/>
      <dgm:spPr/>
    </dgm:pt>
    <dgm:pt modelId="{93386EC3-551C-404C-98D8-3F2DB6FA7344}" type="pres">
      <dgm:prSet presAssocID="{8C22A202-4C0A-4645-B721-8EA649AE74CF}" presName="aNode" presStyleLbl="bgShp" presStyleIdx="1" presStyleCnt="4"/>
      <dgm:spPr/>
    </dgm:pt>
    <dgm:pt modelId="{14626A7F-F8A7-49F2-B1DB-232AB44B9D81}" type="pres">
      <dgm:prSet presAssocID="{8C22A202-4C0A-4645-B721-8EA649AE74CF}" presName="textNode" presStyleLbl="bgShp" presStyleIdx="1" presStyleCnt="4"/>
      <dgm:spPr/>
    </dgm:pt>
    <dgm:pt modelId="{EF76DDC2-4989-498E-A115-47A5F8B8BFF0}" type="pres">
      <dgm:prSet presAssocID="{8C22A202-4C0A-4645-B721-8EA649AE74CF}" presName="compChildNode" presStyleCnt="0"/>
      <dgm:spPr/>
    </dgm:pt>
    <dgm:pt modelId="{69F10B5A-AC06-4D7F-B235-FC1F83FE7703}" type="pres">
      <dgm:prSet presAssocID="{8C22A202-4C0A-4645-B721-8EA649AE74CF}" presName="theInnerList" presStyleCnt="0"/>
      <dgm:spPr/>
    </dgm:pt>
    <dgm:pt modelId="{470614AA-650D-4D5E-ADD5-A61D85B04592}" type="pres">
      <dgm:prSet presAssocID="{D875400D-D7B3-4B26-9BC5-9F32570B16EF}" presName="childNode" presStyleLbl="node1" presStyleIdx="5" presStyleCnt="26">
        <dgm:presLayoutVars>
          <dgm:bulletEnabled val="1"/>
        </dgm:presLayoutVars>
      </dgm:prSet>
      <dgm:spPr/>
    </dgm:pt>
    <dgm:pt modelId="{A5720986-2CF9-4AE2-B668-348AE3C4934A}" type="pres">
      <dgm:prSet presAssocID="{D875400D-D7B3-4B26-9BC5-9F32570B16EF}" presName="aSpace2" presStyleCnt="0"/>
      <dgm:spPr/>
    </dgm:pt>
    <dgm:pt modelId="{289371D8-A477-4AE7-AAC2-277A9392E7E5}" type="pres">
      <dgm:prSet presAssocID="{89319F13-92BD-42B4-A72C-508526F4FC3F}" presName="childNode" presStyleLbl="node1" presStyleIdx="6" presStyleCnt="26">
        <dgm:presLayoutVars>
          <dgm:bulletEnabled val="1"/>
        </dgm:presLayoutVars>
      </dgm:prSet>
      <dgm:spPr/>
    </dgm:pt>
    <dgm:pt modelId="{45C920FE-63EC-42D6-99CC-CA43F12FC363}" type="pres">
      <dgm:prSet presAssocID="{89319F13-92BD-42B4-A72C-508526F4FC3F}" presName="aSpace2" presStyleCnt="0"/>
      <dgm:spPr/>
    </dgm:pt>
    <dgm:pt modelId="{77FA11DE-3469-40D0-B7BE-83E5225F6690}" type="pres">
      <dgm:prSet presAssocID="{99B13827-8A8D-4F44-A853-478F3669D6EC}" presName="childNode" presStyleLbl="node1" presStyleIdx="7" presStyleCnt="26">
        <dgm:presLayoutVars>
          <dgm:bulletEnabled val="1"/>
        </dgm:presLayoutVars>
      </dgm:prSet>
      <dgm:spPr/>
    </dgm:pt>
    <dgm:pt modelId="{F849B470-1315-4ED0-AB56-9FD37042502F}" type="pres">
      <dgm:prSet presAssocID="{99B13827-8A8D-4F44-A853-478F3669D6EC}" presName="aSpace2" presStyleCnt="0"/>
      <dgm:spPr/>
    </dgm:pt>
    <dgm:pt modelId="{9184ED19-C1E5-49BB-BB58-E093F9225943}" type="pres">
      <dgm:prSet presAssocID="{CA2849F2-3ACB-4693-9A57-2099A897B2F6}" presName="childNode" presStyleLbl="node1" presStyleIdx="8" presStyleCnt="26">
        <dgm:presLayoutVars>
          <dgm:bulletEnabled val="1"/>
        </dgm:presLayoutVars>
      </dgm:prSet>
      <dgm:spPr/>
    </dgm:pt>
    <dgm:pt modelId="{73942264-1892-4201-A8F2-798A51CC5A88}" type="pres">
      <dgm:prSet presAssocID="{CA2849F2-3ACB-4693-9A57-2099A897B2F6}" presName="aSpace2" presStyleCnt="0"/>
      <dgm:spPr/>
    </dgm:pt>
    <dgm:pt modelId="{3A24F358-32DB-4D62-A18C-935288BB4C22}" type="pres">
      <dgm:prSet presAssocID="{C4B05CB6-9063-4DFA-B256-614CCEDA292B}" presName="childNode" presStyleLbl="node1" presStyleIdx="9" presStyleCnt="26">
        <dgm:presLayoutVars>
          <dgm:bulletEnabled val="1"/>
        </dgm:presLayoutVars>
      </dgm:prSet>
      <dgm:spPr/>
    </dgm:pt>
    <dgm:pt modelId="{8F0398BB-3971-4DB0-97B6-6559036ABAAD}" type="pres">
      <dgm:prSet presAssocID="{C4B05CB6-9063-4DFA-B256-614CCEDA292B}" presName="aSpace2" presStyleCnt="0"/>
      <dgm:spPr/>
    </dgm:pt>
    <dgm:pt modelId="{DAAAD5FD-588B-4B3D-A095-0E2C5BEE8B65}" type="pres">
      <dgm:prSet presAssocID="{78D2E564-351B-4C99-B242-B44F4C65796F}" presName="childNode" presStyleLbl="node1" presStyleIdx="10" presStyleCnt="26">
        <dgm:presLayoutVars>
          <dgm:bulletEnabled val="1"/>
        </dgm:presLayoutVars>
      </dgm:prSet>
      <dgm:spPr/>
    </dgm:pt>
    <dgm:pt modelId="{4CF41EE1-5928-434B-A16B-A828ED43D228}" type="pres">
      <dgm:prSet presAssocID="{8C22A202-4C0A-4645-B721-8EA649AE74CF}" presName="aSpace" presStyleCnt="0"/>
      <dgm:spPr/>
    </dgm:pt>
    <dgm:pt modelId="{B5A79A9B-4A43-48BE-898F-8CFC8756D73A}" type="pres">
      <dgm:prSet presAssocID="{D502E86C-D3D0-428B-9AA6-95089FC7178B}" presName="compNode" presStyleCnt="0"/>
      <dgm:spPr/>
    </dgm:pt>
    <dgm:pt modelId="{DE493FF2-5BE6-480F-AA08-9C75652FF6C7}" type="pres">
      <dgm:prSet presAssocID="{D502E86C-D3D0-428B-9AA6-95089FC7178B}" presName="aNode" presStyleLbl="bgShp" presStyleIdx="2" presStyleCnt="4"/>
      <dgm:spPr/>
    </dgm:pt>
    <dgm:pt modelId="{81E8540B-7821-4C0D-BF37-66215A8D058B}" type="pres">
      <dgm:prSet presAssocID="{D502E86C-D3D0-428B-9AA6-95089FC7178B}" presName="textNode" presStyleLbl="bgShp" presStyleIdx="2" presStyleCnt="4"/>
      <dgm:spPr/>
    </dgm:pt>
    <dgm:pt modelId="{C17B2A68-F8A4-4152-82FB-F1DD434A03F2}" type="pres">
      <dgm:prSet presAssocID="{D502E86C-D3D0-428B-9AA6-95089FC7178B}" presName="compChildNode" presStyleCnt="0"/>
      <dgm:spPr/>
    </dgm:pt>
    <dgm:pt modelId="{29A70BB8-7101-44AA-9907-F0296D07D66E}" type="pres">
      <dgm:prSet presAssocID="{D502E86C-D3D0-428B-9AA6-95089FC7178B}" presName="theInnerList" presStyleCnt="0"/>
      <dgm:spPr/>
    </dgm:pt>
    <dgm:pt modelId="{D88A399B-2D5B-4AF7-8117-2CD1F4378365}" type="pres">
      <dgm:prSet presAssocID="{C6490CCC-464F-410B-8EDC-876631668D4D}" presName="childNode" presStyleLbl="node1" presStyleIdx="11" presStyleCnt="26" custScaleY="186150">
        <dgm:presLayoutVars>
          <dgm:bulletEnabled val="1"/>
        </dgm:presLayoutVars>
      </dgm:prSet>
      <dgm:spPr/>
    </dgm:pt>
    <dgm:pt modelId="{D5456CB6-85CA-465C-9376-EA12513C4949}" type="pres">
      <dgm:prSet presAssocID="{C6490CCC-464F-410B-8EDC-876631668D4D}" presName="aSpace2" presStyleCnt="0"/>
      <dgm:spPr/>
    </dgm:pt>
    <dgm:pt modelId="{1D6CE1C0-8996-41B7-81BA-3A6421C695ED}" type="pres">
      <dgm:prSet presAssocID="{56D58722-EF9D-4C4C-B360-C6E31D83415C}" presName="childNode" presStyleLbl="node1" presStyleIdx="12" presStyleCnt="26" custScaleY="112393">
        <dgm:presLayoutVars>
          <dgm:bulletEnabled val="1"/>
        </dgm:presLayoutVars>
      </dgm:prSet>
      <dgm:spPr/>
    </dgm:pt>
    <dgm:pt modelId="{2EE889EA-C563-4315-B265-F5569C2B02A0}" type="pres">
      <dgm:prSet presAssocID="{56D58722-EF9D-4C4C-B360-C6E31D83415C}" presName="aSpace2" presStyleCnt="0"/>
      <dgm:spPr/>
    </dgm:pt>
    <dgm:pt modelId="{46666C9E-0DC1-4AEA-8C47-33D17F04B0A9}" type="pres">
      <dgm:prSet presAssocID="{E45D5BE9-FE9B-447E-A935-556980E0CDC1}" presName="childNode" presStyleLbl="node1" presStyleIdx="13" presStyleCnt="26" custScaleY="181517">
        <dgm:presLayoutVars>
          <dgm:bulletEnabled val="1"/>
        </dgm:presLayoutVars>
      </dgm:prSet>
      <dgm:spPr/>
    </dgm:pt>
    <dgm:pt modelId="{FB3345C7-4A66-4DCB-8126-E011C8513C1A}" type="pres">
      <dgm:prSet presAssocID="{E45D5BE9-FE9B-447E-A935-556980E0CDC1}" presName="aSpace2" presStyleCnt="0"/>
      <dgm:spPr/>
    </dgm:pt>
    <dgm:pt modelId="{3777F926-9AB4-462C-8885-1811AD623BEC}" type="pres">
      <dgm:prSet presAssocID="{7E7FF03B-ADD2-41B7-B8CB-3A316E022CDF}" presName="childNode" presStyleLbl="node1" presStyleIdx="14" presStyleCnt="26" custScaleY="112191">
        <dgm:presLayoutVars>
          <dgm:bulletEnabled val="1"/>
        </dgm:presLayoutVars>
      </dgm:prSet>
      <dgm:spPr/>
    </dgm:pt>
    <dgm:pt modelId="{6245C548-ABA5-4998-811F-E31368636D77}" type="pres">
      <dgm:prSet presAssocID="{7E7FF03B-ADD2-41B7-B8CB-3A316E022CDF}" presName="aSpace2" presStyleCnt="0"/>
      <dgm:spPr/>
    </dgm:pt>
    <dgm:pt modelId="{29D2C833-DC22-4074-9E40-7C9DB1CE6A63}" type="pres">
      <dgm:prSet presAssocID="{0DD14E53-DD6D-4497-AD74-44070D362460}" presName="childNode" presStyleLbl="node1" presStyleIdx="15" presStyleCnt="26" custScaleY="184575">
        <dgm:presLayoutVars>
          <dgm:bulletEnabled val="1"/>
        </dgm:presLayoutVars>
      </dgm:prSet>
      <dgm:spPr/>
    </dgm:pt>
    <dgm:pt modelId="{C5459C16-422C-4ECB-9014-23271513D038}" type="pres">
      <dgm:prSet presAssocID="{0DD14E53-DD6D-4497-AD74-44070D362460}" presName="aSpace2" presStyleCnt="0"/>
      <dgm:spPr/>
    </dgm:pt>
    <dgm:pt modelId="{12222B07-D704-4D1E-8A56-11A17E379A05}" type="pres">
      <dgm:prSet presAssocID="{F6779443-DA8E-4286-8D4F-E097AE485A96}" presName="childNode" presStyleLbl="node1" presStyleIdx="16" presStyleCnt="26" custScaleY="209313">
        <dgm:presLayoutVars>
          <dgm:bulletEnabled val="1"/>
        </dgm:presLayoutVars>
      </dgm:prSet>
      <dgm:spPr/>
    </dgm:pt>
    <dgm:pt modelId="{C9245874-97B8-49B2-9F89-6E816E6C8BF0}" type="pres">
      <dgm:prSet presAssocID="{F6779443-DA8E-4286-8D4F-E097AE485A96}" presName="aSpace2" presStyleCnt="0"/>
      <dgm:spPr/>
    </dgm:pt>
    <dgm:pt modelId="{EA3704D3-586E-463D-9744-1D2C0D971876}" type="pres">
      <dgm:prSet presAssocID="{87A88F84-B286-450E-98B9-41AD46CDE1B6}" presName="childNode" presStyleLbl="node1" presStyleIdx="17" presStyleCnt="26">
        <dgm:presLayoutVars>
          <dgm:bulletEnabled val="1"/>
        </dgm:presLayoutVars>
      </dgm:prSet>
      <dgm:spPr/>
    </dgm:pt>
    <dgm:pt modelId="{7C61AE58-F4DC-419D-BFEC-0E994F382426}" type="pres">
      <dgm:prSet presAssocID="{87A88F84-B286-450E-98B9-41AD46CDE1B6}" presName="aSpace2" presStyleCnt="0"/>
      <dgm:spPr/>
    </dgm:pt>
    <dgm:pt modelId="{36D65829-7D3F-4ED3-A5BD-E2440219CE80}" type="pres">
      <dgm:prSet presAssocID="{5C1508AE-146C-4692-8FA8-76D700E62945}" presName="childNode" presStyleLbl="node1" presStyleIdx="18" presStyleCnt="26">
        <dgm:presLayoutVars>
          <dgm:bulletEnabled val="1"/>
        </dgm:presLayoutVars>
      </dgm:prSet>
      <dgm:spPr/>
    </dgm:pt>
    <dgm:pt modelId="{E82F4F24-997E-47E5-AD4B-F1D3F2DAA4A9}" type="pres">
      <dgm:prSet presAssocID="{5C1508AE-146C-4692-8FA8-76D700E62945}" presName="aSpace2" presStyleCnt="0"/>
      <dgm:spPr/>
    </dgm:pt>
    <dgm:pt modelId="{8FCB8D82-B495-47C1-8162-FE62B9D0B437}" type="pres">
      <dgm:prSet presAssocID="{976FB2ED-5EAD-4D2A-8E3F-916F267AFB76}" presName="childNode" presStyleLbl="node1" presStyleIdx="19" presStyleCnt="26">
        <dgm:presLayoutVars>
          <dgm:bulletEnabled val="1"/>
        </dgm:presLayoutVars>
      </dgm:prSet>
      <dgm:spPr/>
    </dgm:pt>
    <dgm:pt modelId="{1351955D-2E5F-4840-B5AC-89907A864AB6}" type="pres">
      <dgm:prSet presAssocID="{976FB2ED-5EAD-4D2A-8E3F-916F267AFB76}" presName="aSpace2" presStyleCnt="0"/>
      <dgm:spPr/>
    </dgm:pt>
    <dgm:pt modelId="{ED60D70C-8C85-450E-9630-17EC3168AD2A}" type="pres">
      <dgm:prSet presAssocID="{4C2F42DB-1868-40E1-9A5A-7D5F4ACD24D0}" presName="childNode" presStyleLbl="node1" presStyleIdx="20" presStyleCnt="26" custScaleY="211940">
        <dgm:presLayoutVars>
          <dgm:bulletEnabled val="1"/>
        </dgm:presLayoutVars>
      </dgm:prSet>
      <dgm:spPr/>
    </dgm:pt>
    <dgm:pt modelId="{0B5AE080-CD30-4C14-9A1A-BE7F001DAC1D}" type="pres">
      <dgm:prSet presAssocID="{D502E86C-D3D0-428B-9AA6-95089FC7178B}" presName="aSpace" presStyleCnt="0"/>
      <dgm:spPr/>
    </dgm:pt>
    <dgm:pt modelId="{5445AC6D-BDE2-422E-8142-A8FFCAE83ABC}" type="pres">
      <dgm:prSet presAssocID="{7C6724E8-2FF7-4D85-A35F-903AB8F83D8C}" presName="compNode" presStyleCnt="0"/>
      <dgm:spPr/>
    </dgm:pt>
    <dgm:pt modelId="{68F30A9B-99C1-40EB-9997-CD1BCEFE0B19}" type="pres">
      <dgm:prSet presAssocID="{7C6724E8-2FF7-4D85-A35F-903AB8F83D8C}" presName="aNode" presStyleLbl="bgShp" presStyleIdx="3" presStyleCnt="4"/>
      <dgm:spPr/>
    </dgm:pt>
    <dgm:pt modelId="{F32FED2D-95B8-4D2A-B9F7-D9C9B619C6D4}" type="pres">
      <dgm:prSet presAssocID="{7C6724E8-2FF7-4D85-A35F-903AB8F83D8C}" presName="textNode" presStyleLbl="bgShp" presStyleIdx="3" presStyleCnt="4"/>
      <dgm:spPr/>
    </dgm:pt>
    <dgm:pt modelId="{B3767235-420C-4B45-A41D-2DEAFDB2725A}" type="pres">
      <dgm:prSet presAssocID="{7C6724E8-2FF7-4D85-A35F-903AB8F83D8C}" presName="compChildNode" presStyleCnt="0"/>
      <dgm:spPr/>
    </dgm:pt>
    <dgm:pt modelId="{A67FE4B8-491E-49AA-8A3A-00CDD37021E6}" type="pres">
      <dgm:prSet presAssocID="{7C6724E8-2FF7-4D85-A35F-903AB8F83D8C}" presName="theInnerList" presStyleCnt="0"/>
      <dgm:spPr/>
    </dgm:pt>
    <dgm:pt modelId="{E458AC8B-773E-4E58-AE7A-8C34D4515BC1}" type="pres">
      <dgm:prSet presAssocID="{0268A5D5-1141-4DE0-8E52-E78D945A6AD1}" presName="childNode" presStyleLbl="node1" presStyleIdx="21" presStyleCnt="26">
        <dgm:presLayoutVars>
          <dgm:bulletEnabled val="1"/>
        </dgm:presLayoutVars>
      </dgm:prSet>
      <dgm:spPr/>
    </dgm:pt>
    <dgm:pt modelId="{3FA3CA66-ED37-49B7-BBEA-51AB016FD48C}" type="pres">
      <dgm:prSet presAssocID="{0268A5D5-1141-4DE0-8E52-E78D945A6AD1}" presName="aSpace2" presStyleCnt="0"/>
      <dgm:spPr/>
    </dgm:pt>
    <dgm:pt modelId="{79D23E90-20B3-473E-A32E-1A93A730B628}" type="pres">
      <dgm:prSet presAssocID="{F4B33DCF-1963-4F85-BCBE-79085EF4F82F}" presName="childNode" presStyleLbl="node1" presStyleIdx="22" presStyleCnt="26">
        <dgm:presLayoutVars>
          <dgm:bulletEnabled val="1"/>
        </dgm:presLayoutVars>
      </dgm:prSet>
      <dgm:spPr/>
    </dgm:pt>
    <dgm:pt modelId="{17D31D5F-2E81-4FFF-8DB0-11B6426F7FE7}" type="pres">
      <dgm:prSet presAssocID="{F4B33DCF-1963-4F85-BCBE-79085EF4F82F}" presName="aSpace2" presStyleCnt="0"/>
      <dgm:spPr/>
    </dgm:pt>
    <dgm:pt modelId="{1155FD97-7FFA-4431-A812-EE0F91E80AF8}" type="pres">
      <dgm:prSet presAssocID="{780F019A-9D84-4041-8AF0-5FF9E43E7EDE}" presName="childNode" presStyleLbl="node1" presStyleIdx="23" presStyleCnt="26">
        <dgm:presLayoutVars>
          <dgm:bulletEnabled val="1"/>
        </dgm:presLayoutVars>
      </dgm:prSet>
      <dgm:spPr/>
    </dgm:pt>
    <dgm:pt modelId="{AB34A847-114F-4C5C-B5B6-E2B843E91908}" type="pres">
      <dgm:prSet presAssocID="{780F019A-9D84-4041-8AF0-5FF9E43E7EDE}" presName="aSpace2" presStyleCnt="0"/>
      <dgm:spPr/>
    </dgm:pt>
    <dgm:pt modelId="{A4042A6F-BEF4-4B8E-9171-24F2746668CC}" type="pres">
      <dgm:prSet presAssocID="{639A15B2-9F34-40EC-B68A-AB96027EAD0F}" presName="childNode" presStyleLbl="node1" presStyleIdx="24" presStyleCnt="26">
        <dgm:presLayoutVars>
          <dgm:bulletEnabled val="1"/>
        </dgm:presLayoutVars>
      </dgm:prSet>
      <dgm:spPr/>
    </dgm:pt>
    <dgm:pt modelId="{591D1645-4E80-4F51-B83C-B44708A88AF2}" type="pres">
      <dgm:prSet presAssocID="{639A15B2-9F34-40EC-B68A-AB96027EAD0F}" presName="aSpace2" presStyleCnt="0"/>
      <dgm:spPr/>
    </dgm:pt>
    <dgm:pt modelId="{562B77E2-40D1-43AA-A12D-35466D97E2B6}" type="pres">
      <dgm:prSet presAssocID="{D2C632BF-F0AD-4086-937F-97FFDB337AD5}" presName="childNode" presStyleLbl="node1" presStyleIdx="25" presStyleCnt="26">
        <dgm:presLayoutVars>
          <dgm:bulletEnabled val="1"/>
        </dgm:presLayoutVars>
      </dgm:prSet>
      <dgm:spPr/>
    </dgm:pt>
  </dgm:ptLst>
  <dgm:cxnLst>
    <dgm:cxn modelId="{60B86E03-5437-47E3-9BE9-B7301524F3B6}" type="presOf" srcId="{0268A5D5-1141-4DE0-8E52-E78D945A6AD1}" destId="{E458AC8B-773E-4E58-AE7A-8C34D4515BC1}" srcOrd="0" destOrd="0" presId="urn:microsoft.com/office/officeart/2005/8/layout/lProcess2"/>
    <dgm:cxn modelId="{68583F12-AB59-40A0-9A0D-B592DD8218D5}" type="presOf" srcId="{CA2849F2-3ACB-4693-9A57-2099A897B2F6}" destId="{9184ED19-C1E5-49BB-BB58-E093F9225943}" srcOrd="0" destOrd="0" presId="urn:microsoft.com/office/officeart/2005/8/layout/lProcess2"/>
    <dgm:cxn modelId="{F6BCFF12-C9AE-4114-85CA-6817C4F70F80}" srcId="{8C22A202-4C0A-4645-B721-8EA649AE74CF}" destId="{78D2E564-351B-4C99-B242-B44F4C65796F}" srcOrd="5" destOrd="0" parTransId="{E074AB45-B268-4ED0-B49A-DF329230CB48}" sibTransId="{158A73DC-5E43-4C37-9740-76A7E8AB0DB8}"/>
    <dgm:cxn modelId="{BEEE0513-6724-4848-A3C4-0F16A6E637C1}" type="presOf" srcId="{37791CD7-299C-4678-BBE2-5DE1EE9D7A54}" destId="{8EBA427C-F52D-4BDD-A6DC-9D7D6249C314}" srcOrd="0" destOrd="0" presId="urn:microsoft.com/office/officeart/2005/8/layout/lProcess2"/>
    <dgm:cxn modelId="{D8912D16-E577-498C-AF10-865FE97C6687}" type="presOf" srcId="{F6779443-DA8E-4286-8D4F-E097AE485A96}" destId="{12222B07-D704-4D1E-8A56-11A17E379A05}" srcOrd="0" destOrd="0" presId="urn:microsoft.com/office/officeart/2005/8/layout/lProcess2"/>
    <dgm:cxn modelId="{9BB6FC18-1D0E-4DAD-B9CC-C69CA57A63E2}" type="presOf" srcId="{FB1FFE00-00AD-41B5-8821-BE7CFB3CC6F2}" destId="{E7142766-FB06-43A1-8B23-C5FFDD3F54BF}" srcOrd="1" destOrd="0" presId="urn:microsoft.com/office/officeart/2005/8/layout/lProcess2"/>
    <dgm:cxn modelId="{D8F5CF1C-DCFD-4C2F-B2E6-0D73C945906A}" srcId="{7C6724E8-2FF7-4D85-A35F-903AB8F83D8C}" destId="{0268A5D5-1141-4DE0-8E52-E78D945A6AD1}" srcOrd="0" destOrd="0" parTransId="{4989F3F9-27F2-4354-8F84-A9C27532CD53}" sibTransId="{1CCF1B95-E961-40C3-BF65-5E5E8BBB42D0}"/>
    <dgm:cxn modelId="{E8A9551F-EDB5-4F41-8BEC-1D2B84758A62}" srcId="{8C22A202-4C0A-4645-B721-8EA649AE74CF}" destId="{D875400D-D7B3-4B26-9BC5-9F32570B16EF}" srcOrd="0" destOrd="0" parTransId="{F3C25ADF-018F-425C-8F10-D5D898C3B455}" sibTransId="{E7A5AB34-9752-4E0E-A0D4-B8B91F554548}"/>
    <dgm:cxn modelId="{EBEA6023-39CE-4C28-B188-834EA7F0AC10}" srcId="{8C22A202-4C0A-4645-B721-8EA649AE74CF}" destId="{C4B05CB6-9063-4DFA-B256-614CCEDA292B}" srcOrd="4" destOrd="0" parTransId="{927F1158-C95A-4B5A-807C-74E303620EFE}" sibTransId="{13BA64E1-3665-4DB1-81BD-9173961DA307}"/>
    <dgm:cxn modelId="{1C8E9F24-92D9-4B5D-B47D-A3A02FF2E3BA}" type="presOf" srcId="{46054580-1CCD-45FF-8F53-EBB252D8BA01}" destId="{4B164D48-C29F-4E41-8537-134E14F2E419}" srcOrd="0" destOrd="0" presId="urn:microsoft.com/office/officeart/2005/8/layout/lProcess2"/>
    <dgm:cxn modelId="{C138CE27-8A14-43B9-B3B9-16653708F508}" type="presOf" srcId="{F4B33DCF-1963-4F85-BCBE-79085EF4F82F}" destId="{79D23E90-20B3-473E-A32E-1A93A730B628}" srcOrd="0" destOrd="0" presId="urn:microsoft.com/office/officeart/2005/8/layout/lProcess2"/>
    <dgm:cxn modelId="{78AFA42B-A453-4113-AF52-95C92CD28D55}" type="presOf" srcId="{5D29E503-09F2-4D4F-9016-5454C7EFB35C}" destId="{3167C58C-3402-4203-AB24-3A34370C7515}" srcOrd="0" destOrd="0" presId="urn:microsoft.com/office/officeart/2005/8/layout/lProcess2"/>
    <dgm:cxn modelId="{AFAE572C-E967-487F-84EC-B0B3CCF64CAD}" type="presOf" srcId="{87A88F84-B286-450E-98B9-41AD46CDE1B6}" destId="{EA3704D3-586E-463D-9744-1D2C0D971876}" srcOrd="0" destOrd="0" presId="urn:microsoft.com/office/officeart/2005/8/layout/lProcess2"/>
    <dgm:cxn modelId="{36F15C2F-A1A4-449F-ACC1-C213C7CAAC16}" srcId="{7C6724E8-2FF7-4D85-A35F-903AB8F83D8C}" destId="{780F019A-9D84-4041-8AF0-5FF9E43E7EDE}" srcOrd="2" destOrd="0" parTransId="{3CE59E14-3687-4AD7-9104-C62C225E73FE}" sibTransId="{4E423C83-7895-43FA-B597-A8857449C1BA}"/>
    <dgm:cxn modelId="{D76C9B35-2F88-4764-B909-F48B08B3C756}" srcId="{FB1FFE00-00AD-41B5-8821-BE7CFB3CC6F2}" destId="{F9DC0B38-186C-49C5-9FD5-1CA240D35856}" srcOrd="2" destOrd="0" parTransId="{FBA50D65-51F4-4CA2-95BE-B7EE100BF4C1}" sibTransId="{AA56FDD1-C062-448B-BFDF-3069D6949C88}"/>
    <dgm:cxn modelId="{85A7CA35-5E75-40A5-9737-1FA6D07913A1}" srcId="{D502E86C-D3D0-428B-9AA6-95089FC7178B}" destId="{976FB2ED-5EAD-4D2A-8E3F-916F267AFB76}" srcOrd="8" destOrd="0" parTransId="{B4E5D50A-0A74-4C90-B0EF-E043FB4FB344}" sibTransId="{CE0AE75E-567C-4C6A-B5D6-49BB2559118B}"/>
    <dgm:cxn modelId="{128E9336-6C7C-4D29-A20E-193AF10C904B}" type="presOf" srcId="{D2C632BF-F0AD-4086-937F-97FFDB337AD5}" destId="{562B77E2-40D1-43AA-A12D-35466D97E2B6}" srcOrd="0" destOrd="0" presId="urn:microsoft.com/office/officeart/2005/8/layout/lProcess2"/>
    <dgm:cxn modelId="{C6624E3B-1446-4F71-8039-79D9DC545061}" type="presOf" srcId="{780F019A-9D84-4041-8AF0-5FF9E43E7EDE}" destId="{1155FD97-7FFA-4431-A812-EE0F91E80AF8}" srcOrd="0" destOrd="0" presId="urn:microsoft.com/office/officeart/2005/8/layout/lProcess2"/>
    <dgm:cxn modelId="{BD413B41-6A8F-41B7-A89D-7CF07AF06AAF}" type="presOf" srcId="{7C6724E8-2FF7-4D85-A35F-903AB8F83D8C}" destId="{68F30A9B-99C1-40EB-9997-CD1BCEFE0B19}" srcOrd="0" destOrd="0" presId="urn:microsoft.com/office/officeart/2005/8/layout/lProcess2"/>
    <dgm:cxn modelId="{93834141-AB44-4159-B5A4-EACD0F80F0AB}" srcId="{D502E86C-D3D0-428B-9AA6-95089FC7178B}" destId="{4C2F42DB-1868-40E1-9A5A-7D5F4ACD24D0}" srcOrd="9" destOrd="0" parTransId="{4EF5800F-E93B-461F-9338-64A62F727151}" sibTransId="{9443AC50-BA50-4F84-998B-ABFEEB4F762B}"/>
    <dgm:cxn modelId="{412F7941-C7A6-407F-A90E-7B4BCCE2C3E2}" type="presOf" srcId="{7E7FF03B-ADD2-41B7-B8CB-3A316E022CDF}" destId="{3777F926-9AB4-462C-8885-1811AD623BEC}" srcOrd="0" destOrd="0" presId="urn:microsoft.com/office/officeart/2005/8/layout/lProcess2"/>
    <dgm:cxn modelId="{303BF645-5D49-4C3C-971D-5046AEE21B36}" type="presOf" srcId="{D502E86C-D3D0-428B-9AA6-95089FC7178B}" destId="{81E8540B-7821-4C0D-BF37-66215A8D058B}" srcOrd="1" destOrd="0" presId="urn:microsoft.com/office/officeart/2005/8/layout/lProcess2"/>
    <dgm:cxn modelId="{705B2466-E67D-46E7-A9E1-C4CA91CECFB1}" type="presOf" srcId="{7C6724E8-2FF7-4D85-A35F-903AB8F83D8C}" destId="{F32FED2D-95B8-4D2A-B9F7-D9C9B619C6D4}" srcOrd="1" destOrd="0" presId="urn:microsoft.com/office/officeart/2005/8/layout/lProcess2"/>
    <dgm:cxn modelId="{804D7F69-AA0A-4BCD-BFB3-3478137FA4AB}" srcId="{FB1FFE00-00AD-41B5-8821-BE7CFB3CC6F2}" destId="{37791CD7-299C-4678-BBE2-5DE1EE9D7A54}" srcOrd="3" destOrd="0" parTransId="{502A7DF2-907D-47A0-A2AF-2A181D967713}" sibTransId="{B1FD98B3-B420-4F67-A873-C946B9FB4700}"/>
    <dgm:cxn modelId="{9CFAE969-6D57-4438-ABB5-F000FDB11919}" type="presOf" srcId="{5C1508AE-146C-4692-8FA8-76D700E62945}" destId="{36D65829-7D3F-4ED3-A5BD-E2440219CE80}" srcOrd="0" destOrd="0" presId="urn:microsoft.com/office/officeart/2005/8/layout/lProcess2"/>
    <dgm:cxn modelId="{C226A56A-191E-477D-8103-21766DF4639F}" type="presOf" srcId="{D502E86C-D3D0-428B-9AA6-95089FC7178B}" destId="{DE493FF2-5BE6-480F-AA08-9C75652FF6C7}" srcOrd="0" destOrd="0" presId="urn:microsoft.com/office/officeart/2005/8/layout/lProcess2"/>
    <dgm:cxn modelId="{C3155D4C-82FA-4F7E-B69C-BD4F66D5AECA}" type="presOf" srcId="{C6490CCC-464F-410B-8EDC-876631668D4D}" destId="{D88A399B-2D5B-4AF7-8117-2CD1F4378365}" srcOrd="0" destOrd="0" presId="urn:microsoft.com/office/officeart/2005/8/layout/lProcess2"/>
    <dgm:cxn modelId="{117D5D6E-4DF9-4B2D-81BF-978AB8F49E7A}" type="presOf" srcId="{0DD14E53-DD6D-4497-AD74-44070D362460}" destId="{29D2C833-DC22-4074-9E40-7C9DB1CE6A63}" srcOrd="0" destOrd="0" presId="urn:microsoft.com/office/officeart/2005/8/layout/lProcess2"/>
    <dgm:cxn modelId="{C68F1070-0C53-4B29-8B64-5FD0DD5AB431}" srcId="{D502E86C-D3D0-428B-9AA6-95089FC7178B}" destId="{7E7FF03B-ADD2-41B7-B8CB-3A316E022CDF}" srcOrd="3" destOrd="0" parTransId="{07EEC55A-901E-4C3D-B321-2F026339580D}" sibTransId="{A667A2FF-CD28-40CD-91BD-E947A6A8DD71}"/>
    <dgm:cxn modelId="{A2421F71-A241-4F5E-92CD-FE64DCFF299A}" type="presOf" srcId="{89319F13-92BD-42B4-A72C-508526F4FC3F}" destId="{289371D8-A477-4AE7-AAC2-277A9392E7E5}" srcOrd="0" destOrd="0" presId="urn:microsoft.com/office/officeart/2005/8/layout/lProcess2"/>
    <dgm:cxn modelId="{31014952-DB09-4026-9C62-92CFBE0B1D8E}" type="presOf" srcId="{99B13827-8A8D-4F44-A853-478F3669D6EC}" destId="{77FA11DE-3469-40D0-B7BE-83E5225F6690}" srcOrd="0" destOrd="0" presId="urn:microsoft.com/office/officeart/2005/8/layout/lProcess2"/>
    <dgm:cxn modelId="{C101EE54-335A-4670-B371-58D4A018042E}" type="presOf" srcId="{78D2E564-351B-4C99-B242-B44F4C65796F}" destId="{DAAAD5FD-588B-4B3D-A095-0E2C5BEE8B65}" srcOrd="0" destOrd="0" presId="urn:microsoft.com/office/officeart/2005/8/layout/lProcess2"/>
    <dgm:cxn modelId="{9AD29A76-47F9-4BCD-92C9-B0D7173C486D}" type="presOf" srcId="{976FB2ED-5EAD-4D2A-8E3F-916F267AFB76}" destId="{8FCB8D82-B495-47C1-8162-FE62B9D0B437}" srcOrd="0" destOrd="0" presId="urn:microsoft.com/office/officeart/2005/8/layout/lProcess2"/>
    <dgm:cxn modelId="{8CB2B877-39DF-4C40-ADAB-61D629673BBF}" srcId="{BF81738B-088A-4E32-B0B8-655995B32141}" destId="{D502E86C-D3D0-428B-9AA6-95089FC7178B}" srcOrd="2" destOrd="0" parTransId="{96316A41-CD7F-4450-91AF-46A651E0905E}" sibTransId="{AD3B2274-704E-4D72-85BA-BB13A6C3A206}"/>
    <dgm:cxn modelId="{DE9C515A-0689-47F2-A8A2-9838E54B9DB4}" srcId="{D502E86C-D3D0-428B-9AA6-95089FC7178B}" destId="{87A88F84-B286-450E-98B9-41AD46CDE1B6}" srcOrd="6" destOrd="0" parTransId="{348043D7-C215-4F66-8854-4C8A95DFFE26}" sibTransId="{1071D652-6902-45F0-89B4-5273110F87CB}"/>
    <dgm:cxn modelId="{2184817B-F934-44EA-B16A-CCE8579D93DB}" srcId="{D502E86C-D3D0-428B-9AA6-95089FC7178B}" destId="{F6779443-DA8E-4286-8D4F-E097AE485A96}" srcOrd="5" destOrd="0" parTransId="{EA97CE06-67DA-40E2-9937-2B912D197403}" sibTransId="{ED4B094B-468C-4861-90C8-AEDC4D3C3656}"/>
    <dgm:cxn modelId="{B97C6C7F-08C5-4A85-88CF-BF257BA52BBB}" type="presOf" srcId="{4C2F42DB-1868-40E1-9A5A-7D5F4ACD24D0}" destId="{ED60D70C-8C85-450E-9630-17EC3168AD2A}" srcOrd="0" destOrd="0" presId="urn:microsoft.com/office/officeart/2005/8/layout/lProcess2"/>
    <dgm:cxn modelId="{69884487-BEC7-4E2E-8FE6-428EAA1EAB65}" srcId="{D502E86C-D3D0-428B-9AA6-95089FC7178B}" destId="{0DD14E53-DD6D-4497-AD74-44070D362460}" srcOrd="4" destOrd="0" parTransId="{C515E3C1-8B95-42EC-AF61-065B2F294302}" sibTransId="{CA13669A-BFFF-45E9-9DED-EABA3005BEC4}"/>
    <dgm:cxn modelId="{F04E4F8B-6267-48E6-AE6B-542D9142D324}" srcId="{8C22A202-4C0A-4645-B721-8EA649AE74CF}" destId="{99B13827-8A8D-4F44-A853-478F3669D6EC}" srcOrd="2" destOrd="0" parTransId="{3DE69A7E-FAF2-48EA-933B-FB04ED414E9E}" sibTransId="{D8E6C4F7-7941-44BF-8641-F744360EA2CE}"/>
    <dgm:cxn modelId="{ACB0BA8B-C12A-4C0C-8ACA-F367399F4B91}" srcId="{D502E86C-D3D0-428B-9AA6-95089FC7178B}" destId="{E45D5BE9-FE9B-447E-A935-556980E0CDC1}" srcOrd="2" destOrd="0" parTransId="{52474EBB-CCE0-4609-8B6C-5263783E3A9F}" sibTransId="{4D741DB4-D522-4B0C-8057-09A0BC553D15}"/>
    <dgm:cxn modelId="{91E5068D-1720-417E-A8DF-19310125D3C1}" type="presOf" srcId="{F9DC0B38-186C-49C5-9FD5-1CA240D35856}" destId="{FA53A69A-BDAA-4BF8-8453-31CCB717538D}" srcOrd="0" destOrd="0" presId="urn:microsoft.com/office/officeart/2005/8/layout/lProcess2"/>
    <dgm:cxn modelId="{7A3B7A90-F1BC-4EE0-B872-2AD21C1E0702}" srcId="{7C6724E8-2FF7-4D85-A35F-903AB8F83D8C}" destId="{F4B33DCF-1963-4F85-BCBE-79085EF4F82F}" srcOrd="1" destOrd="0" parTransId="{B83362D6-ED08-4C20-942F-972E2B700C9D}" sibTransId="{16B3B69A-580E-4B37-BBC7-9DB9B259B485}"/>
    <dgm:cxn modelId="{91DBD993-11AD-4270-ACEB-E8FAE4764009}" srcId="{FB1FFE00-00AD-41B5-8821-BE7CFB3CC6F2}" destId="{30F5C746-8058-41FE-905E-B2888CE378EC}" srcOrd="1" destOrd="0" parTransId="{E60B2959-F798-4FDF-B8F6-201C1087FE9B}" sibTransId="{9BF25C95-4347-44A4-B5F0-C2E93937204A}"/>
    <dgm:cxn modelId="{77B3169B-D591-4C5F-A5D3-7C670457C154}" type="presOf" srcId="{FB1FFE00-00AD-41B5-8821-BE7CFB3CC6F2}" destId="{EFE1DD03-12BF-4407-AFC9-E82AF8F41DB7}" srcOrd="0" destOrd="0" presId="urn:microsoft.com/office/officeart/2005/8/layout/lProcess2"/>
    <dgm:cxn modelId="{8E7F9A9F-9380-492C-B70F-42436A7E821E}" srcId="{BF81738B-088A-4E32-B0B8-655995B32141}" destId="{8C22A202-4C0A-4645-B721-8EA649AE74CF}" srcOrd="1" destOrd="0" parTransId="{C656F834-41B4-4439-8C9E-215324226330}" sibTransId="{17879401-B120-4E91-AAFB-8C497B9A3942}"/>
    <dgm:cxn modelId="{2240CDA4-4729-48A1-B59C-8CDCF5685E7B}" type="presOf" srcId="{30F5C746-8058-41FE-905E-B2888CE378EC}" destId="{9D8975C3-1C07-4CFF-BC70-9540481AFBB2}" srcOrd="0" destOrd="0" presId="urn:microsoft.com/office/officeart/2005/8/layout/lProcess2"/>
    <dgm:cxn modelId="{34232CA8-9F16-4FDA-8196-CF7EC9BE0D13}" srcId="{7C6724E8-2FF7-4D85-A35F-903AB8F83D8C}" destId="{639A15B2-9F34-40EC-B68A-AB96027EAD0F}" srcOrd="3" destOrd="0" parTransId="{72B35132-D507-4E45-BC3B-AC9DE60A022A}" sibTransId="{7D452C72-BC88-44A6-8C33-82105089E4AA}"/>
    <dgm:cxn modelId="{AE83F7B0-1232-4770-9A59-29C512378A2B}" type="presOf" srcId="{BF81738B-088A-4E32-B0B8-655995B32141}" destId="{D292F80D-3AF6-4741-9310-03683C4044B4}" srcOrd="0" destOrd="0" presId="urn:microsoft.com/office/officeart/2005/8/layout/lProcess2"/>
    <dgm:cxn modelId="{87BA15B1-31B0-4431-BBDA-30DD24F332F3}" type="presOf" srcId="{E45D5BE9-FE9B-447E-A935-556980E0CDC1}" destId="{46666C9E-0DC1-4AEA-8C47-33D17F04B0A9}" srcOrd="0" destOrd="0" presId="urn:microsoft.com/office/officeart/2005/8/layout/lProcess2"/>
    <dgm:cxn modelId="{7ADB76B3-4779-4762-8AD7-C08705EEA020}" srcId="{FB1FFE00-00AD-41B5-8821-BE7CFB3CC6F2}" destId="{46054580-1CCD-45FF-8F53-EBB252D8BA01}" srcOrd="4" destOrd="0" parTransId="{BA761526-2E65-4D36-858F-A2A8DD962DEE}" sibTransId="{80AA2736-3104-4366-BA80-95C61562E851}"/>
    <dgm:cxn modelId="{553AE2BA-F5D4-4828-919B-BA4599BEF456}" srcId="{8C22A202-4C0A-4645-B721-8EA649AE74CF}" destId="{89319F13-92BD-42B4-A72C-508526F4FC3F}" srcOrd="1" destOrd="0" parTransId="{BDDEBAC8-47B7-4EF7-84D6-D05D971F2C54}" sibTransId="{7AB80468-A78C-4A38-9455-4B48421D3FDC}"/>
    <dgm:cxn modelId="{286855BE-4106-48E2-95D4-105422E67DAC}" type="presOf" srcId="{C4B05CB6-9063-4DFA-B256-614CCEDA292B}" destId="{3A24F358-32DB-4D62-A18C-935288BB4C22}" srcOrd="0" destOrd="0" presId="urn:microsoft.com/office/officeart/2005/8/layout/lProcess2"/>
    <dgm:cxn modelId="{095AB4C3-ED62-4134-B7AA-B35F5A54BC4E}" type="presOf" srcId="{D875400D-D7B3-4B26-9BC5-9F32570B16EF}" destId="{470614AA-650D-4D5E-ADD5-A61D85B04592}" srcOrd="0" destOrd="0" presId="urn:microsoft.com/office/officeart/2005/8/layout/lProcess2"/>
    <dgm:cxn modelId="{09E1F9C4-BE39-4F08-8B41-2A7F9ED6EDEC}" srcId="{BF81738B-088A-4E32-B0B8-655995B32141}" destId="{FB1FFE00-00AD-41B5-8821-BE7CFB3CC6F2}" srcOrd="0" destOrd="0" parTransId="{A1CC2714-5559-468E-AB3E-8E83EACCB958}" sibTransId="{D6B573BB-384C-4FB9-9BE8-C70A3DA284F2}"/>
    <dgm:cxn modelId="{F4CB8AD1-E894-49EF-8CB3-388F7C13EEAB}" srcId="{D502E86C-D3D0-428B-9AA6-95089FC7178B}" destId="{5C1508AE-146C-4692-8FA8-76D700E62945}" srcOrd="7" destOrd="0" parTransId="{CA1B5195-A54B-4F5A-9220-9F5E669CC434}" sibTransId="{08E666DB-9245-4F38-B304-20A267D53DA1}"/>
    <dgm:cxn modelId="{CEE72AD5-4CA0-41FA-855D-8BF417C39DEC}" srcId="{D502E86C-D3D0-428B-9AA6-95089FC7178B}" destId="{56D58722-EF9D-4C4C-B360-C6E31D83415C}" srcOrd="1" destOrd="0" parTransId="{08129371-6F20-46D7-93F4-1C989D4873CA}" sibTransId="{2CFB86C1-8994-4BF0-BC22-4C26801077BC}"/>
    <dgm:cxn modelId="{9CB588DA-7AFD-4812-9131-85F984D944B9}" type="presOf" srcId="{639A15B2-9F34-40EC-B68A-AB96027EAD0F}" destId="{A4042A6F-BEF4-4B8E-9171-24F2746668CC}" srcOrd="0" destOrd="0" presId="urn:microsoft.com/office/officeart/2005/8/layout/lProcess2"/>
    <dgm:cxn modelId="{93FB2DDC-4EE8-4DDA-B190-333F9847D2F6}" type="presOf" srcId="{8C22A202-4C0A-4645-B721-8EA649AE74CF}" destId="{93386EC3-551C-404C-98D8-3F2DB6FA7344}" srcOrd="0" destOrd="0" presId="urn:microsoft.com/office/officeart/2005/8/layout/lProcess2"/>
    <dgm:cxn modelId="{D4C78FE4-3C37-492C-BADA-8B5B691A5262}" type="presOf" srcId="{56D58722-EF9D-4C4C-B360-C6E31D83415C}" destId="{1D6CE1C0-8996-41B7-81BA-3A6421C695ED}" srcOrd="0" destOrd="0" presId="urn:microsoft.com/office/officeart/2005/8/layout/lProcess2"/>
    <dgm:cxn modelId="{E05783E5-93D8-4A64-87F7-98F7BDB3766D}" type="presOf" srcId="{8C22A202-4C0A-4645-B721-8EA649AE74CF}" destId="{14626A7F-F8A7-49F2-B1DB-232AB44B9D81}" srcOrd="1" destOrd="0" presId="urn:microsoft.com/office/officeart/2005/8/layout/lProcess2"/>
    <dgm:cxn modelId="{97910BEB-CF6B-4D66-8A59-F6619FA44A2A}" srcId="{BF81738B-088A-4E32-B0B8-655995B32141}" destId="{7C6724E8-2FF7-4D85-A35F-903AB8F83D8C}" srcOrd="3" destOrd="0" parTransId="{625A116C-0476-446D-9E5B-C89FECF45B59}" sibTransId="{F992DAD5-74DC-4F41-9BAC-F9AF058561E3}"/>
    <dgm:cxn modelId="{71EA24EE-4359-4B5B-91DE-DBF2291BAB1F}" srcId="{FB1FFE00-00AD-41B5-8821-BE7CFB3CC6F2}" destId="{5D29E503-09F2-4D4F-9016-5454C7EFB35C}" srcOrd="0" destOrd="0" parTransId="{62FF0DE9-C390-45A8-91A9-CD6411BFCC01}" sibTransId="{F969CA76-56EB-40A9-892A-411E79951849}"/>
    <dgm:cxn modelId="{EB62A7F9-6DE2-4897-B6A0-26148D18DEC8}" srcId="{7C6724E8-2FF7-4D85-A35F-903AB8F83D8C}" destId="{D2C632BF-F0AD-4086-937F-97FFDB337AD5}" srcOrd="4" destOrd="0" parTransId="{A0653210-3890-48F7-BDA2-85EB32A7ACFD}" sibTransId="{2B3AAF56-F8FC-4770-A2F6-3943B7798461}"/>
    <dgm:cxn modelId="{25743FFC-77ED-4E40-A6FD-2FCC78D29166}" srcId="{D502E86C-D3D0-428B-9AA6-95089FC7178B}" destId="{C6490CCC-464F-410B-8EDC-876631668D4D}" srcOrd="0" destOrd="0" parTransId="{B808252B-57B2-4FE1-8C0F-A4E63DF90C0D}" sibTransId="{E4EC5CB7-C5AA-48CC-8DF2-0CDFC5306B19}"/>
    <dgm:cxn modelId="{CAF213FD-07A2-4330-B11E-CE9700089ED6}" srcId="{8C22A202-4C0A-4645-B721-8EA649AE74CF}" destId="{CA2849F2-3ACB-4693-9A57-2099A897B2F6}" srcOrd="3" destOrd="0" parTransId="{E297034A-8AD6-4A71-8122-21E2D0093E5A}" sibTransId="{3C43BC21-8176-4745-A411-B719A6060286}"/>
    <dgm:cxn modelId="{F7F87ED6-A625-4803-A6D7-00C9B4BF81CB}" type="presParOf" srcId="{D292F80D-3AF6-4741-9310-03683C4044B4}" destId="{26DE8A42-65B2-4A1C-B9A3-39E8B24F9586}" srcOrd="0" destOrd="0" presId="urn:microsoft.com/office/officeart/2005/8/layout/lProcess2"/>
    <dgm:cxn modelId="{956693AB-6036-49C0-8E91-C30E21B2AFC2}" type="presParOf" srcId="{26DE8A42-65B2-4A1C-B9A3-39E8B24F9586}" destId="{EFE1DD03-12BF-4407-AFC9-E82AF8F41DB7}" srcOrd="0" destOrd="0" presId="urn:microsoft.com/office/officeart/2005/8/layout/lProcess2"/>
    <dgm:cxn modelId="{1AE596C3-C94A-402D-B620-C4582122FEC5}" type="presParOf" srcId="{26DE8A42-65B2-4A1C-B9A3-39E8B24F9586}" destId="{E7142766-FB06-43A1-8B23-C5FFDD3F54BF}" srcOrd="1" destOrd="0" presId="urn:microsoft.com/office/officeart/2005/8/layout/lProcess2"/>
    <dgm:cxn modelId="{1C267063-E2D4-4E99-A019-500E05DBC844}" type="presParOf" srcId="{26DE8A42-65B2-4A1C-B9A3-39E8B24F9586}" destId="{9C52DB20-85B2-4C88-A852-8AE9E652BE7A}" srcOrd="2" destOrd="0" presId="urn:microsoft.com/office/officeart/2005/8/layout/lProcess2"/>
    <dgm:cxn modelId="{71A6CEA1-1590-411B-A115-54527C3589F8}" type="presParOf" srcId="{9C52DB20-85B2-4C88-A852-8AE9E652BE7A}" destId="{E814D81B-F7F3-45E9-B6F8-D76D90DE0220}" srcOrd="0" destOrd="0" presId="urn:microsoft.com/office/officeart/2005/8/layout/lProcess2"/>
    <dgm:cxn modelId="{E5892D31-EAA0-4C8A-B3E7-45BC828D5F31}" type="presParOf" srcId="{E814D81B-F7F3-45E9-B6F8-D76D90DE0220}" destId="{3167C58C-3402-4203-AB24-3A34370C7515}" srcOrd="0" destOrd="0" presId="urn:microsoft.com/office/officeart/2005/8/layout/lProcess2"/>
    <dgm:cxn modelId="{76F69460-F704-4A78-A041-03300EB99E63}" type="presParOf" srcId="{E814D81B-F7F3-45E9-B6F8-D76D90DE0220}" destId="{55A74852-BEC5-4A22-AF4F-F5BBBD0DAE56}" srcOrd="1" destOrd="0" presId="urn:microsoft.com/office/officeart/2005/8/layout/lProcess2"/>
    <dgm:cxn modelId="{154B8574-5359-4649-AB01-078D2A488F3C}" type="presParOf" srcId="{E814D81B-F7F3-45E9-B6F8-D76D90DE0220}" destId="{9D8975C3-1C07-4CFF-BC70-9540481AFBB2}" srcOrd="2" destOrd="0" presId="urn:microsoft.com/office/officeart/2005/8/layout/lProcess2"/>
    <dgm:cxn modelId="{E4012D05-A483-46C5-A12B-AFA7CCCC5A49}" type="presParOf" srcId="{E814D81B-F7F3-45E9-B6F8-D76D90DE0220}" destId="{05B0F5EA-B1D2-4382-A98E-721FEB1B0AE9}" srcOrd="3" destOrd="0" presId="urn:microsoft.com/office/officeart/2005/8/layout/lProcess2"/>
    <dgm:cxn modelId="{A3589F63-2BF7-4647-B6B9-955308F22C09}" type="presParOf" srcId="{E814D81B-F7F3-45E9-B6F8-D76D90DE0220}" destId="{FA53A69A-BDAA-4BF8-8453-31CCB717538D}" srcOrd="4" destOrd="0" presId="urn:microsoft.com/office/officeart/2005/8/layout/lProcess2"/>
    <dgm:cxn modelId="{61AE4CB5-5F8F-4E6B-9C4B-19DCA4EFD869}" type="presParOf" srcId="{E814D81B-F7F3-45E9-B6F8-D76D90DE0220}" destId="{1629C348-5DBD-4BCC-AA5B-6DBB1221F72A}" srcOrd="5" destOrd="0" presId="urn:microsoft.com/office/officeart/2005/8/layout/lProcess2"/>
    <dgm:cxn modelId="{05A6AB24-2C7D-482D-95AB-723E81A66D83}" type="presParOf" srcId="{E814D81B-F7F3-45E9-B6F8-D76D90DE0220}" destId="{8EBA427C-F52D-4BDD-A6DC-9D7D6249C314}" srcOrd="6" destOrd="0" presId="urn:microsoft.com/office/officeart/2005/8/layout/lProcess2"/>
    <dgm:cxn modelId="{55268D26-7763-471F-B968-F41664377B37}" type="presParOf" srcId="{E814D81B-F7F3-45E9-B6F8-D76D90DE0220}" destId="{AF086171-6C74-40F4-8417-99AD1F4FA664}" srcOrd="7" destOrd="0" presId="urn:microsoft.com/office/officeart/2005/8/layout/lProcess2"/>
    <dgm:cxn modelId="{48684F78-0DD6-4742-883E-B958557CADC5}" type="presParOf" srcId="{E814D81B-F7F3-45E9-B6F8-D76D90DE0220}" destId="{4B164D48-C29F-4E41-8537-134E14F2E419}" srcOrd="8" destOrd="0" presId="urn:microsoft.com/office/officeart/2005/8/layout/lProcess2"/>
    <dgm:cxn modelId="{D3E1CE7A-B3B8-4F4B-9964-212EFBAD7518}" type="presParOf" srcId="{D292F80D-3AF6-4741-9310-03683C4044B4}" destId="{369D1509-9205-4935-873C-CE60921AAD44}" srcOrd="1" destOrd="0" presId="urn:microsoft.com/office/officeart/2005/8/layout/lProcess2"/>
    <dgm:cxn modelId="{D82F6105-488B-410C-BA1F-C8AB7716A434}" type="presParOf" srcId="{D292F80D-3AF6-4741-9310-03683C4044B4}" destId="{92869491-346B-4E46-818B-AE964036BFC5}" srcOrd="2" destOrd="0" presId="urn:microsoft.com/office/officeart/2005/8/layout/lProcess2"/>
    <dgm:cxn modelId="{FD1819C4-D774-4F82-8B1E-01C65D4A40CE}" type="presParOf" srcId="{92869491-346B-4E46-818B-AE964036BFC5}" destId="{93386EC3-551C-404C-98D8-3F2DB6FA7344}" srcOrd="0" destOrd="0" presId="urn:microsoft.com/office/officeart/2005/8/layout/lProcess2"/>
    <dgm:cxn modelId="{C708BE8C-6816-4209-B67A-8BE661ADCFC4}" type="presParOf" srcId="{92869491-346B-4E46-818B-AE964036BFC5}" destId="{14626A7F-F8A7-49F2-B1DB-232AB44B9D81}" srcOrd="1" destOrd="0" presId="urn:microsoft.com/office/officeart/2005/8/layout/lProcess2"/>
    <dgm:cxn modelId="{27C3F45B-FCD8-43E6-842D-D5C941E8C7DE}" type="presParOf" srcId="{92869491-346B-4E46-818B-AE964036BFC5}" destId="{EF76DDC2-4989-498E-A115-47A5F8B8BFF0}" srcOrd="2" destOrd="0" presId="urn:microsoft.com/office/officeart/2005/8/layout/lProcess2"/>
    <dgm:cxn modelId="{CCE338D3-7084-487F-9535-FB7416FBBC16}" type="presParOf" srcId="{EF76DDC2-4989-498E-A115-47A5F8B8BFF0}" destId="{69F10B5A-AC06-4D7F-B235-FC1F83FE7703}" srcOrd="0" destOrd="0" presId="urn:microsoft.com/office/officeart/2005/8/layout/lProcess2"/>
    <dgm:cxn modelId="{7FF962CA-6965-4564-8045-A8DC06E5BABF}" type="presParOf" srcId="{69F10B5A-AC06-4D7F-B235-FC1F83FE7703}" destId="{470614AA-650D-4D5E-ADD5-A61D85B04592}" srcOrd="0" destOrd="0" presId="urn:microsoft.com/office/officeart/2005/8/layout/lProcess2"/>
    <dgm:cxn modelId="{FB95E21A-677A-438C-AA53-4B49460C8DAC}" type="presParOf" srcId="{69F10B5A-AC06-4D7F-B235-FC1F83FE7703}" destId="{A5720986-2CF9-4AE2-B668-348AE3C4934A}" srcOrd="1" destOrd="0" presId="urn:microsoft.com/office/officeart/2005/8/layout/lProcess2"/>
    <dgm:cxn modelId="{F7A476DB-B5EF-4B97-8BD1-3B83F68668E3}" type="presParOf" srcId="{69F10B5A-AC06-4D7F-B235-FC1F83FE7703}" destId="{289371D8-A477-4AE7-AAC2-277A9392E7E5}" srcOrd="2" destOrd="0" presId="urn:microsoft.com/office/officeart/2005/8/layout/lProcess2"/>
    <dgm:cxn modelId="{4869F13F-F432-4B17-88AF-54C9C9D3BB33}" type="presParOf" srcId="{69F10B5A-AC06-4D7F-B235-FC1F83FE7703}" destId="{45C920FE-63EC-42D6-99CC-CA43F12FC363}" srcOrd="3" destOrd="0" presId="urn:microsoft.com/office/officeart/2005/8/layout/lProcess2"/>
    <dgm:cxn modelId="{D94C0329-74A0-46F7-BF98-57DCFC0F9A75}" type="presParOf" srcId="{69F10B5A-AC06-4D7F-B235-FC1F83FE7703}" destId="{77FA11DE-3469-40D0-B7BE-83E5225F6690}" srcOrd="4" destOrd="0" presId="urn:microsoft.com/office/officeart/2005/8/layout/lProcess2"/>
    <dgm:cxn modelId="{73ADB9E3-FA69-4CE0-A64E-D2759D1C7BC2}" type="presParOf" srcId="{69F10B5A-AC06-4D7F-B235-FC1F83FE7703}" destId="{F849B470-1315-4ED0-AB56-9FD37042502F}" srcOrd="5" destOrd="0" presId="urn:microsoft.com/office/officeart/2005/8/layout/lProcess2"/>
    <dgm:cxn modelId="{48DDA955-81BE-44D4-BE6B-C4BB505970D1}" type="presParOf" srcId="{69F10B5A-AC06-4D7F-B235-FC1F83FE7703}" destId="{9184ED19-C1E5-49BB-BB58-E093F9225943}" srcOrd="6" destOrd="0" presId="urn:microsoft.com/office/officeart/2005/8/layout/lProcess2"/>
    <dgm:cxn modelId="{5198D3FB-D255-42BA-BBE0-6DC4603C2001}" type="presParOf" srcId="{69F10B5A-AC06-4D7F-B235-FC1F83FE7703}" destId="{73942264-1892-4201-A8F2-798A51CC5A88}" srcOrd="7" destOrd="0" presId="urn:microsoft.com/office/officeart/2005/8/layout/lProcess2"/>
    <dgm:cxn modelId="{84A8BA45-836B-4591-84E4-32FAA8CB928D}" type="presParOf" srcId="{69F10B5A-AC06-4D7F-B235-FC1F83FE7703}" destId="{3A24F358-32DB-4D62-A18C-935288BB4C22}" srcOrd="8" destOrd="0" presId="urn:microsoft.com/office/officeart/2005/8/layout/lProcess2"/>
    <dgm:cxn modelId="{115B02A6-165A-435E-B49E-8D6108A789B9}" type="presParOf" srcId="{69F10B5A-AC06-4D7F-B235-FC1F83FE7703}" destId="{8F0398BB-3971-4DB0-97B6-6559036ABAAD}" srcOrd="9" destOrd="0" presId="urn:microsoft.com/office/officeart/2005/8/layout/lProcess2"/>
    <dgm:cxn modelId="{205C7A5B-9F80-43B7-86AB-4B1292EE2EF9}" type="presParOf" srcId="{69F10B5A-AC06-4D7F-B235-FC1F83FE7703}" destId="{DAAAD5FD-588B-4B3D-A095-0E2C5BEE8B65}" srcOrd="10" destOrd="0" presId="urn:microsoft.com/office/officeart/2005/8/layout/lProcess2"/>
    <dgm:cxn modelId="{F4B6EBF7-7BD1-4E7D-8399-8F17FB55E98F}" type="presParOf" srcId="{D292F80D-3AF6-4741-9310-03683C4044B4}" destId="{4CF41EE1-5928-434B-A16B-A828ED43D228}" srcOrd="3" destOrd="0" presId="urn:microsoft.com/office/officeart/2005/8/layout/lProcess2"/>
    <dgm:cxn modelId="{FC76244D-81DB-46D0-B4EC-77AF805E362F}" type="presParOf" srcId="{D292F80D-3AF6-4741-9310-03683C4044B4}" destId="{B5A79A9B-4A43-48BE-898F-8CFC8756D73A}" srcOrd="4" destOrd="0" presId="urn:microsoft.com/office/officeart/2005/8/layout/lProcess2"/>
    <dgm:cxn modelId="{F3A196D4-804E-4516-AC93-DA25A0F1879C}" type="presParOf" srcId="{B5A79A9B-4A43-48BE-898F-8CFC8756D73A}" destId="{DE493FF2-5BE6-480F-AA08-9C75652FF6C7}" srcOrd="0" destOrd="0" presId="urn:microsoft.com/office/officeart/2005/8/layout/lProcess2"/>
    <dgm:cxn modelId="{25D0A0CF-853D-4CC9-B50A-2D59C6627C17}" type="presParOf" srcId="{B5A79A9B-4A43-48BE-898F-8CFC8756D73A}" destId="{81E8540B-7821-4C0D-BF37-66215A8D058B}" srcOrd="1" destOrd="0" presId="urn:microsoft.com/office/officeart/2005/8/layout/lProcess2"/>
    <dgm:cxn modelId="{0DA3D8E2-FBFE-4882-85B6-0C966596198F}" type="presParOf" srcId="{B5A79A9B-4A43-48BE-898F-8CFC8756D73A}" destId="{C17B2A68-F8A4-4152-82FB-F1DD434A03F2}" srcOrd="2" destOrd="0" presId="urn:microsoft.com/office/officeart/2005/8/layout/lProcess2"/>
    <dgm:cxn modelId="{2FB24E7E-B682-4243-AA5E-9C03DD41C338}" type="presParOf" srcId="{C17B2A68-F8A4-4152-82FB-F1DD434A03F2}" destId="{29A70BB8-7101-44AA-9907-F0296D07D66E}" srcOrd="0" destOrd="0" presId="urn:microsoft.com/office/officeart/2005/8/layout/lProcess2"/>
    <dgm:cxn modelId="{D8117C27-355C-4492-AA9F-DF201F54B93F}" type="presParOf" srcId="{29A70BB8-7101-44AA-9907-F0296D07D66E}" destId="{D88A399B-2D5B-4AF7-8117-2CD1F4378365}" srcOrd="0" destOrd="0" presId="urn:microsoft.com/office/officeart/2005/8/layout/lProcess2"/>
    <dgm:cxn modelId="{FFCEC1A5-22B5-4D3B-B065-F3566BA0A436}" type="presParOf" srcId="{29A70BB8-7101-44AA-9907-F0296D07D66E}" destId="{D5456CB6-85CA-465C-9376-EA12513C4949}" srcOrd="1" destOrd="0" presId="urn:microsoft.com/office/officeart/2005/8/layout/lProcess2"/>
    <dgm:cxn modelId="{0D551144-57AB-4820-89B8-EAC9108F9CFB}" type="presParOf" srcId="{29A70BB8-7101-44AA-9907-F0296D07D66E}" destId="{1D6CE1C0-8996-41B7-81BA-3A6421C695ED}" srcOrd="2" destOrd="0" presId="urn:microsoft.com/office/officeart/2005/8/layout/lProcess2"/>
    <dgm:cxn modelId="{DCD90351-9D0E-4323-A957-290D86F61119}" type="presParOf" srcId="{29A70BB8-7101-44AA-9907-F0296D07D66E}" destId="{2EE889EA-C563-4315-B265-F5569C2B02A0}" srcOrd="3" destOrd="0" presId="urn:microsoft.com/office/officeart/2005/8/layout/lProcess2"/>
    <dgm:cxn modelId="{A107185E-1236-4203-B741-1B80A8DD7F62}" type="presParOf" srcId="{29A70BB8-7101-44AA-9907-F0296D07D66E}" destId="{46666C9E-0DC1-4AEA-8C47-33D17F04B0A9}" srcOrd="4" destOrd="0" presId="urn:microsoft.com/office/officeart/2005/8/layout/lProcess2"/>
    <dgm:cxn modelId="{A82E4ADA-94A7-4129-95AB-4D810C5AD9C8}" type="presParOf" srcId="{29A70BB8-7101-44AA-9907-F0296D07D66E}" destId="{FB3345C7-4A66-4DCB-8126-E011C8513C1A}" srcOrd="5" destOrd="0" presId="urn:microsoft.com/office/officeart/2005/8/layout/lProcess2"/>
    <dgm:cxn modelId="{473362D7-F6C6-4212-BCC0-69116D19484A}" type="presParOf" srcId="{29A70BB8-7101-44AA-9907-F0296D07D66E}" destId="{3777F926-9AB4-462C-8885-1811AD623BEC}" srcOrd="6" destOrd="0" presId="urn:microsoft.com/office/officeart/2005/8/layout/lProcess2"/>
    <dgm:cxn modelId="{7BD1F02C-032D-46C0-AA23-998EF64D5547}" type="presParOf" srcId="{29A70BB8-7101-44AA-9907-F0296D07D66E}" destId="{6245C548-ABA5-4998-811F-E31368636D77}" srcOrd="7" destOrd="0" presId="urn:microsoft.com/office/officeart/2005/8/layout/lProcess2"/>
    <dgm:cxn modelId="{ED759B33-4897-4A8B-A828-1C2F9CD97C24}" type="presParOf" srcId="{29A70BB8-7101-44AA-9907-F0296D07D66E}" destId="{29D2C833-DC22-4074-9E40-7C9DB1CE6A63}" srcOrd="8" destOrd="0" presId="urn:microsoft.com/office/officeart/2005/8/layout/lProcess2"/>
    <dgm:cxn modelId="{89B4E992-ED10-4D5D-9FFE-A84F73F9F1A5}" type="presParOf" srcId="{29A70BB8-7101-44AA-9907-F0296D07D66E}" destId="{C5459C16-422C-4ECB-9014-23271513D038}" srcOrd="9" destOrd="0" presId="urn:microsoft.com/office/officeart/2005/8/layout/lProcess2"/>
    <dgm:cxn modelId="{2FD026B3-C37D-4201-9633-EF62CEAE3D48}" type="presParOf" srcId="{29A70BB8-7101-44AA-9907-F0296D07D66E}" destId="{12222B07-D704-4D1E-8A56-11A17E379A05}" srcOrd="10" destOrd="0" presId="urn:microsoft.com/office/officeart/2005/8/layout/lProcess2"/>
    <dgm:cxn modelId="{BAB3BA4B-9603-4339-A580-00F8948C9EEA}" type="presParOf" srcId="{29A70BB8-7101-44AA-9907-F0296D07D66E}" destId="{C9245874-97B8-49B2-9F89-6E816E6C8BF0}" srcOrd="11" destOrd="0" presId="urn:microsoft.com/office/officeart/2005/8/layout/lProcess2"/>
    <dgm:cxn modelId="{E1E49103-0B13-46BF-A9BF-2B6013FFB064}" type="presParOf" srcId="{29A70BB8-7101-44AA-9907-F0296D07D66E}" destId="{EA3704D3-586E-463D-9744-1D2C0D971876}" srcOrd="12" destOrd="0" presId="urn:microsoft.com/office/officeart/2005/8/layout/lProcess2"/>
    <dgm:cxn modelId="{029F9091-F439-4388-9666-734D5EFAC7F9}" type="presParOf" srcId="{29A70BB8-7101-44AA-9907-F0296D07D66E}" destId="{7C61AE58-F4DC-419D-BFEC-0E994F382426}" srcOrd="13" destOrd="0" presId="urn:microsoft.com/office/officeart/2005/8/layout/lProcess2"/>
    <dgm:cxn modelId="{812AB0AD-99F4-448C-B020-12327E393BE1}" type="presParOf" srcId="{29A70BB8-7101-44AA-9907-F0296D07D66E}" destId="{36D65829-7D3F-4ED3-A5BD-E2440219CE80}" srcOrd="14" destOrd="0" presId="urn:microsoft.com/office/officeart/2005/8/layout/lProcess2"/>
    <dgm:cxn modelId="{F964AA61-2800-4BB9-9A1E-93628D8F3971}" type="presParOf" srcId="{29A70BB8-7101-44AA-9907-F0296D07D66E}" destId="{E82F4F24-997E-47E5-AD4B-F1D3F2DAA4A9}" srcOrd="15" destOrd="0" presId="urn:microsoft.com/office/officeart/2005/8/layout/lProcess2"/>
    <dgm:cxn modelId="{CADB9389-9FD2-4D31-AC38-2A3D2B833839}" type="presParOf" srcId="{29A70BB8-7101-44AA-9907-F0296D07D66E}" destId="{8FCB8D82-B495-47C1-8162-FE62B9D0B437}" srcOrd="16" destOrd="0" presId="urn:microsoft.com/office/officeart/2005/8/layout/lProcess2"/>
    <dgm:cxn modelId="{AD7F8355-761E-4689-9842-BC8598E92D72}" type="presParOf" srcId="{29A70BB8-7101-44AA-9907-F0296D07D66E}" destId="{1351955D-2E5F-4840-B5AC-89907A864AB6}" srcOrd="17" destOrd="0" presId="urn:microsoft.com/office/officeart/2005/8/layout/lProcess2"/>
    <dgm:cxn modelId="{FD5AB175-AD6A-4DBC-8C77-7530B5C6E000}" type="presParOf" srcId="{29A70BB8-7101-44AA-9907-F0296D07D66E}" destId="{ED60D70C-8C85-450E-9630-17EC3168AD2A}" srcOrd="18" destOrd="0" presId="urn:microsoft.com/office/officeart/2005/8/layout/lProcess2"/>
    <dgm:cxn modelId="{D800BEA5-CFB3-4B54-8F63-72A265073307}" type="presParOf" srcId="{D292F80D-3AF6-4741-9310-03683C4044B4}" destId="{0B5AE080-CD30-4C14-9A1A-BE7F001DAC1D}" srcOrd="5" destOrd="0" presId="urn:microsoft.com/office/officeart/2005/8/layout/lProcess2"/>
    <dgm:cxn modelId="{1DF4EE1D-43A4-41CE-B5A6-793F50087E8B}" type="presParOf" srcId="{D292F80D-3AF6-4741-9310-03683C4044B4}" destId="{5445AC6D-BDE2-422E-8142-A8FFCAE83ABC}" srcOrd="6" destOrd="0" presId="urn:microsoft.com/office/officeart/2005/8/layout/lProcess2"/>
    <dgm:cxn modelId="{A0409B33-DC90-46CA-B78D-B940EF80F53B}" type="presParOf" srcId="{5445AC6D-BDE2-422E-8142-A8FFCAE83ABC}" destId="{68F30A9B-99C1-40EB-9997-CD1BCEFE0B19}" srcOrd="0" destOrd="0" presId="urn:microsoft.com/office/officeart/2005/8/layout/lProcess2"/>
    <dgm:cxn modelId="{5B983AD2-8B4F-4172-8AF0-3E1B197E6DF2}" type="presParOf" srcId="{5445AC6D-BDE2-422E-8142-A8FFCAE83ABC}" destId="{F32FED2D-95B8-4D2A-B9F7-D9C9B619C6D4}" srcOrd="1" destOrd="0" presId="urn:microsoft.com/office/officeart/2005/8/layout/lProcess2"/>
    <dgm:cxn modelId="{AAE93F4B-5AB9-4D9D-9CB9-B15A1DFB5E0E}" type="presParOf" srcId="{5445AC6D-BDE2-422E-8142-A8FFCAE83ABC}" destId="{B3767235-420C-4B45-A41D-2DEAFDB2725A}" srcOrd="2" destOrd="0" presId="urn:microsoft.com/office/officeart/2005/8/layout/lProcess2"/>
    <dgm:cxn modelId="{C8337D23-B36B-45A6-978B-CF382B799F70}" type="presParOf" srcId="{B3767235-420C-4B45-A41D-2DEAFDB2725A}" destId="{A67FE4B8-491E-49AA-8A3A-00CDD37021E6}" srcOrd="0" destOrd="0" presId="urn:microsoft.com/office/officeart/2005/8/layout/lProcess2"/>
    <dgm:cxn modelId="{8F06BA17-70E0-4132-B179-336A99C5C4E0}" type="presParOf" srcId="{A67FE4B8-491E-49AA-8A3A-00CDD37021E6}" destId="{E458AC8B-773E-4E58-AE7A-8C34D4515BC1}" srcOrd="0" destOrd="0" presId="urn:microsoft.com/office/officeart/2005/8/layout/lProcess2"/>
    <dgm:cxn modelId="{DD739BE5-B611-445C-92B5-FB5C024D9CDB}" type="presParOf" srcId="{A67FE4B8-491E-49AA-8A3A-00CDD37021E6}" destId="{3FA3CA66-ED37-49B7-BBEA-51AB016FD48C}" srcOrd="1" destOrd="0" presId="urn:microsoft.com/office/officeart/2005/8/layout/lProcess2"/>
    <dgm:cxn modelId="{3EE543E4-8238-4A0F-BD58-6A163E80C7D4}" type="presParOf" srcId="{A67FE4B8-491E-49AA-8A3A-00CDD37021E6}" destId="{79D23E90-20B3-473E-A32E-1A93A730B628}" srcOrd="2" destOrd="0" presId="urn:microsoft.com/office/officeart/2005/8/layout/lProcess2"/>
    <dgm:cxn modelId="{3147D7D3-8415-4C0C-B38C-A2143304DDD4}" type="presParOf" srcId="{A67FE4B8-491E-49AA-8A3A-00CDD37021E6}" destId="{17D31D5F-2E81-4FFF-8DB0-11B6426F7FE7}" srcOrd="3" destOrd="0" presId="urn:microsoft.com/office/officeart/2005/8/layout/lProcess2"/>
    <dgm:cxn modelId="{9EAACA74-CC8E-4462-A3F5-65E98409A1F3}" type="presParOf" srcId="{A67FE4B8-491E-49AA-8A3A-00CDD37021E6}" destId="{1155FD97-7FFA-4431-A812-EE0F91E80AF8}" srcOrd="4" destOrd="0" presId="urn:microsoft.com/office/officeart/2005/8/layout/lProcess2"/>
    <dgm:cxn modelId="{6A6ACF90-33E0-4380-A121-2F563A9A9212}" type="presParOf" srcId="{A67FE4B8-491E-49AA-8A3A-00CDD37021E6}" destId="{AB34A847-114F-4C5C-B5B6-E2B843E91908}" srcOrd="5" destOrd="0" presId="urn:microsoft.com/office/officeart/2005/8/layout/lProcess2"/>
    <dgm:cxn modelId="{4F5AC3E7-917A-4FDA-A227-D6AA5F91845D}" type="presParOf" srcId="{A67FE4B8-491E-49AA-8A3A-00CDD37021E6}" destId="{A4042A6F-BEF4-4B8E-9171-24F2746668CC}" srcOrd="6" destOrd="0" presId="urn:microsoft.com/office/officeart/2005/8/layout/lProcess2"/>
    <dgm:cxn modelId="{73D943DE-69FE-4828-9BE6-E61751F9A40E}" type="presParOf" srcId="{A67FE4B8-491E-49AA-8A3A-00CDD37021E6}" destId="{591D1645-4E80-4F51-B83C-B44708A88AF2}" srcOrd="7" destOrd="0" presId="urn:microsoft.com/office/officeart/2005/8/layout/lProcess2"/>
    <dgm:cxn modelId="{7A9728C6-499E-4830-A387-97442CE334C9}" type="presParOf" srcId="{A67FE4B8-491E-49AA-8A3A-00CDD37021E6}" destId="{562B77E2-40D1-43AA-A12D-35466D97E2B6}" srcOrd="8"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30EFE2-D07D-4626-A941-34DE165B3735}"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07FB2302-5031-4AB6-AC00-632EDC8ECD9C}">
      <dgm:prSet phldrT="[Text]" custT="1"/>
      <dgm:spPr/>
      <dgm:t>
        <a:bodyPr/>
        <a:lstStyle/>
        <a:p>
          <a:r>
            <a:rPr lang="en-US" sz="2000" b="1"/>
            <a:t>Program</a:t>
          </a:r>
          <a:endParaRPr lang="en-US" sz="1700" b="1"/>
        </a:p>
      </dgm:t>
    </dgm:pt>
    <dgm:pt modelId="{F368995C-757E-479E-AF85-7B76F3EC70D3}" type="parTrans" cxnId="{16D63E35-63CA-48DC-8F23-40AADBFE28A4}">
      <dgm:prSet/>
      <dgm:spPr/>
      <dgm:t>
        <a:bodyPr/>
        <a:lstStyle/>
        <a:p>
          <a:endParaRPr lang="en-US"/>
        </a:p>
      </dgm:t>
    </dgm:pt>
    <dgm:pt modelId="{4DDEE0D1-125C-465B-8799-C0727518F489}" type="sibTrans" cxnId="{16D63E35-63CA-48DC-8F23-40AADBFE28A4}">
      <dgm:prSet/>
      <dgm:spPr/>
      <dgm:t>
        <a:bodyPr/>
        <a:lstStyle/>
        <a:p>
          <a:endParaRPr lang="en-US"/>
        </a:p>
      </dgm:t>
    </dgm:pt>
    <dgm:pt modelId="{A2A22661-C802-4C8E-A126-27B231D502D8}">
      <dgm:prSet phldrT="[Text]" custT="1"/>
      <dgm:spPr>
        <a:ln>
          <a:solidFill>
            <a:schemeClr val="tx1">
              <a:alpha val="90000"/>
            </a:schemeClr>
          </a:solidFill>
        </a:ln>
      </dgm:spPr>
      <dgm:t>
        <a:bodyPr/>
        <a:lstStyle/>
        <a:p>
          <a:r>
            <a:rPr lang="en-US" sz="1600" b="1"/>
            <a:t>Example</a:t>
          </a:r>
        </a:p>
      </dgm:t>
    </dgm:pt>
    <dgm:pt modelId="{6E09760D-A441-40CC-B332-90C81F3C2007}" type="parTrans" cxnId="{AEC31A0C-F972-4566-8B52-5E1332B1501F}">
      <dgm:prSet/>
      <dgm:spPr/>
      <dgm:t>
        <a:bodyPr/>
        <a:lstStyle/>
        <a:p>
          <a:endParaRPr lang="en-US"/>
        </a:p>
      </dgm:t>
    </dgm:pt>
    <dgm:pt modelId="{2B3D05DB-8F5F-41BF-B51F-CE7DBCEFC643}" type="sibTrans" cxnId="{AEC31A0C-F972-4566-8B52-5E1332B1501F}">
      <dgm:prSet/>
      <dgm:spPr/>
      <dgm:t>
        <a:bodyPr/>
        <a:lstStyle/>
        <a:p>
          <a:endParaRPr lang="en-US"/>
        </a:p>
      </dgm:t>
    </dgm:pt>
    <dgm:pt modelId="{D541D114-7A4F-4EB6-ACA3-667023FFB4F1}">
      <dgm:prSet phldrT="[Text]" custT="1"/>
      <dgm:spPr>
        <a:ln>
          <a:solidFill>
            <a:schemeClr val="tx1">
              <a:alpha val="90000"/>
            </a:schemeClr>
          </a:solidFill>
        </a:ln>
      </dgm:spPr>
      <dgm:t>
        <a:bodyPr/>
        <a:lstStyle/>
        <a:p>
          <a:r>
            <a:rPr lang="en-US" sz="1600" b="1"/>
            <a:t>Purpose</a:t>
          </a:r>
        </a:p>
      </dgm:t>
    </dgm:pt>
    <dgm:pt modelId="{379AED5A-A668-438D-A8D9-7C53D9BC9305}" type="parTrans" cxnId="{49E9473A-60D3-43B9-9A92-0779BF04773C}">
      <dgm:prSet/>
      <dgm:spPr/>
      <dgm:t>
        <a:bodyPr/>
        <a:lstStyle/>
        <a:p>
          <a:endParaRPr lang="en-US"/>
        </a:p>
      </dgm:t>
    </dgm:pt>
    <dgm:pt modelId="{2F1725CC-8B4D-48BD-9848-7D4D43424849}" type="sibTrans" cxnId="{49E9473A-60D3-43B9-9A92-0779BF04773C}">
      <dgm:prSet/>
      <dgm:spPr/>
      <dgm:t>
        <a:bodyPr/>
        <a:lstStyle/>
        <a:p>
          <a:endParaRPr lang="en-US"/>
        </a:p>
      </dgm:t>
    </dgm:pt>
    <dgm:pt modelId="{6ED93752-F43A-4F4A-A959-3C95923CEFB9}">
      <dgm:prSet phldrT="[Text]"/>
      <dgm:spPr/>
      <dgm:t>
        <a:bodyPr/>
        <a:lstStyle/>
        <a:p>
          <a:r>
            <a:rPr lang="en-US" b="1"/>
            <a:t>Population-healthy food policies</a:t>
          </a:r>
        </a:p>
      </dgm:t>
    </dgm:pt>
    <dgm:pt modelId="{47729658-0928-4E8B-BA81-ED8CCEC4A8CB}" type="parTrans" cxnId="{B610427B-027A-438A-BCE5-63023BDDE471}">
      <dgm:prSet/>
      <dgm:spPr/>
      <dgm:t>
        <a:bodyPr/>
        <a:lstStyle/>
        <a:p>
          <a:endParaRPr lang="en-US"/>
        </a:p>
      </dgm:t>
    </dgm:pt>
    <dgm:pt modelId="{C5196C16-020D-49D2-942D-CC6D79A81128}" type="sibTrans" cxnId="{B610427B-027A-438A-BCE5-63023BDDE471}">
      <dgm:prSet/>
      <dgm:spPr/>
      <dgm:t>
        <a:bodyPr/>
        <a:lstStyle/>
        <a:p>
          <a:endParaRPr lang="en-US"/>
        </a:p>
      </dgm:t>
    </dgm:pt>
    <dgm:pt modelId="{E2B12520-FAF2-4A01-98BA-DD48664158CB}">
      <dgm:prSet phldrT="[Text]" custT="1"/>
      <dgm:spPr/>
      <dgm:t>
        <a:bodyPr/>
        <a:lstStyle/>
        <a:p>
          <a:r>
            <a:rPr lang="en-US" sz="1400"/>
            <a:t>Farm Bill, Smart Snacks in Schools, etc.</a:t>
          </a:r>
        </a:p>
      </dgm:t>
    </dgm:pt>
    <dgm:pt modelId="{49C7ACB3-998D-42DB-B246-B80C8B8A5329}" type="parTrans" cxnId="{68324362-10BA-4996-B23E-835B8971D11E}">
      <dgm:prSet/>
      <dgm:spPr/>
      <dgm:t>
        <a:bodyPr/>
        <a:lstStyle/>
        <a:p>
          <a:endParaRPr lang="en-US"/>
        </a:p>
      </dgm:t>
    </dgm:pt>
    <dgm:pt modelId="{2770982B-2526-44B9-8F9B-35C67C8CD493}" type="sibTrans" cxnId="{68324362-10BA-4996-B23E-835B8971D11E}">
      <dgm:prSet/>
      <dgm:spPr/>
      <dgm:t>
        <a:bodyPr/>
        <a:lstStyle/>
        <a:p>
          <a:endParaRPr lang="en-US"/>
        </a:p>
      </dgm:t>
    </dgm:pt>
    <dgm:pt modelId="{6EE8EEBB-241C-4930-B5EC-364C536910BA}">
      <dgm:prSet phldrT="[Text]"/>
      <dgm:spPr/>
      <dgm:t>
        <a:bodyPr/>
        <a:lstStyle/>
        <a:p>
          <a:r>
            <a:rPr lang="en-US" b="1"/>
            <a:t>Nutrition Security Programs</a:t>
          </a:r>
        </a:p>
      </dgm:t>
    </dgm:pt>
    <dgm:pt modelId="{6BF3483F-E3B1-4237-8941-CC9EF50B3014}" type="parTrans" cxnId="{49616447-CE4B-4C12-83D6-DEF5807AFD9A}">
      <dgm:prSet/>
      <dgm:spPr/>
      <dgm:t>
        <a:bodyPr/>
        <a:lstStyle/>
        <a:p>
          <a:endParaRPr lang="en-US"/>
        </a:p>
      </dgm:t>
    </dgm:pt>
    <dgm:pt modelId="{7026DEDC-9AE1-43FC-84D4-EE4461DF978D}" type="sibTrans" cxnId="{49616447-CE4B-4C12-83D6-DEF5807AFD9A}">
      <dgm:prSet/>
      <dgm:spPr/>
      <dgm:t>
        <a:bodyPr/>
        <a:lstStyle/>
        <a:p>
          <a:endParaRPr lang="en-US"/>
        </a:p>
      </dgm:t>
    </dgm:pt>
    <dgm:pt modelId="{AB972981-EF87-42FA-9E02-4D5D9E39E102}">
      <dgm:prSet phldrT="[Text]" custT="1"/>
      <dgm:spPr/>
      <dgm:t>
        <a:bodyPr/>
        <a:lstStyle/>
        <a:p>
          <a:r>
            <a:rPr lang="en-US" sz="1400"/>
            <a:t>SNAP, WIC, School Meals, CACFP, etc.</a:t>
          </a:r>
        </a:p>
      </dgm:t>
    </dgm:pt>
    <dgm:pt modelId="{57A3D615-A1B6-4E4E-AF49-6588862F59C0}" type="parTrans" cxnId="{89355E3B-A375-4DFC-AF87-651A7D544816}">
      <dgm:prSet/>
      <dgm:spPr/>
      <dgm:t>
        <a:bodyPr/>
        <a:lstStyle/>
        <a:p>
          <a:endParaRPr lang="en-US"/>
        </a:p>
      </dgm:t>
    </dgm:pt>
    <dgm:pt modelId="{251D351F-4DB6-44DA-9D36-D10777AE55FA}" type="sibTrans" cxnId="{89355E3B-A375-4DFC-AF87-651A7D544816}">
      <dgm:prSet/>
      <dgm:spPr/>
      <dgm:t>
        <a:bodyPr/>
        <a:lstStyle/>
        <a:p>
          <a:endParaRPr lang="en-US"/>
        </a:p>
      </dgm:t>
    </dgm:pt>
    <dgm:pt modelId="{A251102E-BC7D-46A1-A0EF-7688BDCA9DFC}">
      <dgm:prSet phldrT="[Text]" custT="1"/>
      <dgm:spPr/>
      <dgm:t>
        <a:bodyPr/>
        <a:lstStyle/>
        <a:p>
          <a:r>
            <a:rPr lang="en-US" sz="1400"/>
            <a:t>Food and nutrition insecure people</a:t>
          </a:r>
        </a:p>
      </dgm:t>
    </dgm:pt>
    <dgm:pt modelId="{278752EF-5A41-48A3-A833-490BF3B35E2F}" type="parTrans" cxnId="{2A3C55A6-4C5A-4DDC-A2EA-11F596A5AC5F}">
      <dgm:prSet/>
      <dgm:spPr/>
      <dgm:t>
        <a:bodyPr/>
        <a:lstStyle/>
        <a:p>
          <a:endParaRPr lang="en-US"/>
        </a:p>
      </dgm:t>
    </dgm:pt>
    <dgm:pt modelId="{029BBCC6-4BF5-41E1-BFA7-6EDB9A841D4D}" type="sibTrans" cxnId="{2A3C55A6-4C5A-4DDC-A2EA-11F596A5AC5F}">
      <dgm:prSet/>
      <dgm:spPr/>
      <dgm:t>
        <a:bodyPr/>
        <a:lstStyle/>
        <a:p>
          <a:endParaRPr lang="en-US"/>
        </a:p>
      </dgm:t>
    </dgm:pt>
    <dgm:pt modelId="{05C66CEC-3B51-444A-97FE-0B397DE333D1}">
      <dgm:prSet phldrT="[Text]" custT="1"/>
      <dgm:spPr>
        <a:ln>
          <a:solidFill>
            <a:schemeClr val="tx1">
              <a:alpha val="90000"/>
            </a:schemeClr>
          </a:solidFill>
        </a:ln>
      </dgm:spPr>
      <dgm:t>
        <a:bodyPr/>
        <a:lstStyle/>
        <a:p>
          <a:r>
            <a:rPr lang="en-US" sz="1600" b="1"/>
            <a:t>Reach</a:t>
          </a:r>
        </a:p>
      </dgm:t>
    </dgm:pt>
    <dgm:pt modelId="{21CDDBEF-C149-4156-A982-A06369CC7792}" type="parTrans" cxnId="{75975E33-8CF1-4FE4-9702-2EEDFFD14E0C}">
      <dgm:prSet/>
      <dgm:spPr/>
      <dgm:t>
        <a:bodyPr/>
        <a:lstStyle/>
        <a:p>
          <a:endParaRPr lang="en-US"/>
        </a:p>
      </dgm:t>
    </dgm:pt>
    <dgm:pt modelId="{CDE1B46A-6016-4D77-B32B-08B0EC3896FE}" type="sibTrans" cxnId="{75975E33-8CF1-4FE4-9702-2EEDFFD14E0C}">
      <dgm:prSet/>
      <dgm:spPr/>
      <dgm:t>
        <a:bodyPr/>
        <a:lstStyle/>
        <a:p>
          <a:endParaRPr lang="en-US"/>
        </a:p>
      </dgm:t>
    </dgm:pt>
    <dgm:pt modelId="{94889BD6-3A47-44D5-B188-3F128F80BDED}">
      <dgm:prSet phldrT="[Text]" custT="1"/>
      <dgm:spPr>
        <a:ln>
          <a:solidFill>
            <a:schemeClr val="tx1">
              <a:alpha val="90000"/>
            </a:schemeClr>
          </a:solidFill>
        </a:ln>
      </dgm:spPr>
      <dgm:t>
        <a:bodyPr/>
        <a:lstStyle/>
        <a:p>
          <a:r>
            <a:rPr lang="en-US" sz="1600" b="1"/>
            <a:t>Population</a:t>
          </a:r>
        </a:p>
      </dgm:t>
    </dgm:pt>
    <dgm:pt modelId="{5A02BC81-D7FD-4FBC-BF8F-18B7DBBCB0E4}" type="parTrans" cxnId="{74322D77-9034-4B7F-BFA7-368E089A9EDC}">
      <dgm:prSet/>
      <dgm:spPr/>
      <dgm:t>
        <a:bodyPr/>
        <a:lstStyle/>
        <a:p>
          <a:endParaRPr lang="en-US"/>
        </a:p>
      </dgm:t>
    </dgm:pt>
    <dgm:pt modelId="{A058ABC2-1EDA-4E14-AA7A-0C5485D5075A}" type="sibTrans" cxnId="{74322D77-9034-4B7F-BFA7-368E089A9EDC}">
      <dgm:prSet/>
      <dgm:spPr/>
      <dgm:t>
        <a:bodyPr/>
        <a:lstStyle/>
        <a:p>
          <a:endParaRPr lang="en-US"/>
        </a:p>
      </dgm:t>
    </dgm:pt>
    <dgm:pt modelId="{41573AE6-5EC4-4645-84AB-2078B50DE5B9}">
      <dgm:prSet phldrT="[Text]" custT="1"/>
      <dgm:spPr/>
      <dgm:t>
        <a:bodyPr/>
        <a:lstStyle/>
        <a:p>
          <a:r>
            <a:rPr lang="en-US" sz="1400"/>
            <a:t>Improve public health</a:t>
          </a:r>
        </a:p>
      </dgm:t>
    </dgm:pt>
    <dgm:pt modelId="{11CE624F-1101-4BE1-9B4E-E6B6DE392E6F}" type="parTrans" cxnId="{6B8CAF97-D7FE-469D-92EE-895D474F487C}">
      <dgm:prSet/>
      <dgm:spPr/>
      <dgm:t>
        <a:bodyPr/>
        <a:lstStyle/>
        <a:p>
          <a:endParaRPr lang="en-US"/>
        </a:p>
      </dgm:t>
    </dgm:pt>
    <dgm:pt modelId="{7B442A50-EA55-4AD1-B428-D5A1C1FEAC5B}" type="sibTrans" cxnId="{6B8CAF97-D7FE-469D-92EE-895D474F487C}">
      <dgm:prSet/>
      <dgm:spPr/>
      <dgm:t>
        <a:bodyPr/>
        <a:lstStyle/>
        <a:p>
          <a:endParaRPr lang="en-US"/>
        </a:p>
      </dgm:t>
    </dgm:pt>
    <dgm:pt modelId="{B6416F14-A8B1-432D-8341-48490FAFABDC}">
      <dgm:prSet phldrT="[Text]" custT="1"/>
      <dgm:spPr/>
      <dgm:t>
        <a:bodyPr/>
        <a:lstStyle/>
        <a:p>
          <a:r>
            <a:rPr lang="en-US" sz="1400"/>
            <a:t>100% of US</a:t>
          </a:r>
        </a:p>
      </dgm:t>
    </dgm:pt>
    <dgm:pt modelId="{8684F7EC-3686-4B58-A2B5-B7A7C0E1EDD2}" type="parTrans" cxnId="{6C639AB8-B0DD-47B3-A73F-1D29EC8F927B}">
      <dgm:prSet/>
      <dgm:spPr/>
      <dgm:t>
        <a:bodyPr/>
        <a:lstStyle/>
        <a:p>
          <a:endParaRPr lang="en-US"/>
        </a:p>
      </dgm:t>
    </dgm:pt>
    <dgm:pt modelId="{CA711448-F7F6-49CF-95C1-F452CCD6724D}" type="sibTrans" cxnId="{6C639AB8-B0DD-47B3-A73F-1D29EC8F927B}">
      <dgm:prSet/>
      <dgm:spPr/>
      <dgm:t>
        <a:bodyPr/>
        <a:lstStyle/>
        <a:p>
          <a:endParaRPr lang="en-US"/>
        </a:p>
      </dgm:t>
    </dgm:pt>
    <dgm:pt modelId="{40D34317-AEE8-461A-8F53-E1E3F5E98622}">
      <dgm:prSet phldrT="[Text]" custT="1"/>
      <dgm:spPr/>
      <dgm:t>
        <a:bodyPr/>
        <a:lstStyle/>
        <a:p>
          <a:r>
            <a:rPr lang="en-US" sz="1400"/>
            <a:t>Everyone living in US</a:t>
          </a:r>
        </a:p>
      </dgm:t>
    </dgm:pt>
    <dgm:pt modelId="{8B4309AB-821C-4CC0-92FC-1EC5F7518A8B}" type="parTrans" cxnId="{6629AB3D-B1BE-460D-A3B9-95DA902BDBB4}">
      <dgm:prSet/>
      <dgm:spPr/>
      <dgm:t>
        <a:bodyPr/>
        <a:lstStyle/>
        <a:p>
          <a:endParaRPr lang="en-US"/>
        </a:p>
      </dgm:t>
    </dgm:pt>
    <dgm:pt modelId="{905B2E3E-B026-4C96-B313-FD1F3BD38A99}" type="sibTrans" cxnId="{6629AB3D-B1BE-460D-A3B9-95DA902BDBB4}">
      <dgm:prSet/>
      <dgm:spPr/>
      <dgm:t>
        <a:bodyPr/>
        <a:lstStyle/>
        <a:p>
          <a:endParaRPr lang="en-US"/>
        </a:p>
      </dgm:t>
    </dgm:pt>
    <dgm:pt modelId="{041E0E52-02D5-4C12-A2C2-D36F85335166}">
      <dgm:prSet phldrT="[Text]" custT="1"/>
      <dgm:spPr/>
      <dgm:t>
        <a:bodyPr/>
        <a:lstStyle/>
        <a:p>
          <a:r>
            <a:rPr lang="en-US" sz="1400"/>
            <a:t>Improve public health</a:t>
          </a:r>
        </a:p>
      </dgm:t>
    </dgm:pt>
    <dgm:pt modelId="{913FAAC9-11BF-4EC5-B0A8-B2C99378BF3A}" type="parTrans" cxnId="{01F355FE-64D3-4350-9AF1-B149F7E4A74F}">
      <dgm:prSet/>
      <dgm:spPr/>
      <dgm:t>
        <a:bodyPr/>
        <a:lstStyle/>
        <a:p>
          <a:endParaRPr lang="en-US"/>
        </a:p>
      </dgm:t>
    </dgm:pt>
    <dgm:pt modelId="{905A3DAA-D1FD-4526-BF06-363F2EA6674F}" type="sibTrans" cxnId="{01F355FE-64D3-4350-9AF1-B149F7E4A74F}">
      <dgm:prSet/>
      <dgm:spPr/>
      <dgm:t>
        <a:bodyPr/>
        <a:lstStyle/>
        <a:p>
          <a:endParaRPr lang="en-US"/>
        </a:p>
      </dgm:t>
    </dgm:pt>
    <dgm:pt modelId="{4A7EFD71-1902-4B18-A70A-6B37DAB563E2}">
      <dgm:prSet phldrT="[Text]" custT="1"/>
      <dgm:spPr/>
      <dgm:t>
        <a:bodyPr/>
        <a:lstStyle/>
        <a:p>
          <a:r>
            <a:rPr lang="en-US" sz="1400"/>
            <a:t>Greater than 10%</a:t>
          </a:r>
        </a:p>
      </dgm:t>
    </dgm:pt>
    <dgm:pt modelId="{2F4AA922-ABCF-40B7-93E6-961815904574}" type="parTrans" cxnId="{61C77578-8C07-457F-AF3C-1F1C0C6B89C7}">
      <dgm:prSet/>
      <dgm:spPr/>
      <dgm:t>
        <a:bodyPr/>
        <a:lstStyle/>
        <a:p>
          <a:endParaRPr lang="en-US"/>
        </a:p>
      </dgm:t>
    </dgm:pt>
    <dgm:pt modelId="{D1A37736-B409-4AA7-917F-240D52B1AD6E}" type="sibTrans" cxnId="{61C77578-8C07-457F-AF3C-1F1C0C6B89C7}">
      <dgm:prSet/>
      <dgm:spPr/>
      <dgm:t>
        <a:bodyPr/>
        <a:lstStyle/>
        <a:p>
          <a:endParaRPr lang="en-US"/>
        </a:p>
      </dgm:t>
    </dgm:pt>
    <dgm:pt modelId="{FDFB0DD4-E243-46D4-A752-9D3D48E70317}">
      <dgm:prSet phldrT="[Text]"/>
      <dgm:spPr/>
      <dgm:t>
        <a:bodyPr/>
        <a:lstStyle/>
        <a:p>
          <a:r>
            <a:rPr lang="en-US" b="1"/>
            <a:t>Food banks, pantries meal services</a:t>
          </a:r>
        </a:p>
      </dgm:t>
    </dgm:pt>
    <dgm:pt modelId="{D4146768-CD57-41DB-8994-D8FAB0AB31AA}" type="parTrans" cxnId="{77F1CF20-D767-4B87-822B-6E72C55478CD}">
      <dgm:prSet/>
      <dgm:spPr/>
      <dgm:t>
        <a:bodyPr/>
        <a:lstStyle/>
        <a:p>
          <a:endParaRPr lang="en-US"/>
        </a:p>
      </dgm:t>
    </dgm:pt>
    <dgm:pt modelId="{7FADB62B-730F-4004-99FB-6B83CBEC9E95}" type="sibTrans" cxnId="{77F1CF20-D767-4B87-822B-6E72C55478CD}">
      <dgm:prSet/>
      <dgm:spPr/>
      <dgm:t>
        <a:bodyPr/>
        <a:lstStyle/>
        <a:p>
          <a:endParaRPr lang="en-US"/>
        </a:p>
      </dgm:t>
    </dgm:pt>
    <dgm:pt modelId="{4D878F8C-5E1D-4954-8544-268A01E8E7C2}">
      <dgm:prSet phldrT="[Text]" custT="1"/>
      <dgm:spPr/>
      <dgm:t>
        <a:bodyPr/>
        <a:lstStyle/>
        <a:p>
          <a:r>
            <a:rPr lang="en-US" sz="1400"/>
            <a:t>Church pantry, food closet at UAA</a:t>
          </a:r>
        </a:p>
      </dgm:t>
    </dgm:pt>
    <dgm:pt modelId="{BD1FA8CF-E0BB-4196-A24F-17CBF9094237}" type="parTrans" cxnId="{F3F934C7-3663-44A0-95E6-2360F0D2C5AB}">
      <dgm:prSet/>
      <dgm:spPr/>
      <dgm:t>
        <a:bodyPr/>
        <a:lstStyle/>
        <a:p>
          <a:endParaRPr lang="en-US"/>
        </a:p>
      </dgm:t>
    </dgm:pt>
    <dgm:pt modelId="{F5EC03CF-A1AC-46ED-BE26-2C6BEA6CDB18}" type="sibTrans" cxnId="{F3F934C7-3663-44A0-95E6-2360F0D2C5AB}">
      <dgm:prSet/>
      <dgm:spPr/>
      <dgm:t>
        <a:bodyPr/>
        <a:lstStyle/>
        <a:p>
          <a:endParaRPr lang="en-US"/>
        </a:p>
      </dgm:t>
    </dgm:pt>
    <dgm:pt modelId="{2E990477-C289-4D2B-A3AC-209ACEF59DDE}">
      <dgm:prSet phldrT="[Text]" custT="1"/>
      <dgm:spPr/>
      <dgm:t>
        <a:bodyPr/>
        <a:lstStyle/>
        <a:p>
          <a:r>
            <a:rPr lang="en-US" sz="1400"/>
            <a:t>Those not eligible for security programs</a:t>
          </a:r>
        </a:p>
      </dgm:t>
    </dgm:pt>
    <dgm:pt modelId="{64D6B0D3-C617-40E9-9D7D-A267FCFB8F31}" type="parTrans" cxnId="{C16ACC6B-80C4-4DFE-9F34-B492981CFC8E}">
      <dgm:prSet/>
      <dgm:spPr/>
      <dgm:t>
        <a:bodyPr/>
        <a:lstStyle/>
        <a:p>
          <a:endParaRPr lang="en-US"/>
        </a:p>
      </dgm:t>
    </dgm:pt>
    <dgm:pt modelId="{21F53A44-A44C-4272-8D8B-4F448E9B1955}" type="sibTrans" cxnId="{C16ACC6B-80C4-4DFE-9F34-B492981CFC8E}">
      <dgm:prSet/>
      <dgm:spPr/>
      <dgm:t>
        <a:bodyPr/>
        <a:lstStyle/>
        <a:p>
          <a:endParaRPr lang="en-US"/>
        </a:p>
      </dgm:t>
    </dgm:pt>
    <dgm:pt modelId="{B81182F8-7309-41F9-93AE-81AEFF010EE5}">
      <dgm:prSet phldrT="[Text]" custT="1"/>
      <dgm:spPr/>
      <dgm:t>
        <a:bodyPr/>
        <a:lstStyle/>
        <a:p>
          <a:r>
            <a:rPr lang="en-US" sz="1400"/>
            <a:t>Increase food security</a:t>
          </a:r>
        </a:p>
      </dgm:t>
    </dgm:pt>
    <dgm:pt modelId="{C63F6306-1CF5-4FDD-B10A-6356C2ED3EDF}" type="parTrans" cxnId="{A47B393B-4074-4FEE-8BD9-B64093D037B8}">
      <dgm:prSet/>
      <dgm:spPr/>
      <dgm:t>
        <a:bodyPr/>
        <a:lstStyle/>
        <a:p>
          <a:endParaRPr lang="en-US"/>
        </a:p>
      </dgm:t>
    </dgm:pt>
    <dgm:pt modelId="{128DF86E-2646-4A46-B45A-03170363358F}" type="sibTrans" cxnId="{A47B393B-4074-4FEE-8BD9-B64093D037B8}">
      <dgm:prSet/>
      <dgm:spPr/>
      <dgm:t>
        <a:bodyPr/>
        <a:lstStyle/>
        <a:p>
          <a:endParaRPr lang="en-US"/>
        </a:p>
      </dgm:t>
    </dgm:pt>
    <dgm:pt modelId="{653E61C9-CDC4-4A00-A686-70313F09DF9F}">
      <dgm:prSet phldrT="[Text]" custT="1"/>
      <dgm:spPr/>
      <dgm:t>
        <a:bodyPr/>
        <a:lstStyle/>
        <a:p>
          <a:r>
            <a:rPr lang="en-US" sz="1400"/>
            <a:t>Unknown %</a:t>
          </a:r>
        </a:p>
      </dgm:t>
    </dgm:pt>
    <dgm:pt modelId="{98528A01-66CF-4AF6-A108-035633394915}" type="parTrans" cxnId="{80A54595-AC1E-4659-B116-0FFADBF337E4}">
      <dgm:prSet/>
      <dgm:spPr/>
      <dgm:t>
        <a:bodyPr/>
        <a:lstStyle/>
        <a:p>
          <a:endParaRPr lang="en-US"/>
        </a:p>
      </dgm:t>
    </dgm:pt>
    <dgm:pt modelId="{984D5901-A4B6-44D3-AF96-1688351C91D5}" type="sibTrans" cxnId="{80A54595-AC1E-4659-B116-0FFADBF337E4}">
      <dgm:prSet/>
      <dgm:spPr/>
      <dgm:t>
        <a:bodyPr/>
        <a:lstStyle/>
        <a:p>
          <a:endParaRPr lang="en-US"/>
        </a:p>
      </dgm:t>
    </dgm:pt>
    <dgm:pt modelId="{F1E4C481-FAC0-424D-99B1-4DF3242C8AFC}">
      <dgm:prSet phldrT="[Text]"/>
      <dgm:spPr/>
      <dgm:t>
        <a:bodyPr/>
        <a:lstStyle/>
        <a:p>
          <a:r>
            <a:rPr lang="en-US" b="1"/>
            <a:t>Nutrition Incentive</a:t>
          </a:r>
        </a:p>
      </dgm:t>
    </dgm:pt>
    <dgm:pt modelId="{890252DA-7C9B-4599-9BBE-6B8DC4418EDC}" type="parTrans" cxnId="{4FA40526-DBC6-48AD-B825-3CDE433E8E28}">
      <dgm:prSet/>
      <dgm:spPr/>
      <dgm:t>
        <a:bodyPr/>
        <a:lstStyle/>
        <a:p>
          <a:endParaRPr lang="en-US"/>
        </a:p>
      </dgm:t>
    </dgm:pt>
    <dgm:pt modelId="{6740A4D7-EDD2-4C57-B93A-6191354D86D6}" type="sibTrans" cxnId="{4FA40526-DBC6-48AD-B825-3CDE433E8E28}">
      <dgm:prSet/>
      <dgm:spPr/>
      <dgm:t>
        <a:bodyPr/>
        <a:lstStyle/>
        <a:p>
          <a:endParaRPr lang="en-US"/>
        </a:p>
      </dgm:t>
    </dgm:pt>
    <dgm:pt modelId="{99EC5373-9CE3-4E5C-AA51-641C68AC93E4}">
      <dgm:prSet phldrT="[Text]" custT="1"/>
      <dgm:spPr/>
      <dgm:t>
        <a:bodyPr/>
        <a:lstStyle/>
        <a:p>
          <a:r>
            <a:rPr lang="en-US" sz="1400"/>
            <a:t>SNAP Double bucks, Fresh Bucks</a:t>
          </a:r>
        </a:p>
      </dgm:t>
    </dgm:pt>
    <dgm:pt modelId="{14D09974-1175-4590-83BC-29F2F1F9075E}" type="parTrans" cxnId="{2CD1F57E-F506-4C1A-B4E5-BA8696F21D9F}">
      <dgm:prSet/>
      <dgm:spPr/>
      <dgm:t>
        <a:bodyPr/>
        <a:lstStyle/>
        <a:p>
          <a:endParaRPr lang="en-US"/>
        </a:p>
      </dgm:t>
    </dgm:pt>
    <dgm:pt modelId="{6D00FFF5-0037-4693-9FC5-BF1431D3F3A1}" type="sibTrans" cxnId="{2CD1F57E-F506-4C1A-B4E5-BA8696F21D9F}">
      <dgm:prSet/>
      <dgm:spPr/>
      <dgm:t>
        <a:bodyPr/>
        <a:lstStyle/>
        <a:p>
          <a:endParaRPr lang="en-US"/>
        </a:p>
      </dgm:t>
    </dgm:pt>
    <dgm:pt modelId="{DB9DE588-B17A-4AEE-8295-2A5974D41227}">
      <dgm:prSet phldrT="[Text]" custT="1"/>
      <dgm:spPr/>
      <dgm:t>
        <a:bodyPr/>
        <a:lstStyle/>
        <a:p>
          <a:r>
            <a:rPr lang="en-US" sz="1400"/>
            <a:t>Those eligible for security programs</a:t>
          </a:r>
        </a:p>
      </dgm:t>
    </dgm:pt>
    <dgm:pt modelId="{AFB9B5AC-1B2C-4A14-8F81-07BE0A5D927A}" type="parTrans" cxnId="{36AF8DAF-8FB9-4D62-9E0F-4F19F1ACAFC7}">
      <dgm:prSet/>
      <dgm:spPr/>
      <dgm:t>
        <a:bodyPr/>
        <a:lstStyle/>
        <a:p>
          <a:endParaRPr lang="en-US"/>
        </a:p>
      </dgm:t>
    </dgm:pt>
    <dgm:pt modelId="{0859487B-AD63-46BA-AF05-3168DF0BA945}" type="sibTrans" cxnId="{36AF8DAF-8FB9-4D62-9E0F-4F19F1ACAFC7}">
      <dgm:prSet/>
      <dgm:spPr/>
      <dgm:t>
        <a:bodyPr/>
        <a:lstStyle/>
        <a:p>
          <a:endParaRPr lang="en-US"/>
        </a:p>
      </dgm:t>
    </dgm:pt>
    <dgm:pt modelId="{7F7B0532-47D2-4057-BDB4-3452154B6EC3}">
      <dgm:prSet phldrT="[Text]" custT="1"/>
      <dgm:spPr/>
      <dgm:t>
        <a:bodyPr/>
        <a:lstStyle/>
        <a:p>
          <a:r>
            <a:rPr lang="en-US" sz="1400"/>
            <a:t>Improve nutrition security</a:t>
          </a:r>
        </a:p>
      </dgm:t>
    </dgm:pt>
    <dgm:pt modelId="{F80EE3B1-8119-4A61-B44A-EB6AF28B5DBA}" type="parTrans" cxnId="{3DACA8A0-2C1C-4EA9-98AD-6372E85214EA}">
      <dgm:prSet/>
      <dgm:spPr/>
      <dgm:t>
        <a:bodyPr/>
        <a:lstStyle/>
        <a:p>
          <a:endParaRPr lang="en-US"/>
        </a:p>
      </dgm:t>
    </dgm:pt>
    <dgm:pt modelId="{5CF26149-4866-4594-9F11-986486453544}" type="sibTrans" cxnId="{3DACA8A0-2C1C-4EA9-98AD-6372E85214EA}">
      <dgm:prSet/>
      <dgm:spPr/>
      <dgm:t>
        <a:bodyPr/>
        <a:lstStyle/>
        <a:p>
          <a:endParaRPr lang="en-US"/>
        </a:p>
      </dgm:t>
    </dgm:pt>
    <dgm:pt modelId="{17D18AAF-962D-406B-9057-03C3E4C97BB5}">
      <dgm:prSet phldrT="[Text]" custT="1"/>
      <dgm:spPr/>
      <dgm:t>
        <a:bodyPr/>
        <a:lstStyle/>
        <a:p>
          <a:r>
            <a:rPr lang="en-US" sz="1400"/>
            <a:t>Unknown %</a:t>
          </a:r>
        </a:p>
      </dgm:t>
    </dgm:pt>
    <dgm:pt modelId="{6423BB69-3940-4AB1-9338-E3930192527A}" type="parTrans" cxnId="{18D315EE-0FB3-4763-93EE-C35F3B899FF6}">
      <dgm:prSet/>
      <dgm:spPr/>
      <dgm:t>
        <a:bodyPr/>
        <a:lstStyle/>
        <a:p>
          <a:endParaRPr lang="en-US"/>
        </a:p>
      </dgm:t>
    </dgm:pt>
    <dgm:pt modelId="{ACD3C6F5-6AB7-478B-8268-C687E540E4AA}" type="sibTrans" cxnId="{18D315EE-0FB3-4763-93EE-C35F3B899FF6}">
      <dgm:prSet/>
      <dgm:spPr/>
      <dgm:t>
        <a:bodyPr/>
        <a:lstStyle/>
        <a:p>
          <a:endParaRPr lang="en-US"/>
        </a:p>
      </dgm:t>
    </dgm:pt>
    <dgm:pt modelId="{55CEB2CE-2D3A-4579-89FF-CB7DBDB70D77}">
      <dgm:prSet phldrT="[Text]"/>
      <dgm:spPr/>
      <dgm:t>
        <a:bodyPr/>
        <a:lstStyle/>
        <a:p>
          <a:r>
            <a:rPr lang="en-US" b="1"/>
            <a:t>Food is Medicine</a:t>
          </a:r>
        </a:p>
      </dgm:t>
    </dgm:pt>
    <dgm:pt modelId="{A796A454-2413-437D-ABA0-C22A1AA1DC1B}" type="parTrans" cxnId="{EE469587-F6F8-436B-A6AA-54BFFD13D769}">
      <dgm:prSet/>
      <dgm:spPr/>
      <dgm:t>
        <a:bodyPr/>
        <a:lstStyle/>
        <a:p>
          <a:endParaRPr lang="en-US"/>
        </a:p>
      </dgm:t>
    </dgm:pt>
    <dgm:pt modelId="{657B5091-BA91-450D-AB00-B53058BC09FF}" type="sibTrans" cxnId="{EE469587-F6F8-436B-A6AA-54BFFD13D769}">
      <dgm:prSet/>
      <dgm:spPr/>
      <dgm:t>
        <a:bodyPr/>
        <a:lstStyle/>
        <a:p>
          <a:endParaRPr lang="en-US"/>
        </a:p>
      </dgm:t>
    </dgm:pt>
    <dgm:pt modelId="{4D19F1E4-8C81-4D8D-81C8-0E60B0CFED36}">
      <dgm:prSet phldrT="[Text]" custT="1"/>
      <dgm:spPr/>
      <dgm:t>
        <a:bodyPr/>
        <a:lstStyle/>
        <a:p>
          <a:r>
            <a:rPr lang="en-US" sz="1200"/>
            <a:t>Medical criteria – cancer, heart disease, etc.</a:t>
          </a:r>
        </a:p>
      </dgm:t>
    </dgm:pt>
    <dgm:pt modelId="{4C8D9770-F62D-4D23-A201-628DE5BF4ED4}" type="parTrans" cxnId="{499F44A4-5255-4739-8605-DCF39B08B6D1}">
      <dgm:prSet/>
      <dgm:spPr/>
      <dgm:t>
        <a:bodyPr/>
        <a:lstStyle/>
        <a:p>
          <a:endParaRPr lang="en-US"/>
        </a:p>
      </dgm:t>
    </dgm:pt>
    <dgm:pt modelId="{8C34A696-327B-4D64-B38E-814019B81D2B}" type="sibTrans" cxnId="{499F44A4-5255-4739-8605-DCF39B08B6D1}">
      <dgm:prSet/>
      <dgm:spPr/>
      <dgm:t>
        <a:bodyPr/>
        <a:lstStyle/>
        <a:p>
          <a:endParaRPr lang="en-US"/>
        </a:p>
      </dgm:t>
    </dgm:pt>
    <dgm:pt modelId="{BD0EB278-1E0B-46B3-B7F3-DA5F91B30081}">
      <dgm:prSet phldrT="[Text]" custT="1"/>
      <dgm:spPr/>
      <dgm:t>
        <a:bodyPr/>
        <a:lstStyle/>
        <a:p>
          <a:r>
            <a:rPr lang="en-US" sz="1200"/>
            <a:t>Unknown %</a:t>
          </a:r>
        </a:p>
      </dgm:t>
    </dgm:pt>
    <dgm:pt modelId="{5D6D7B96-D608-4407-AF39-D82FDD3B67DE}" type="parTrans" cxnId="{84C11877-CE53-4D91-9224-6D90148EEA7B}">
      <dgm:prSet/>
      <dgm:spPr/>
      <dgm:t>
        <a:bodyPr/>
        <a:lstStyle/>
        <a:p>
          <a:endParaRPr lang="en-US"/>
        </a:p>
      </dgm:t>
    </dgm:pt>
    <dgm:pt modelId="{7F5A20EA-4F22-4450-B725-CF5267602C76}" type="sibTrans" cxnId="{84C11877-CE53-4D91-9224-6D90148EEA7B}">
      <dgm:prSet/>
      <dgm:spPr/>
      <dgm:t>
        <a:bodyPr/>
        <a:lstStyle/>
        <a:p>
          <a:endParaRPr lang="en-US"/>
        </a:p>
      </dgm:t>
    </dgm:pt>
    <dgm:pt modelId="{3E57F7F3-0EEC-48B6-9239-A69CA419151E}">
      <dgm:prSet phldrT="[Text]" custT="1"/>
      <dgm:spPr/>
      <dgm:t>
        <a:bodyPr/>
        <a:lstStyle/>
        <a:p>
          <a:r>
            <a:rPr lang="en-US" sz="1200"/>
            <a:t>Produce prescription, Medically tailored meals</a:t>
          </a:r>
        </a:p>
      </dgm:t>
    </dgm:pt>
    <dgm:pt modelId="{5578DD1C-5554-49B2-90EE-3A5379EEE88D}" type="sibTrans" cxnId="{91A76DD2-CC25-4FDF-A655-90AEEE967AB7}">
      <dgm:prSet/>
      <dgm:spPr/>
      <dgm:t>
        <a:bodyPr/>
        <a:lstStyle/>
        <a:p>
          <a:endParaRPr lang="en-US"/>
        </a:p>
      </dgm:t>
    </dgm:pt>
    <dgm:pt modelId="{0FBFBA66-84B7-43AF-9AC6-F224A5DA0FEC}" type="parTrans" cxnId="{91A76DD2-CC25-4FDF-A655-90AEEE967AB7}">
      <dgm:prSet/>
      <dgm:spPr/>
      <dgm:t>
        <a:bodyPr/>
        <a:lstStyle/>
        <a:p>
          <a:endParaRPr lang="en-US"/>
        </a:p>
      </dgm:t>
    </dgm:pt>
    <dgm:pt modelId="{3FB5F038-BA27-4B2C-B9AC-7F22FE346060}">
      <dgm:prSet phldrT="[Text]" custT="1"/>
      <dgm:spPr/>
      <dgm:t>
        <a:bodyPr/>
        <a:lstStyle/>
        <a:p>
          <a:r>
            <a:rPr lang="en-US" sz="1200"/>
            <a:t>Promote healing and health</a:t>
          </a:r>
        </a:p>
      </dgm:t>
    </dgm:pt>
    <dgm:pt modelId="{0C93CACB-E8EC-48B7-A89B-08B58D0280F1}" type="parTrans" cxnId="{6A35CA21-0166-4714-B577-35FA120CC801}">
      <dgm:prSet/>
      <dgm:spPr/>
      <dgm:t>
        <a:bodyPr/>
        <a:lstStyle/>
        <a:p>
          <a:endParaRPr lang="en-US"/>
        </a:p>
      </dgm:t>
    </dgm:pt>
    <dgm:pt modelId="{BE45A307-6BB4-40FE-8AEE-89669FA8EAD7}" type="sibTrans" cxnId="{6A35CA21-0166-4714-B577-35FA120CC801}">
      <dgm:prSet/>
      <dgm:spPr/>
      <dgm:t>
        <a:bodyPr/>
        <a:lstStyle/>
        <a:p>
          <a:endParaRPr lang="en-US"/>
        </a:p>
      </dgm:t>
    </dgm:pt>
    <dgm:pt modelId="{AC931CE3-4FAE-4A3E-9F23-D62ADB1793FA}" type="pres">
      <dgm:prSet presAssocID="{2B30EFE2-D07D-4626-A941-34DE165B3735}" presName="Name0" presStyleCnt="0">
        <dgm:presLayoutVars>
          <dgm:chPref val="3"/>
          <dgm:dir/>
          <dgm:animLvl val="lvl"/>
          <dgm:resizeHandles/>
        </dgm:presLayoutVars>
      </dgm:prSet>
      <dgm:spPr/>
    </dgm:pt>
    <dgm:pt modelId="{291C0CFF-8C16-4A45-A13D-80F18227A24F}" type="pres">
      <dgm:prSet presAssocID="{07FB2302-5031-4AB6-AC00-632EDC8ECD9C}" presName="horFlow" presStyleCnt="0"/>
      <dgm:spPr/>
    </dgm:pt>
    <dgm:pt modelId="{A725935A-6703-4C11-AB5C-CADBD6E6B4F1}" type="pres">
      <dgm:prSet presAssocID="{07FB2302-5031-4AB6-AC00-632EDC8ECD9C}" presName="bigChev" presStyleLbl="node1" presStyleIdx="0" presStyleCnt="6" custScaleY="56766"/>
      <dgm:spPr/>
    </dgm:pt>
    <dgm:pt modelId="{FAEBE045-DDF2-4A55-AE79-3422A8D4FF96}" type="pres">
      <dgm:prSet presAssocID="{6E09760D-A441-40CC-B332-90C81F3C2007}" presName="parTrans" presStyleCnt="0"/>
      <dgm:spPr/>
    </dgm:pt>
    <dgm:pt modelId="{6227A32F-9F76-43EA-8E14-F71679393BA5}" type="pres">
      <dgm:prSet presAssocID="{A2A22661-C802-4C8E-A126-27B231D502D8}" presName="node" presStyleLbl="alignAccFollowNode1" presStyleIdx="0" presStyleCnt="24" custScaleY="56766">
        <dgm:presLayoutVars>
          <dgm:bulletEnabled val="1"/>
        </dgm:presLayoutVars>
      </dgm:prSet>
      <dgm:spPr/>
    </dgm:pt>
    <dgm:pt modelId="{1DADF490-977B-40E2-B756-72E663595932}" type="pres">
      <dgm:prSet presAssocID="{2B3D05DB-8F5F-41BF-B51F-CE7DBCEFC643}" presName="sibTrans" presStyleCnt="0"/>
      <dgm:spPr/>
    </dgm:pt>
    <dgm:pt modelId="{55F5D109-6C26-4A21-8476-89C1249EC56B}" type="pres">
      <dgm:prSet presAssocID="{94889BD6-3A47-44D5-B188-3F128F80BDED}" presName="node" presStyleLbl="alignAccFollowNode1" presStyleIdx="1" presStyleCnt="24" custScaleY="56766">
        <dgm:presLayoutVars>
          <dgm:bulletEnabled val="1"/>
        </dgm:presLayoutVars>
      </dgm:prSet>
      <dgm:spPr/>
    </dgm:pt>
    <dgm:pt modelId="{325BED78-7942-4A1E-9E3C-DE3878491066}" type="pres">
      <dgm:prSet presAssocID="{A058ABC2-1EDA-4E14-AA7A-0C5485D5075A}" presName="sibTrans" presStyleCnt="0"/>
      <dgm:spPr/>
    </dgm:pt>
    <dgm:pt modelId="{F614AE1B-8E95-4CC5-AECD-4FAEDE2D8E00}" type="pres">
      <dgm:prSet presAssocID="{D541D114-7A4F-4EB6-ACA3-667023FFB4F1}" presName="node" presStyleLbl="alignAccFollowNode1" presStyleIdx="2" presStyleCnt="24" custScaleY="56766">
        <dgm:presLayoutVars>
          <dgm:bulletEnabled val="1"/>
        </dgm:presLayoutVars>
      </dgm:prSet>
      <dgm:spPr/>
    </dgm:pt>
    <dgm:pt modelId="{20D56293-A420-4E3A-9485-8E0CEDD66E74}" type="pres">
      <dgm:prSet presAssocID="{2F1725CC-8B4D-48BD-9848-7D4D43424849}" presName="sibTrans" presStyleCnt="0"/>
      <dgm:spPr/>
    </dgm:pt>
    <dgm:pt modelId="{E616807A-15EA-4059-8C6C-9FB7B0E6C4E6}" type="pres">
      <dgm:prSet presAssocID="{05C66CEC-3B51-444A-97FE-0B397DE333D1}" presName="node" presStyleLbl="alignAccFollowNode1" presStyleIdx="3" presStyleCnt="24" custScaleY="56766">
        <dgm:presLayoutVars>
          <dgm:bulletEnabled val="1"/>
        </dgm:presLayoutVars>
      </dgm:prSet>
      <dgm:spPr/>
    </dgm:pt>
    <dgm:pt modelId="{B22427F0-FC95-42B6-A314-36827E2029AB}" type="pres">
      <dgm:prSet presAssocID="{07FB2302-5031-4AB6-AC00-632EDC8ECD9C}" presName="vSp" presStyleCnt="0"/>
      <dgm:spPr/>
    </dgm:pt>
    <dgm:pt modelId="{4DD95CA7-97BA-4498-92D8-05D34C80F220}" type="pres">
      <dgm:prSet presAssocID="{6ED93752-F43A-4F4A-A959-3C95923CEFB9}" presName="horFlow" presStyleCnt="0"/>
      <dgm:spPr/>
    </dgm:pt>
    <dgm:pt modelId="{4EA56CB5-E1FE-4724-8239-176D6E2CB397}" type="pres">
      <dgm:prSet presAssocID="{6ED93752-F43A-4F4A-A959-3C95923CEFB9}" presName="bigChev" presStyleLbl="node1" presStyleIdx="1" presStyleCnt="6"/>
      <dgm:spPr/>
    </dgm:pt>
    <dgm:pt modelId="{B637BB4A-3164-4979-B3CC-2BDFD7E6CDA1}" type="pres">
      <dgm:prSet presAssocID="{49C7ACB3-998D-42DB-B246-B80C8B8A5329}" presName="parTrans" presStyleCnt="0"/>
      <dgm:spPr/>
    </dgm:pt>
    <dgm:pt modelId="{B17E0D21-4DFE-43E8-9A45-F353518C03B0}" type="pres">
      <dgm:prSet presAssocID="{E2B12520-FAF2-4A01-98BA-DD48664158CB}" presName="node" presStyleLbl="alignAccFollowNode1" presStyleIdx="4" presStyleCnt="24">
        <dgm:presLayoutVars>
          <dgm:bulletEnabled val="1"/>
        </dgm:presLayoutVars>
      </dgm:prSet>
      <dgm:spPr/>
    </dgm:pt>
    <dgm:pt modelId="{8386E74A-FECA-46D7-8678-77F49FF1F989}" type="pres">
      <dgm:prSet presAssocID="{2770982B-2526-44B9-8F9B-35C67C8CD493}" presName="sibTrans" presStyleCnt="0"/>
      <dgm:spPr/>
    </dgm:pt>
    <dgm:pt modelId="{05EFFFEC-A902-4A17-80D9-424F2E706CC8}" type="pres">
      <dgm:prSet presAssocID="{40D34317-AEE8-461A-8F53-E1E3F5E98622}" presName="node" presStyleLbl="alignAccFollowNode1" presStyleIdx="5" presStyleCnt="24">
        <dgm:presLayoutVars>
          <dgm:bulletEnabled val="1"/>
        </dgm:presLayoutVars>
      </dgm:prSet>
      <dgm:spPr/>
    </dgm:pt>
    <dgm:pt modelId="{D41171F0-210D-40B6-A539-F504FEDADCED}" type="pres">
      <dgm:prSet presAssocID="{905B2E3E-B026-4C96-B313-FD1F3BD38A99}" presName="sibTrans" presStyleCnt="0"/>
      <dgm:spPr/>
    </dgm:pt>
    <dgm:pt modelId="{58526B6D-AFC7-4185-8BEA-7E1AC9B36FF3}" type="pres">
      <dgm:prSet presAssocID="{41573AE6-5EC4-4645-84AB-2078B50DE5B9}" presName="node" presStyleLbl="alignAccFollowNode1" presStyleIdx="6" presStyleCnt="24">
        <dgm:presLayoutVars>
          <dgm:bulletEnabled val="1"/>
        </dgm:presLayoutVars>
      </dgm:prSet>
      <dgm:spPr/>
    </dgm:pt>
    <dgm:pt modelId="{77F93171-A0CF-4EB8-BC07-F1B5674298ED}" type="pres">
      <dgm:prSet presAssocID="{7B442A50-EA55-4AD1-B428-D5A1C1FEAC5B}" presName="sibTrans" presStyleCnt="0"/>
      <dgm:spPr/>
    </dgm:pt>
    <dgm:pt modelId="{BE8EBD1C-F468-42C1-BAF0-7D81C7C72210}" type="pres">
      <dgm:prSet presAssocID="{B6416F14-A8B1-432D-8341-48490FAFABDC}" presName="node" presStyleLbl="alignAccFollowNode1" presStyleIdx="7" presStyleCnt="24">
        <dgm:presLayoutVars>
          <dgm:bulletEnabled val="1"/>
        </dgm:presLayoutVars>
      </dgm:prSet>
      <dgm:spPr/>
    </dgm:pt>
    <dgm:pt modelId="{F3A8BF10-BDC4-437C-883B-66A65EF5EAE9}" type="pres">
      <dgm:prSet presAssocID="{6ED93752-F43A-4F4A-A959-3C95923CEFB9}" presName="vSp" presStyleCnt="0"/>
      <dgm:spPr/>
    </dgm:pt>
    <dgm:pt modelId="{F9C27DD5-5F5D-40DA-A7FC-3B69160E4218}" type="pres">
      <dgm:prSet presAssocID="{6EE8EEBB-241C-4930-B5EC-364C536910BA}" presName="horFlow" presStyleCnt="0"/>
      <dgm:spPr/>
    </dgm:pt>
    <dgm:pt modelId="{0D7EBC48-FC1D-4B7F-92F5-E82CD3B5B2E7}" type="pres">
      <dgm:prSet presAssocID="{6EE8EEBB-241C-4930-B5EC-364C536910BA}" presName="bigChev" presStyleLbl="node1" presStyleIdx="2" presStyleCnt="6"/>
      <dgm:spPr/>
    </dgm:pt>
    <dgm:pt modelId="{6356CC80-75E8-4D8C-B092-021E664513B3}" type="pres">
      <dgm:prSet presAssocID="{57A3D615-A1B6-4E4E-AF49-6588862F59C0}" presName="parTrans" presStyleCnt="0"/>
      <dgm:spPr/>
    </dgm:pt>
    <dgm:pt modelId="{562CC613-1F06-4E6B-81BB-055FCC3689C8}" type="pres">
      <dgm:prSet presAssocID="{AB972981-EF87-42FA-9E02-4D5D9E39E102}" presName="node" presStyleLbl="alignAccFollowNode1" presStyleIdx="8" presStyleCnt="24" custScaleY="117934">
        <dgm:presLayoutVars>
          <dgm:bulletEnabled val="1"/>
        </dgm:presLayoutVars>
      </dgm:prSet>
      <dgm:spPr/>
    </dgm:pt>
    <dgm:pt modelId="{A2D775BB-E7C0-4B36-895D-B86B87248694}" type="pres">
      <dgm:prSet presAssocID="{251D351F-4DB6-44DA-9D36-D10777AE55FA}" presName="sibTrans" presStyleCnt="0"/>
      <dgm:spPr/>
    </dgm:pt>
    <dgm:pt modelId="{4789F3D4-D383-4B38-8767-4CBD4DBEDC9F}" type="pres">
      <dgm:prSet presAssocID="{A251102E-BC7D-46A1-A0EF-7688BDCA9DFC}" presName="node" presStyleLbl="alignAccFollowNode1" presStyleIdx="9" presStyleCnt="24" custScaleY="118228">
        <dgm:presLayoutVars>
          <dgm:bulletEnabled val="1"/>
        </dgm:presLayoutVars>
      </dgm:prSet>
      <dgm:spPr/>
    </dgm:pt>
    <dgm:pt modelId="{66170546-1A8A-457C-99A3-E1F39E2A8F8C}" type="pres">
      <dgm:prSet presAssocID="{029BBCC6-4BF5-41E1-BFA7-6EDB9A841D4D}" presName="sibTrans" presStyleCnt="0"/>
      <dgm:spPr/>
    </dgm:pt>
    <dgm:pt modelId="{4B70A327-62EF-40D2-BD76-B8369C6F5445}" type="pres">
      <dgm:prSet presAssocID="{041E0E52-02D5-4C12-A2C2-D36F85335166}" presName="node" presStyleLbl="alignAccFollowNode1" presStyleIdx="10" presStyleCnt="24" custScaleY="120818">
        <dgm:presLayoutVars>
          <dgm:bulletEnabled val="1"/>
        </dgm:presLayoutVars>
      </dgm:prSet>
      <dgm:spPr/>
    </dgm:pt>
    <dgm:pt modelId="{7955E0ED-C8FA-44B4-B3F4-BE49D690853E}" type="pres">
      <dgm:prSet presAssocID="{905A3DAA-D1FD-4526-BF06-363F2EA6674F}" presName="sibTrans" presStyleCnt="0"/>
      <dgm:spPr/>
    </dgm:pt>
    <dgm:pt modelId="{32264946-705C-4364-8A4A-F7771FFCD6D8}" type="pres">
      <dgm:prSet presAssocID="{4A7EFD71-1902-4B18-A70A-6B37DAB563E2}" presName="node" presStyleLbl="alignAccFollowNode1" presStyleIdx="11" presStyleCnt="24" custScaleY="123339">
        <dgm:presLayoutVars>
          <dgm:bulletEnabled val="1"/>
        </dgm:presLayoutVars>
      </dgm:prSet>
      <dgm:spPr/>
    </dgm:pt>
    <dgm:pt modelId="{53330692-E912-48EE-9AAF-BFD186DC9DB0}" type="pres">
      <dgm:prSet presAssocID="{6EE8EEBB-241C-4930-B5EC-364C536910BA}" presName="vSp" presStyleCnt="0"/>
      <dgm:spPr/>
    </dgm:pt>
    <dgm:pt modelId="{693A3C34-A58D-4D50-9A60-4DC83C609911}" type="pres">
      <dgm:prSet presAssocID="{FDFB0DD4-E243-46D4-A752-9D3D48E70317}" presName="horFlow" presStyleCnt="0"/>
      <dgm:spPr/>
    </dgm:pt>
    <dgm:pt modelId="{FDAC5442-5F2E-4CF9-A1B3-41BDF0F29D8B}" type="pres">
      <dgm:prSet presAssocID="{FDFB0DD4-E243-46D4-A752-9D3D48E70317}" presName="bigChev" presStyleLbl="node1" presStyleIdx="3" presStyleCnt="6"/>
      <dgm:spPr/>
    </dgm:pt>
    <dgm:pt modelId="{BCE21393-62CC-4EB4-B8FB-34D298BB8FA3}" type="pres">
      <dgm:prSet presAssocID="{BD1FA8CF-E0BB-4196-A24F-17CBF9094237}" presName="parTrans" presStyleCnt="0"/>
      <dgm:spPr/>
    </dgm:pt>
    <dgm:pt modelId="{DE85BEDE-EF9A-4FC1-BABD-4A1F980C6C5F}" type="pres">
      <dgm:prSet presAssocID="{4D878F8C-5E1D-4954-8544-268A01E8E7C2}" presName="node" presStyleLbl="alignAccFollowNode1" presStyleIdx="12" presStyleCnt="24">
        <dgm:presLayoutVars>
          <dgm:bulletEnabled val="1"/>
        </dgm:presLayoutVars>
      </dgm:prSet>
      <dgm:spPr/>
    </dgm:pt>
    <dgm:pt modelId="{5041FD52-19A3-4CE0-BC04-9C6C55251B72}" type="pres">
      <dgm:prSet presAssocID="{F5EC03CF-A1AC-46ED-BE26-2C6BEA6CDB18}" presName="sibTrans" presStyleCnt="0"/>
      <dgm:spPr/>
    </dgm:pt>
    <dgm:pt modelId="{8F024B16-07CF-43BC-B25E-9D59F4030AB3}" type="pres">
      <dgm:prSet presAssocID="{2E990477-C289-4D2B-A3AC-209ACEF59DDE}" presName="node" presStyleLbl="alignAccFollowNode1" presStyleIdx="13" presStyleCnt="24">
        <dgm:presLayoutVars>
          <dgm:bulletEnabled val="1"/>
        </dgm:presLayoutVars>
      </dgm:prSet>
      <dgm:spPr/>
    </dgm:pt>
    <dgm:pt modelId="{46204B3C-199B-437F-8BF7-F4A53F6D8069}" type="pres">
      <dgm:prSet presAssocID="{21F53A44-A44C-4272-8D8B-4F448E9B1955}" presName="sibTrans" presStyleCnt="0"/>
      <dgm:spPr/>
    </dgm:pt>
    <dgm:pt modelId="{66F42642-0D2A-48C1-B6E0-AC65F0461DFF}" type="pres">
      <dgm:prSet presAssocID="{B81182F8-7309-41F9-93AE-81AEFF010EE5}" presName="node" presStyleLbl="alignAccFollowNode1" presStyleIdx="14" presStyleCnt="24">
        <dgm:presLayoutVars>
          <dgm:bulletEnabled val="1"/>
        </dgm:presLayoutVars>
      </dgm:prSet>
      <dgm:spPr/>
    </dgm:pt>
    <dgm:pt modelId="{BBBC0698-940D-4A05-A0E1-5450D60F872A}" type="pres">
      <dgm:prSet presAssocID="{128DF86E-2646-4A46-B45A-03170363358F}" presName="sibTrans" presStyleCnt="0"/>
      <dgm:spPr/>
    </dgm:pt>
    <dgm:pt modelId="{E7FEA88D-3E93-424A-B600-0759AF0B9ED8}" type="pres">
      <dgm:prSet presAssocID="{653E61C9-CDC4-4A00-A686-70313F09DF9F}" presName="node" presStyleLbl="alignAccFollowNode1" presStyleIdx="15" presStyleCnt="24">
        <dgm:presLayoutVars>
          <dgm:bulletEnabled val="1"/>
        </dgm:presLayoutVars>
      </dgm:prSet>
      <dgm:spPr/>
    </dgm:pt>
    <dgm:pt modelId="{1AF84F03-9194-40C4-B570-7822AEDB9414}" type="pres">
      <dgm:prSet presAssocID="{FDFB0DD4-E243-46D4-A752-9D3D48E70317}" presName="vSp" presStyleCnt="0"/>
      <dgm:spPr/>
    </dgm:pt>
    <dgm:pt modelId="{9B291DE0-734F-4238-911B-0242BF09884A}" type="pres">
      <dgm:prSet presAssocID="{F1E4C481-FAC0-424D-99B1-4DF3242C8AFC}" presName="horFlow" presStyleCnt="0"/>
      <dgm:spPr/>
    </dgm:pt>
    <dgm:pt modelId="{60C8E240-2DAF-4C94-8399-F0EE87C063F8}" type="pres">
      <dgm:prSet presAssocID="{F1E4C481-FAC0-424D-99B1-4DF3242C8AFC}" presName="bigChev" presStyleLbl="node1" presStyleIdx="4" presStyleCnt="6"/>
      <dgm:spPr/>
    </dgm:pt>
    <dgm:pt modelId="{D538CA2C-0AD8-490A-8513-869DFBCC735A}" type="pres">
      <dgm:prSet presAssocID="{14D09974-1175-4590-83BC-29F2F1F9075E}" presName="parTrans" presStyleCnt="0"/>
      <dgm:spPr/>
    </dgm:pt>
    <dgm:pt modelId="{BC8E07C5-AA6F-4F31-8282-1E11B0175A4C}" type="pres">
      <dgm:prSet presAssocID="{99EC5373-9CE3-4E5C-AA51-641C68AC93E4}" presName="node" presStyleLbl="alignAccFollowNode1" presStyleIdx="16" presStyleCnt="24">
        <dgm:presLayoutVars>
          <dgm:bulletEnabled val="1"/>
        </dgm:presLayoutVars>
      </dgm:prSet>
      <dgm:spPr/>
    </dgm:pt>
    <dgm:pt modelId="{36488FDB-CF37-4943-9238-F45D74A84415}" type="pres">
      <dgm:prSet presAssocID="{6D00FFF5-0037-4693-9FC5-BF1431D3F3A1}" presName="sibTrans" presStyleCnt="0"/>
      <dgm:spPr/>
    </dgm:pt>
    <dgm:pt modelId="{DD453F24-5EC0-4EB1-B43E-A711A7C60DEE}" type="pres">
      <dgm:prSet presAssocID="{DB9DE588-B17A-4AEE-8295-2A5974D41227}" presName="node" presStyleLbl="alignAccFollowNode1" presStyleIdx="17" presStyleCnt="24">
        <dgm:presLayoutVars>
          <dgm:bulletEnabled val="1"/>
        </dgm:presLayoutVars>
      </dgm:prSet>
      <dgm:spPr/>
    </dgm:pt>
    <dgm:pt modelId="{A3661B57-9963-4ECC-84CE-75BDC75E8E71}" type="pres">
      <dgm:prSet presAssocID="{0859487B-AD63-46BA-AF05-3168DF0BA945}" presName="sibTrans" presStyleCnt="0"/>
      <dgm:spPr/>
    </dgm:pt>
    <dgm:pt modelId="{9567FCA7-078D-4C6A-B007-B7E3DFC28637}" type="pres">
      <dgm:prSet presAssocID="{7F7B0532-47D2-4057-BDB4-3452154B6EC3}" presName="node" presStyleLbl="alignAccFollowNode1" presStyleIdx="18" presStyleCnt="24">
        <dgm:presLayoutVars>
          <dgm:bulletEnabled val="1"/>
        </dgm:presLayoutVars>
      </dgm:prSet>
      <dgm:spPr/>
    </dgm:pt>
    <dgm:pt modelId="{2D277ADD-1F47-4BBF-B994-A9B88FEBD80E}" type="pres">
      <dgm:prSet presAssocID="{5CF26149-4866-4594-9F11-986486453544}" presName="sibTrans" presStyleCnt="0"/>
      <dgm:spPr/>
    </dgm:pt>
    <dgm:pt modelId="{718E0690-BCA8-42CB-A1F1-54123D4F639B}" type="pres">
      <dgm:prSet presAssocID="{17D18AAF-962D-406B-9057-03C3E4C97BB5}" presName="node" presStyleLbl="alignAccFollowNode1" presStyleIdx="19" presStyleCnt="24">
        <dgm:presLayoutVars>
          <dgm:bulletEnabled val="1"/>
        </dgm:presLayoutVars>
      </dgm:prSet>
      <dgm:spPr/>
    </dgm:pt>
    <dgm:pt modelId="{C05E52C4-571D-4A01-837D-228D1C27C6F0}" type="pres">
      <dgm:prSet presAssocID="{F1E4C481-FAC0-424D-99B1-4DF3242C8AFC}" presName="vSp" presStyleCnt="0"/>
      <dgm:spPr/>
    </dgm:pt>
    <dgm:pt modelId="{08F4FAE1-F86C-4AEF-A909-D6752650893B}" type="pres">
      <dgm:prSet presAssocID="{55CEB2CE-2D3A-4579-89FF-CB7DBDB70D77}" presName="horFlow" presStyleCnt="0"/>
      <dgm:spPr/>
    </dgm:pt>
    <dgm:pt modelId="{336E2C1E-1A6D-4BDA-B8BE-A95729524935}" type="pres">
      <dgm:prSet presAssocID="{55CEB2CE-2D3A-4579-89FF-CB7DBDB70D77}" presName="bigChev" presStyleLbl="node1" presStyleIdx="5" presStyleCnt="6"/>
      <dgm:spPr/>
    </dgm:pt>
    <dgm:pt modelId="{95B419F4-51E8-433A-927C-732AD383A1CA}" type="pres">
      <dgm:prSet presAssocID="{0FBFBA66-84B7-43AF-9AC6-F224A5DA0FEC}" presName="parTrans" presStyleCnt="0"/>
      <dgm:spPr/>
    </dgm:pt>
    <dgm:pt modelId="{48444AFB-54F3-4D66-9E19-A25EE65D61F4}" type="pres">
      <dgm:prSet presAssocID="{3E57F7F3-0EEC-48B6-9239-A69CA419151E}" presName="node" presStyleLbl="alignAccFollowNode1" presStyleIdx="20" presStyleCnt="24" custScaleY="128018">
        <dgm:presLayoutVars>
          <dgm:bulletEnabled val="1"/>
        </dgm:presLayoutVars>
      </dgm:prSet>
      <dgm:spPr/>
    </dgm:pt>
    <dgm:pt modelId="{F99C538A-3AAA-48AB-8F90-A48126184AF3}" type="pres">
      <dgm:prSet presAssocID="{5578DD1C-5554-49B2-90EE-3A5379EEE88D}" presName="sibTrans" presStyleCnt="0"/>
      <dgm:spPr/>
    </dgm:pt>
    <dgm:pt modelId="{A4823873-71DD-4CFC-9FA4-FA86767CE055}" type="pres">
      <dgm:prSet presAssocID="{4D19F1E4-8C81-4D8D-81C8-0E60B0CFED36}" presName="node" presStyleLbl="alignAccFollowNode1" presStyleIdx="21" presStyleCnt="24" custScaleY="123042">
        <dgm:presLayoutVars>
          <dgm:bulletEnabled val="1"/>
        </dgm:presLayoutVars>
      </dgm:prSet>
      <dgm:spPr/>
    </dgm:pt>
    <dgm:pt modelId="{109EC3F0-D6B3-44E7-95C7-E1F92B1CA24D}" type="pres">
      <dgm:prSet presAssocID="{8C34A696-327B-4D64-B38E-814019B81D2B}" presName="sibTrans" presStyleCnt="0"/>
      <dgm:spPr/>
    </dgm:pt>
    <dgm:pt modelId="{C14C33FF-477C-421D-B8A7-696D98FF555C}" type="pres">
      <dgm:prSet presAssocID="{3FB5F038-BA27-4B2C-B9AC-7F22FE346060}" presName="node" presStyleLbl="alignAccFollowNode1" presStyleIdx="22" presStyleCnt="24" custScaleY="117842">
        <dgm:presLayoutVars>
          <dgm:bulletEnabled val="1"/>
        </dgm:presLayoutVars>
      </dgm:prSet>
      <dgm:spPr/>
    </dgm:pt>
    <dgm:pt modelId="{C0F35BC7-2E79-4F1C-9CE0-D9930F0A3744}" type="pres">
      <dgm:prSet presAssocID="{BE45A307-6BB4-40FE-8AEE-89669FA8EAD7}" presName="sibTrans" presStyleCnt="0"/>
      <dgm:spPr/>
    </dgm:pt>
    <dgm:pt modelId="{1DD9E36D-74AE-4D91-9E96-77A0ED46F11A}" type="pres">
      <dgm:prSet presAssocID="{BD0EB278-1E0B-46B3-B7F3-DA5F91B30081}" presName="node" presStyleLbl="alignAccFollowNode1" presStyleIdx="23" presStyleCnt="24" custScaleY="112642">
        <dgm:presLayoutVars>
          <dgm:bulletEnabled val="1"/>
        </dgm:presLayoutVars>
      </dgm:prSet>
      <dgm:spPr/>
    </dgm:pt>
  </dgm:ptLst>
  <dgm:cxnLst>
    <dgm:cxn modelId="{4ECDC706-16AB-4368-A898-15EA8F3A044B}" type="presOf" srcId="{D541D114-7A4F-4EB6-ACA3-667023FFB4F1}" destId="{F614AE1B-8E95-4CC5-AECD-4FAEDE2D8E00}" srcOrd="0" destOrd="0" presId="urn:microsoft.com/office/officeart/2005/8/layout/lProcess3"/>
    <dgm:cxn modelId="{76916408-E394-423F-9E00-CF9252160896}" type="presOf" srcId="{AB972981-EF87-42FA-9E02-4D5D9E39E102}" destId="{562CC613-1F06-4E6B-81BB-055FCC3689C8}" srcOrd="0" destOrd="0" presId="urn:microsoft.com/office/officeart/2005/8/layout/lProcess3"/>
    <dgm:cxn modelId="{2BB0B60A-1ED1-4304-A20D-29E2352CBD84}" type="presOf" srcId="{041E0E52-02D5-4C12-A2C2-D36F85335166}" destId="{4B70A327-62EF-40D2-BD76-B8369C6F5445}" srcOrd="0" destOrd="0" presId="urn:microsoft.com/office/officeart/2005/8/layout/lProcess3"/>
    <dgm:cxn modelId="{AEC31A0C-F972-4566-8B52-5E1332B1501F}" srcId="{07FB2302-5031-4AB6-AC00-632EDC8ECD9C}" destId="{A2A22661-C802-4C8E-A126-27B231D502D8}" srcOrd="0" destOrd="0" parTransId="{6E09760D-A441-40CC-B332-90C81F3C2007}" sibTransId="{2B3D05DB-8F5F-41BF-B51F-CE7DBCEFC643}"/>
    <dgm:cxn modelId="{A882DF0F-1F99-4946-AAE3-5A084C5B8067}" type="presOf" srcId="{05C66CEC-3B51-444A-97FE-0B397DE333D1}" destId="{E616807A-15EA-4059-8C6C-9FB7B0E6C4E6}" srcOrd="0" destOrd="0" presId="urn:microsoft.com/office/officeart/2005/8/layout/lProcess3"/>
    <dgm:cxn modelId="{4EFC7E12-13FE-45B7-8142-244A81FF4477}" type="presOf" srcId="{3E57F7F3-0EEC-48B6-9239-A69CA419151E}" destId="{48444AFB-54F3-4D66-9E19-A25EE65D61F4}" srcOrd="0" destOrd="0" presId="urn:microsoft.com/office/officeart/2005/8/layout/lProcess3"/>
    <dgm:cxn modelId="{D2C5E716-9D91-42DA-96C8-5325CD52E533}" type="presOf" srcId="{4D878F8C-5E1D-4954-8544-268A01E8E7C2}" destId="{DE85BEDE-EF9A-4FC1-BABD-4A1F980C6C5F}" srcOrd="0" destOrd="0" presId="urn:microsoft.com/office/officeart/2005/8/layout/lProcess3"/>
    <dgm:cxn modelId="{D9458E20-5919-4E90-9A3A-7557EE9A9700}" type="presOf" srcId="{DB9DE588-B17A-4AEE-8295-2A5974D41227}" destId="{DD453F24-5EC0-4EB1-B43E-A711A7C60DEE}" srcOrd="0" destOrd="0" presId="urn:microsoft.com/office/officeart/2005/8/layout/lProcess3"/>
    <dgm:cxn modelId="{77F1CF20-D767-4B87-822B-6E72C55478CD}" srcId="{2B30EFE2-D07D-4626-A941-34DE165B3735}" destId="{FDFB0DD4-E243-46D4-A752-9D3D48E70317}" srcOrd="3" destOrd="0" parTransId="{D4146768-CD57-41DB-8994-D8FAB0AB31AA}" sibTransId="{7FADB62B-730F-4004-99FB-6B83CBEC9E95}"/>
    <dgm:cxn modelId="{6A35CA21-0166-4714-B577-35FA120CC801}" srcId="{55CEB2CE-2D3A-4579-89FF-CB7DBDB70D77}" destId="{3FB5F038-BA27-4B2C-B9AC-7F22FE346060}" srcOrd="2" destOrd="0" parTransId="{0C93CACB-E8EC-48B7-A89B-08B58D0280F1}" sibTransId="{BE45A307-6BB4-40FE-8AEE-89669FA8EAD7}"/>
    <dgm:cxn modelId="{69D96123-3A09-4DA7-9AB5-2162A67050E0}" type="presOf" srcId="{4A7EFD71-1902-4B18-A70A-6B37DAB563E2}" destId="{32264946-705C-4364-8A4A-F7771FFCD6D8}" srcOrd="0" destOrd="0" presId="urn:microsoft.com/office/officeart/2005/8/layout/lProcess3"/>
    <dgm:cxn modelId="{0C75AC25-21DB-4B4B-A085-C3F64E5E2982}" type="presOf" srcId="{A251102E-BC7D-46A1-A0EF-7688BDCA9DFC}" destId="{4789F3D4-D383-4B38-8767-4CBD4DBEDC9F}" srcOrd="0" destOrd="0" presId="urn:microsoft.com/office/officeart/2005/8/layout/lProcess3"/>
    <dgm:cxn modelId="{4FA40526-DBC6-48AD-B825-3CDE433E8E28}" srcId="{2B30EFE2-D07D-4626-A941-34DE165B3735}" destId="{F1E4C481-FAC0-424D-99B1-4DF3242C8AFC}" srcOrd="4" destOrd="0" parTransId="{890252DA-7C9B-4599-9BBE-6B8DC4418EDC}" sibTransId="{6740A4D7-EDD2-4C57-B93A-6191354D86D6}"/>
    <dgm:cxn modelId="{75975E33-8CF1-4FE4-9702-2EEDFFD14E0C}" srcId="{07FB2302-5031-4AB6-AC00-632EDC8ECD9C}" destId="{05C66CEC-3B51-444A-97FE-0B397DE333D1}" srcOrd="3" destOrd="0" parTransId="{21CDDBEF-C149-4156-A982-A06369CC7792}" sibTransId="{CDE1B46A-6016-4D77-B32B-08B0EC3896FE}"/>
    <dgm:cxn modelId="{16D63E35-63CA-48DC-8F23-40AADBFE28A4}" srcId="{2B30EFE2-D07D-4626-A941-34DE165B3735}" destId="{07FB2302-5031-4AB6-AC00-632EDC8ECD9C}" srcOrd="0" destOrd="0" parTransId="{F368995C-757E-479E-AF85-7B76F3EC70D3}" sibTransId="{4DDEE0D1-125C-465B-8799-C0727518F489}"/>
    <dgm:cxn modelId="{49E9473A-60D3-43B9-9A92-0779BF04773C}" srcId="{07FB2302-5031-4AB6-AC00-632EDC8ECD9C}" destId="{D541D114-7A4F-4EB6-ACA3-667023FFB4F1}" srcOrd="2" destOrd="0" parTransId="{379AED5A-A668-438D-A8D9-7C53D9BC9305}" sibTransId="{2F1725CC-8B4D-48BD-9848-7D4D43424849}"/>
    <dgm:cxn modelId="{A47B393B-4074-4FEE-8BD9-B64093D037B8}" srcId="{FDFB0DD4-E243-46D4-A752-9D3D48E70317}" destId="{B81182F8-7309-41F9-93AE-81AEFF010EE5}" srcOrd="2" destOrd="0" parTransId="{C63F6306-1CF5-4FDD-B10A-6356C2ED3EDF}" sibTransId="{128DF86E-2646-4A46-B45A-03170363358F}"/>
    <dgm:cxn modelId="{89355E3B-A375-4DFC-AF87-651A7D544816}" srcId="{6EE8EEBB-241C-4930-B5EC-364C536910BA}" destId="{AB972981-EF87-42FA-9E02-4D5D9E39E102}" srcOrd="0" destOrd="0" parTransId="{57A3D615-A1B6-4E4E-AF49-6588862F59C0}" sibTransId="{251D351F-4DB6-44DA-9D36-D10777AE55FA}"/>
    <dgm:cxn modelId="{F169863B-7EF5-4677-813A-6DD855D85C14}" type="presOf" srcId="{6ED93752-F43A-4F4A-A959-3C95923CEFB9}" destId="{4EA56CB5-E1FE-4724-8239-176D6E2CB397}" srcOrd="0" destOrd="0" presId="urn:microsoft.com/office/officeart/2005/8/layout/lProcess3"/>
    <dgm:cxn modelId="{6629AB3D-B1BE-460D-A3B9-95DA902BDBB4}" srcId="{6ED93752-F43A-4F4A-A959-3C95923CEFB9}" destId="{40D34317-AEE8-461A-8F53-E1E3F5E98622}" srcOrd="1" destOrd="0" parTransId="{8B4309AB-821C-4CC0-92FC-1EC5F7518A8B}" sibTransId="{905B2E3E-B026-4C96-B313-FD1F3BD38A99}"/>
    <dgm:cxn modelId="{4DEAA75D-3954-4AD5-AA76-50D3053C18AF}" type="presOf" srcId="{99EC5373-9CE3-4E5C-AA51-641C68AC93E4}" destId="{BC8E07C5-AA6F-4F31-8282-1E11B0175A4C}" srcOrd="0" destOrd="0" presId="urn:microsoft.com/office/officeart/2005/8/layout/lProcess3"/>
    <dgm:cxn modelId="{9447E260-7017-4AFD-9015-15CE20683EE1}" type="presOf" srcId="{17D18AAF-962D-406B-9057-03C3E4C97BB5}" destId="{718E0690-BCA8-42CB-A1F1-54123D4F639B}" srcOrd="0" destOrd="0" presId="urn:microsoft.com/office/officeart/2005/8/layout/lProcess3"/>
    <dgm:cxn modelId="{E0B86E41-4ACF-43E6-AD62-FA31E5D7D5EF}" type="presOf" srcId="{07FB2302-5031-4AB6-AC00-632EDC8ECD9C}" destId="{A725935A-6703-4C11-AB5C-CADBD6E6B4F1}" srcOrd="0" destOrd="0" presId="urn:microsoft.com/office/officeart/2005/8/layout/lProcess3"/>
    <dgm:cxn modelId="{68324362-10BA-4996-B23E-835B8971D11E}" srcId="{6ED93752-F43A-4F4A-A959-3C95923CEFB9}" destId="{E2B12520-FAF2-4A01-98BA-DD48664158CB}" srcOrd="0" destOrd="0" parTransId="{49C7ACB3-998D-42DB-B246-B80C8B8A5329}" sibTransId="{2770982B-2526-44B9-8F9B-35C67C8CD493}"/>
    <dgm:cxn modelId="{D866CA42-93B4-46BF-90A9-F79D6BCD2AB1}" type="presOf" srcId="{4D19F1E4-8C81-4D8D-81C8-0E60B0CFED36}" destId="{A4823873-71DD-4CFC-9FA4-FA86767CE055}" srcOrd="0" destOrd="0" presId="urn:microsoft.com/office/officeart/2005/8/layout/lProcess3"/>
    <dgm:cxn modelId="{49616447-CE4B-4C12-83D6-DEF5807AFD9A}" srcId="{2B30EFE2-D07D-4626-A941-34DE165B3735}" destId="{6EE8EEBB-241C-4930-B5EC-364C536910BA}" srcOrd="2" destOrd="0" parTransId="{6BF3483F-E3B1-4237-8941-CC9EF50B3014}" sibTransId="{7026DEDC-9AE1-43FC-84D4-EE4461DF978D}"/>
    <dgm:cxn modelId="{A075DB49-3701-4960-9FE1-CB7DA691D545}" type="presOf" srcId="{55CEB2CE-2D3A-4579-89FF-CB7DBDB70D77}" destId="{336E2C1E-1A6D-4BDA-B8BE-A95729524935}" srcOrd="0" destOrd="0" presId="urn:microsoft.com/office/officeart/2005/8/layout/lProcess3"/>
    <dgm:cxn modelId="{C16ACC6B-80C4-4DFE-9F34-B492981CFC8E}" srcId="{FDFB0DD4-E243-46D4-A752-9D3D48E70317}" destId="{2E990477-C289-4D2B-A3AC-209ACEF59DDE}" srcOrd="1" destOrd="0" parTransId="{64D6B0D3-C617-40E9-9D7D-A267FCFB8F31}" sibTransId="{21F53A44-A44C-4272-8D8B-4F448E9B1955}"/>
    <dgm:cxn modelId="{A2E1994C-08AA-46CB-9340-50C9C6639B63}" type="presOf" srcId="{A2A22661-C802-4C8E-A126-27B231D502D8}" destId="{6227A32F-9F76-43EA-8E14-F71679393BA5}" srcOrd="0" destOrd="0" presId="urn:microsoft.com/office/officeart/2005/8/layout/lProcess3"/>
    <dgm:cxn modelId="{84C11877-CE53-4D91-9224-6D90148EEA7B}" srcId="{55CEB2CE-2D3A-4579-89FF-CB7DBDB70D77}" destId="{BD0EB278-1E0B-46B3-B7F3-DA5F91B30081}" srcOrd="3" destOrd="0" parTransId="{5D6D7B96-D608-4407-AF39-D82FDD3B67DE}" sibTransId="{7F5A20EA-4F22-4450-B725-CF5267602C76}"/>
    <dgm:cxn modelId="{74322D77-9034-4B7F-BFA7-368E089A9EDC}" srcId="{07FB2302-5031-4AB6-AC00-632EDC8ECD9C}" destId="{94889BD6-3A47-44D5-B188-3F128F80BDED}" srcOrd="1" destOrd="0" parTransId="{5A02BC81-D7FD-4FBC-BF8F-18B7DBBCB0E4}" sibTransId="{A058ABC2-1EDA-4E14-AA7A-0C5485D5075A}"/>
    <dgm:cxn modelId="{B1013F58-76DA-4A8E-98DA-31996AE9674C}" type="presOf" srcId="{94889BD6-3A47-44D5-B188-3F128F80BDED}" destId="{55F5D109-6C26-4A21-8476-89C1249EC56B}" srcOrd="0" destOrd="0" presId="urn:microsoft.com/office/officeart/2005/8/layout/lProcess3"/>
    <dgm:cxn modelId="{61C77578-8C07-457F-AF3C-1F1C0C6B89C7}" srcId="{6EE8EEBB-241C-4930-B5EC-364C536910BA}" destId="{4A7EFD71-1902-4B18-A70A-6B37DAB563E2}" srcOrd="3" destOrd="0" parTransId="{2F4AA922-ABCF-40B7-93E6-961815904574}" sibTransId="{D1A37736-B409-4AA7-917F-240D52B1AD6E}"/>
    <dgm:cxn modelId="{FA82E759-1482-468F-B518-44217E98A956}" type="presOf" srcId="{2E990477-C289-4D2B-A3AC-209ACEF59DDE}" destId="{8F024B16-07CF-43BC-B25E-9D59F4030AB3}" srcOrd="0" destOrd="0" presId="urn:microsoft.com/office/officeart/2005/8/layout/lProcess3"/>
    <dgm:cxn modelId="{B610427B-027A-438A-BCE5-63023BDDE471}" srcId="{2B30EFE2-D07D-4626-A941-34DE165B3735}" destId="{6ED93752-F43A-4F4A-A959-3C95923CEFB9}" srcOrd="1" destOrd="0" parTransId="{47729658-0928-4E8B-BA81-ED8CCEC4A8CB}" sibTransId="{C5196C16-020D-49D2-942D-CC6D79A81128}"/>
    <dgm:cxn modelId="{A7A9997B-4D7C-469A-B93F-3AB5D428AD14}" type="presOf" srcId="{F1E4C481-FAC0-424D-99B1-4DF3242C8AFC}" destId="{60C8E240-2DAF-4C94-8399-F0EE87C063F8}" srcOrd="0" destOrd="0" presId="urn:microsoft.com/office/officeart/2005/8/layout/lProcess3"/>
    <dgm:cxn modelId="{2CD1F57E-F506-4C1A-B4E5-BA8696F21D9F}" srcId="{F1E4C481-FAC0-424D-99B1-4DF3242C8AFC}" destId="{99EC5373-9CE3-4E5C-AA51-641C68AC93E4}" srcOrd="0" destOrd="0" parTransId="{14D09974-1175-4590-83BC-29F2F1F9075E}" sibTransId="{6D00FFF5-0037-4693-9FC5-BF1431D3F3A1}"/>
    <dgm:cxn modelId="{EE469587-F6F8-436B-A6AA-54BFFD13D769}" srcId="{2B30EFE2-D07D-4626-A941-34DE165B3735}" destId="{55CEB2CE-2D3A-4579-89FF-CB7DBDB70D77}" srcOrd="5" destOrd="0" parTransId="{A796A454-2413-437D-ABA0-C22A1AA1DC1B}" sibTransId="{657B5091-BA91-450D-AB00-B53058BC09FF}"/>
    <dgm:cxn modelId="{747E638B-95BE-4897-A0C7-C9332982CB8F}" type="presOf" srcId="{6EE8EEBB-241C-4930-B5EC-364C536910BA}" destId="{0D7EBC48-FC1D-4B7F-92F5-E82CD3B5B2E7}" srcOrd="0" destOrd="0" presId="urn:microsoft.com/office/officeart/2005/8/layout/lProcess3"/>
    <dgm:cxn modelId="{4307588D-1838-44B9-B2E4-7AE40A6B3424}" type="presOf" srcId="{BD0EB278-1E0B-46B3-B7F3-DA5F91B30081}" destId="{1DD9E36D-74AE-4D91-9E96-77A0ED46F11A}" srcOrd="0" destOrd="0" presId="urn:microsoft.com/office/officeart/2005/8/layout/lProcess3"/>
    <dgm:cxn modelId="{A5C2FF92-F713-4B51-8D7A-52060694775A}" type="presOf" srcId="{B81182F8-7309-41F9-93AE-81AEFF010EE5}" destId="{66F42642-0D2A-48C1-B6E0-AC65F0461DFF}" srcOrd="0" destOrd="0" presId="urn:microsoft.com/office/officeart/2005/8/layout/lProcess3"/>
    <dgm:cxn modelId="{80A54595-AC1E-4659-B116-0FFADBF337E4}" srcId="{FDFB0DD4-E243-46D4-A752-9D3D48E70317}" destId="{653E61C9-CDC4-4A00-A686-70313F09DF9F}" srcOrd="3" destOrd="0" parTransId="{98528A01-66CF-4AF6-A108-035633394915}" sibTransId="{984D5901-A4B6-44D3-AF96-1688351C91D5}"/>
    <dgm:cxn modelId="{6B8CAF97-D7FE-469D-92EE-895D474F487C}" srcId="{6ED93752-F43A-4F4A-A959-3C95923CEFB9}" destId="{41573AE6-5EC4-4645-84AB-2078B50DE5B9}" srcOrd="2" destOrd="0" parTransId="{11CE624F-1101-4BE1-9B4E-E6B6DE392E6F}" sibTransId="{7B442A50-EA55-4AD1-B428-D5A1C1FEAC5B}"/>
    <dgm:cxn modelId="{2F26BC98-9D92-4CD4-9522-38E2D9EC3846}" type="presOf" srcId="{40D34317-AEE8-461A-8F53-E1E3F5E98622}" destId="{05EFFFEC-A902-4A17-80D9-424F2E706CC8}" srcOrd="0" destOrd="0" presId="urn:microsoft.com/office/officeart/2005/8/layout/lProcess3"/>
    <dgm:cxn modelId="{4B70D89A-0803-4509-A0B1-5D81CB377BD9}" type="presOf" srcId="{B6416F14-A8B1-432D-8341-48490FAFABDC}" destId="{BE8EBD1C-F468-42C1-BAF0-7D81C7C72210}" srcOrd="0" destOrd="0" presId="urn:microsoft.com/office/officeart/2005/8/layout/lProcess3"/>
    <dgm:cxn modelId="{3DACA8A0-2C1C-4EA9-98AD-6372E85214EA}" srcId="{F1E4C481-FAC0-424D-99B1-4DF3242C8AFC}" destId="{7F7B0532-47D2-4057-BDB4-3452154B6EC3}" srcOrd="2" destOrd="0" parTransId="{F80EE3B1-8119-4A61-B44A-EB6AF28B5DBA}" sibTransId="{5CF26149-4866-4594-9F11-986486453544}"/>
    <dgm:cxn modelId="{499F44A4-5255-4739-8605-DCF39B08B6D1}" srcId="{55CEB2CE-2D3A-4579-89FF-CB7DBDB70D77}" destId="{4D19F1E4-8C81-4D8D-81C8-0E60B0CFED36}" srcOrd="1" destOrd="0" parTransId="{4C8D9770-F62D-4D23-A201-628DE5BF4ED4}" sibTransId="{8C34A696-327B-4D64-B38E-814019B81D2B}"/>
    <dgm:cxn modelId="{2A3C55A6-4C5A-4DDC-A2EA-11F596A5AC5F}" srcId="{6EE8EEBB-241C-4930-B5EC-364C536910BA}" destId="{A251102E-BC7D-46A1-A0EF-7688BDCA9DFC}" srcOrd="1" destOrd="0" parTransId="{278752EF-5A41-48A3-A833-490BF3B35E2F}" sibTransId="{029BBCC6-4BF5-41E1-BFA7-6EDB9A841D4D}"/>
    <dgm:cxn modelId="{2BB434A9-DB2E-485B-8A5B-BA8C023B2589}" type="presOf" srcId="{2B30EFE2-D07D-4626-A941-34DE165B3735}" destId="{AC931CE3-4FAE-4A3E-9F23-D62ADB1793FA}" srcOrd="0" destOrd="0" presId="urn:microsoft.com/office/officeart/2005/8/layout/lProcess3"/>
    <dgm:cxn modelId="{D4CF33AE-D2AA-48C7-8217-1F0FD329EAEA}" type="presOf" srcId="{7F7B0532-47D2-4057-BDB4-3452154B6EC3}" destId="{9567FCA7-078D-4C6A-B007-B7E3DFC28637}" srcOrd="0" destOrd="0" presId="urn:microsoft.com/office/officeart/2005/8/layout/lProcess3"/>
    <dgm:cxn modelId="{36AF8DAF-8FB9-4D62-9E0F-4F19F1ACAFC7}" srcId="{F1E4C481-FAC0-424D-99B1-4DF3242C8AFC}" destId="{DB9DE588-B17A-4AEE-8295-2A5974D41227}" srcOrd="1" destOrd="0" parTransId="{AFB9B5AC-1B2C-4A14-8F81-07BE0A5D927A}" sibTransId="{0859487B-AD63-46BA-AF05-3168DF0BA945}"/>
    <dgm:cxn modelId="{244893B8-0AF5-47DE-B286-4AFFF688C736}" type="presOf" srcId="{41573AE6-5EC4-4645-84AB-2078B50DE5B9}" destId="{58526B6D-AFC7-4185-8BEA-7E1AC9B36FF3}" srcOrd="0" destOrd="0" presId="urn:microsoft.com/office/officeart/2005/8/layout/lProcess3"/>
    <dgm:cxn modelId="{6C639AB8-B0DD-47B3-A73F-1D29EC8F927B}" srcId="{6ED93752-F43A-4F4A-A959-3C95923CEFB9}" destId="{B6416F14-A8B1-432D-8341-48490FAFABDC}" srcOrd="3" destOrd="0" parTransId="{8684F7EC-3686-4B58-A2B5-B7A7C0E1EDD2}" sibTransId="{CA711448-F7F6-49CF-95C1-F452CCD6724D}"/>
    <dgm:cxn modelId="{79B109BB-4CB1-42B3-90B4-4DA9F72EEE8A}" type="presOf" srcId="{FDFB0DD4-E243-46D4-A752-9D3D48E70317}" destId="{FDAC5442-5F2E-4CF9-A1B3-41BDF0F29D8B}" srcOrd="0" destOrd="0" presId="urn:microsoft.com/office/officeart/2005/8/layout/lProcess3"/>
    <dgm:cxn modelId="{F3F934C7-3663-44A0-95E6-2360F0D2C5AB}" srcId="{FDFB0DD4-E243-46D4-A752-9D3D48E70317}" destId="{4D878F8C-5E1D-4954-8544-268A01E8E7C2}" srcOrd="0" destOrd="0" parTransId="{BD1FA8CF-E0BB-4196-A24F-17CBF9094237}" sibTransId="{F5EC03CF-A1AC-46ED-BE26-2C6BEA6CDB18}"/>
    <dgm:cxn modelId="{91A76DD2-CC25-4FDF-A655-90AEEE967AB7}" srcId="{55CEB2CE-2D3A-4579-89FF-CB7DBDB70D77}" destId="{3E57F7F3-0EEC-48B6-9239-A69CA419151E}" srcOrd="0" destOrd="0" parTransId="{0FBFBA66-84B7-43AF-9AC6-F224A5DA0FEC}" sibTransId="{5578DD1C-5554-49B2-90EE-3A5379EEE88D}"/>
    <dgm:cxn modelId="{CF13BED7-2810-4A35-9B36-2674C1AE5BF1}" type="presOf" srcId="{E2B12520-FAF2-4A01-98BA-DD48664158CB}" destId="{B17E0D21-4DFE-43E8-9A45-F353518C03B0}" srcOrd="0" destOrd="0" presId="urn:microsoft.com/office/officeart/2005/8/layout/lProcess3"/>
    <dgm:cxn modelId="{7DBDFED9-A7E5-4835-9409-2E37E206046D}" type="presOf" srcId="{653E61C9-CDC4-4A00-A686-70313F09DF9F}" destId="{E7FEA88D-3E93-424A-B600-0759AF0B9ED8}" srcOrd="0" destOrd="0" presId="urn:microsoft.com/office/officeart/2005/8/layout/lProcess3"/>
    <dgm:cxn modelId="{829C05EE-B5C4-4C49-922B-A111D79528C4}" type="presOf" srcId="{3FB5F038-BA27-4B2C-B9AC-7F22FE346060}" destId="{C14C33FF-477C-421D-B8A7-696D98FF555C}" srcOrd="0" destOrd="0" presId="urn:microsoft.com/office/officeart/2005/8/layout/lProcess3"/>
    <dgm:cxn modelId="{18D315EE-0FB3-4763-93EE-C35F3B899FF6}" srcId="{F1E4C481-FAC0-424D-99B1-4DF3242C8AFC}" destId="{17D18AAF-962D-406B-9057-03C3E4C97BB5}" srcOrd="3" destOrd="0" parTransId="{6423BB69-3940-4AB1-9338-E3930192527A}" sibTransId="{ACD3C6F5-6AB7-478B-8268-C687E540E4AA}"/>
    <dgm:cxn modelId="{01F355FE-64D3-4350-9AF1-B149F7E4A74F}" srcId="{6EE8EEBB-241C-4930-B5EC-364C536910BA}" destId="{041E0E52-02D5-4C12-A2C2-D36F85335166}" srcOrd="2" destOrd="0" parTransId="{913FAAC9-11BF-4EC5-B0A8-B2C99378BF3A}" sibTransId="{905A3DAA-D1FD-4526-BF06-363F2EA6674F}"/>
    <dgm:cxn modelId="{E4C5B13B-7DA8-4934-BE85-61083DF8DF86}" type="presParOf" srcId="{AC931CE3-4FAE-4A3E-9F23-D62ADB1793FA}" destId="{291C0CFF-8C16-4A45-A13D-80F18227A24F}" srcOrd="0" destOrd="0" presId="urn:microsoft.com/office/officeart/2005/8/layout/lProcess3"/>
    <dgm:cxn modelId="{EA59602B-3DA9-4451-9BD9-A50F3E947FDF}" type="presParOf" srcId="{291C0CFF-8C16-4A45-A13D-80F18227A24F}" destId="{A725935A-6703-4C11-AB5C-CADBD6E6B4F1}" srcOrd="0" destOrd="0" presId="urn:microsoft.com/office/officeart/2005/8/layout/lProcess3"/>
    <dgm:cxn modelId="{9DA18006-DDD9-45B7-B493-C429BDBFC047}" type="presParOf" srcId="{291C0CFF-8C16-4A45-A13D-80F18227A24F}" destId="{FAEBE045-DDF2-4A55-AE79-3422A8D4FF96}" srcOrd="1" destOrd="0" presId="urn:microsoft.com/office/officeart/2005/8/layout/lProcess3"/>
    <dgm:cxn modelId="{88A1E92F-87F4-4161-A842-21B95E007371}" type="presParOf" srcId="{291C0CFF-8C16-4A45-A13D-80F18227A24F}" destId="{6227A32F-9F76-43EA-8E14-F71679393BA5}" srcOrd="2" destOrd="0" presId="urn:microsoft.com/office/officeart/2005/8/layout/lProcess3"/>
    <dgm:cxn modelId="{6B0797ED-1538-409B-9FF9-E92E4F8276DA}" type="presParOf" srcId="{291C0CFF-8C16-4A45-A13D-80F18227A24F}" destId="{1DADF490-977B-40E2-B756-72E663595932}" srcOrd="3" destOrd="0" presId="urn:microsoft.com/office/officeart/2005/8/layout/lProcess3"/>
    <dgm:cxn modelId="{505B2363-191B-49F8-B71B-D9F705625612}" type="presParOf" srcId="{291C0CFF-8C16-4A45-A13D-80F18227A24F}" destId="{55F5D109-6C26-4A21-8476-89C1249EC56B}" srcOrd="4" destOrd="0" presId="urn:microsoft.com/office/officeart/2005/8/layout/lProcess3"/>
    <dgm:cxn modelId="{83954E63-83C1-4265-9972-D26866FEEC3C}" type="presParOf" srcId="{291C0CFF-8C16-4A45-A13D-80F18227A24F}" destId="{325BED78-7942-4A1E-9E3C-DE3878491066}" srcOrd="5" destOrd="0" presId="urn:microsoft.com/office/officeart/2005/8/layout/lProcess3"/>
    <dgm:cxn modelId="{BE26797F-9E19-44EA-9AFD-CD711FBF23E4}" type="presParOf" srcId="{291C0CFF-8C16-4A45-A13D-80F18227A24F}" destId="{F614AE1B-8E95-4CC5-AECD-4FAEDE2D8E00}" srcOrd="6" destOrd="0" presId="urn:microsoft.com/office/officeart/2005/8/layout/lProcess3"/>
    <dgm:cxn modelId="{9C300FFA-F8CE-41A3-B69D-A95F141E4B8B}" type="presParOf" srcId="{291C0CFF-8C16-4A45-A13D-80F18227A24F}" destId="{20D56293-A420-4E3A-9485-8E0CEDD66E74}" srcOrd="7" destOrd="0" presId="urn:microsoft.com/office/officeart/2005/8/layout/lProcess3"/>
    <dgm:cxn modelId="{7A97C8EA-6FE4-44E7-AFAC-B27FD034ACAE}" type="presParOf" srcId="{291C0CFF-8C16-4A45-A13D-80F18227A24F}" destId="{E616807A-15EA-4059-8C6C-9FB7B0E6C4E6}" srcOrd="8" destOrd="0" presId="urn:microsoft.com/office/officeart/2005/8/layout/lProcess3"/>
    <dgm:cxn modelId="{E0708F61-C988-4311-8C8E-83284E462AF6}" type="presParOf" srcId="{AC931CE3-4FAE-4A3E-9F23-D62ADB1793FA}" destId="{B22427F0-FC95-42B6-A314-36827E2029AB}" srcOrd="1" destOrd="0" presId="urn:microsoft.com/office/officeart/2005/8/layout/lProcess3"/>
    <dgm:cxn modelId="{51C20849-E9F6-4881-A2ED-DF343FA768E9}" type="presParOf" srcId="{AC931CE3-4FAE-4A3E-9F23-D62ADB1793FA}" destId="{4DD95CA7-97BA-4498-92D8-05D34C80F220}" srcOrd="2" destOrd="0" presId="urn:microsoft.com/office/officeart/2005/8/layout/lProcess3"/>
    <dgm:cxn modelId="{677E014D-7828-4A8E-8371-51012B093EB9}" type="presParOf" srcId="{4DD95CA7-97BA-4498-92D8-05D34C80F220}" destId="{4EA56CB5-E1FE-4724-8239-176D6E2CB397}" srcOrd="0" destOrd="0" presId="urn:microsoft.com/office/officeart/2005/8/layout/lProcess3"/>
    <dgm:cxn modelId="{5020B7F1-8FA5-4EBC-BA5A-747E048F339F}" type="presParOf" srcId="{4DD95CA7-97BA-4498-92D8-05D34C80F220}" destId="{B637BB4A-3164-4979-B3CC-2BDFD7E6CDA1}" srcOrd="1" destOrd="0" presId="urn:microsoft.com/office/officeart/2005/8/layout/lProcess3"/>
    <dgm:cxn modelId="{813AF358-352E-4657-AE03-7A11C47CC820}" type="presParOf" srcId="{4DD95CA7-97BA-4498-92D8-05D34C80F220}" destId="{B17E0D21-4DFE-43E8-9A45-F353518C03B0}" srcOrd="2" destOrd="0" presId="urn:microsoft.com/office/officeart/2005/8/layout/lProcess3"/>
    <dgm:cxn modelId="{52F6A474-AC44-4967-85A3-D3D70BC02AA4}" type="presParOf" srcId="{4DD95CA7-97BA-4498-92D8-05D34C80F220}" destId="{8386E74A-FECA-46D7-8678-77F49FF1F989}" srcOrd="3" destOrd="0" presId="urn:microsoft.com/office/officeart/2005/8/layout/lProcess3"/>
    <dgm:cxn modelId="{4865BFA4-1A36-473E-8865-C3F4057C9F57}" type="presParOf" srcId="{4DD95CA7-97BA-4498-92D8-05D34C80F220}" destId="{05EFFFEC-A902-4A17-80D9-424F2E706CC8}" srcOrd="4" destOrd="0" presId="urn:microsoft.com/office/officeart/2005/8/layout/lProcess3"/>
    <dgm:cxn modelId="{B37A46E4-18C2-460D-8560-9D7A6C299CCB}" type="presParOf" srcId="{4DD95CA7-97BA-4498-92D8-05D34C80F220}" destId="{D41171F0-210D-40B6-A539-F504FEDADCED}" srcOrd="5" destOrd="0" presId="urn:microsoft.com/office/officeart/2005/8/layout/lProcess3"/>
    <dgm:cxn modelId="{7ABF4779-9EDB-41B8-8DAC-2F5E32C854FB}" type="presParOf" srcId="{4DD95CA7-97BA-4498-92D8-05D34C80F220}" destId="{58526B6D-AFC7-4185-8BEA-7E1AC9B36FF3}" srcOrd="6" destOrd="0" presId="urn:microsoft.com/office/officeart/2005/8/layout/lProcess3"/>
    <dgm:cxn modelId="{FE21F8DC-FDA2-405E-8E94-F31FF21F4189}" type="presParOf" srcId="{4DD95CA7-97BA-4498-92D8-05D34C80F220}" destId="{77F93171-A0CF-4EB8-BC07-F1B5674298ED}" srcOrd="7" destOrd="0" presId="urn:microsoft.com/office/officeart/2005/8/layout/lProcess3"/>
    <dgm:cxn modelId="{BDF7A307-EF3C-4061-B0C9-DC30494B1EFF}" type="presParOf" srcId="{4DD95CA7-97BA-4498-92D8-05D34C80F220}" destId="{BE8EBD1C-F468-42C1-BAF0-7D81C7C72210}" srcOrd="8" destOrd="0" presId="urn:microsoft.com/office/officeart/2005/8/layout/lProcess3"/>
    <dgm:cxn modelId="{A0741BBD-FBC1-4FA5-B9FF-2C39AC75F8BD}" type="presParOf" srcId="{AC931CE3-4FAE-4A3E-9F23-D62ADB1793FA}" destId="{F3A8BF10-BDC4-437C-883B-66A65EF5EAE9}" srcOrd="3" destOrd="0" presId="urn:microsoft.com/office/officeart/2005/8/layout/lProcess3"/>
    <dgm:cxn modelId="{C7E90678-477E-4305-AAB1-66EA85E01A45}" type="presParOf" srcId="{AC931CE3-4FAE-4A3E-9F23-D62ADB1793FA}" destId="{F9C27DD5-5F5D-40DA-A7FC-3B69160E4218}" srcOrd="4" destOrd="0" presId="urn:microsoft.com/office/officeart/2005/8/layout/lProcess3"/>
    <dgm:cxn modelId="{592E3BB8-CAAA-4908-83F5-AB4BF4F593EB}" type="presParOf" srcId="{F9C27DD5-5F5D-40DA-A7FC-3B69160E4218}" destId="{0D7EBC48-FC1D-4B7F-92F5-E82CD3B5B2E7}" srcOrd="0" destOrd="0" presId="urn:microsoft.com/office/officeart/2005/8/layout/lProcess3"/>
    <dgm:cxn modelId="{D43435F2-4EFF-4CE5-A0C7-91A3870350BD}" type="presParOf" srcId="{F9C27DD5-5F5D-40DA-A7FC-3B69160E4218}" destId="{6356CC80-75E8-4D8C-B092-021E664513B3}" srcOrd="1" destOrd="0" presId="urn:microsoft.com/office/officeart/2005/8/layout/lProcess3"/>
    <dgm:cxn modelId="{2E27907C-84F2-428B-838E-143340A57431}" type="presParOf" srcId="{F9C27DD5-5F5D-40DA-A7FC-3B69160E4218}" destId="{562CC613-1F06-4E6B-81BB-055FCC3689C8}" srcOrd="2" destOrd="0" presId="urn:microsoft.com/office/officeart/2005/8/layout/lProcess3"/>
    <dgm:cxn modelId="{67760A6B-55BB-4DC2-A8AF-DF607272E417}" type="presParOf" srcId="{F9C27DD5-5F5D-40DA-A7FC-3B69160E4218}" destId="{A2D775BB-E7C0-4B36-895D-B86B87248694}" srcOrd="3" destOrd="0" presId="urn:microsoft.com/office/officeart/2005/8/layout/lProcess3"/>
    <dgm:cxn modelId="{F5967C85-B761-4453-9580-D2D40084B452}" type="presParOf" srcId="{F9C27DD5-5F5D-40DA-A7FC-3B69160E4218}" destId="{4789F3D4-D383-4B38-8767-4CBD4DBEDC9F}" srcOrd="4" destOrd="0" presId="urn:microsoft.com/office/officeart/2005/8/layout/lProcess3"/>
    <dgm:cxn modelId="{AC1C9237-FFB6-4242-AAFD-5F750B89C37E}" type="presParOf" srcId="{F9C27DD5-5F5D-40DA-A7FC-3B69160E4218}" destId="{66170546-1A8A-457C-99A3-E1F39E2A8F8C}" srcOrd="5" destOrd="0" presId="urn:microsoft.com/office/officeart/2005/8/layout/lProcess3"/>
    <dgm:cxn modelId="{C34863CE-D0B0-4BE0-8D32-9C1FD172C9BC}" type="presParOf" srcId="{F9C27DD5-5F5D-40DA-A7FC-3B69160E4218}" destId="{4B70A327-62EF-40D2-BD76-B8369C6F5445}" srcOrd="6" destOrd="0" presId="urn:microsoft.com/office/officeart/2005/8/layout/lProcess3"/>
    <dgm:cxn modelId="{255B05AB-F8DE-470B-943C-53A94EAA910F}" type="presParOf" srcId="{F9C27DD5-5F5D-40DA-A7FC-3B69160E4218}" destId="{7955E0ED-C8FA-44B4-B3F4-BE49D690853E}" srcOrd="7" destOrd="0" presId="urn:microsoft.com/office/officeart/2005/8/layout/lProcess3"/>
    <dgm:cxn modelId="{DC2E8591-E7D5-4B3F-89C7-AA93B598A2F6}" type="presParOf" srcId="{F9C27DD5-5F5D-40DA-A7FC-3B69160E4218}" destId="{32264946-705C-4364-8A4A-F7771FFCD6D8}" srcOrd="8" destOrd="0" presId="urn:microsoft.com/office/officeart/2005/8/layout/lProcess3"/>
    <dgm:cxn modelId="{5B1FFACB-1863-4D6D-9ACD-B2B10BAF1405}" type="presParOf" srcId="{AC931CE3-4FAE-4A3E-9F23-D62ADB1793FA}" destId="{53330692-E912-48EE-9AAF-BFD186DC9DB0}" srcOrd="5" destOrd="0" presId="urn:microsoft.com/office/officeart/2005/8/layout/lProcess3"/>
    <dgm:cxn modelId="{E44B2A54-C0B5-46D0-93AC-7357D47D2797}" type="presParOf" srcId="{AC931CE3-4FAE-4A3E-9F23-D62ADB1793FA}" destId="{693A3C34-A58D-4D50-9A60-4DC83C609911}" srcOrd="6" destOrd="0" presId="urn:microsoft.com/office/officeart/2005/8/layout/lProcess3"/>
    <dgm:cxn modelId="{04E135EC-B937-4C7D-96FD-BEEA0C936D36}" type="presParOf" srcId="{693A3C34-A58D-4D50-9A60-4DC83C609911}" destId="{FDAC5442-5F2E-4CF9-A1B3-41BDF0F29D8B}" srcOrd="0" destOrd="0" presId="urn:microsoft.com/office/officeart/2005/8/layout/lProcess3"/>
    <dgm:cxn modelId="{CF95E133-1601-4740-A98E-0010408BE700}" type="presParOf" srcId="{693A3C34-A58D-4D50-9A60-4DC83C609911}" destId="{BCE21393-62CC-4EB4-B8FB-34D298BB8FA3}" srcOrd="1" destOrd="0" presId="urn:microsoft.com/office/officeart/2005/8/layout/lProcess3"/>
    <dgm:cxn modelId="{C40812C5-58A7-4514-A15D-CD2145BD5FA8}" type="presParOf" srcId="{693A3C34-A58D-4D50-9A60-4DC83C609911}" destId="{DE85BEDE-EF9A-4FC1-BABD-4A1F980C6C5F}" srcOrd="2" destOrd="0" presId="urn:microsoft.com/office/officeart/2005/8/layout/lProcess3"/>
    <dgm:cxn modelId="{E39D98F2-5E21-4A19-BF2A-2A3FD5563F4F}" type="presParOf" srcId="{693A3C34-A58D-4D50-9A60-4DC83C609911}" destId="{5041FD52-19A3-4CE0-BC04-9C6C55251B72}" srcOrd="3" destOrd="0" presId="urn:microsoft.com/office/officeart/2005/8/layout/lProcess3"/>
    <dgm:cxn modelId="{0F44DA41-B94A-4279-8A6E-A5793A5629F3}" type="presParOf" srcId="{693A3C34-A58D-4D50-9A60-4DC83C609911}" destId="{8F024B16-07CF-43BC-B25E-9D59F4030AB3}" srcOrd="4" destOrd="0" presId="urn:microsoft.com/office/officeart/2005/8/layout/lProcess3"/>
    <dgm:cxn modelId="{DE423486-0A9B-4DAD-92B8-EC75290F1661}" type="presParOf" srcId="{693A3C34-A58D-4D50-9A60-4DC83C609911}" destId="{46204B3C-199B-437F-8BF7-F4A53F6D8069}" srcOrd="5" destOrd="0" presId="urn:microsoft.com/office/officeart/2005/8/layout/lProcess3"/>
    <dgm:cxn modelId="{C42F1281-CDE4-4389-A9DD-AC39DFBDAB6C}" type="presParOf" srcId="{693A3C34-A58D-4D50-9A60-4DC83C609911}" destId="{66F42642-0D2A-48C1-B6E0-AC65F0461DFF}" srcOrd="6" destOrd="0" presId="urn:microsoft.com/office/officeart/2005/8/layout/lProcess3"/>
    <dgm:cxn modelId="{397DD0D3-394F-472F-B791-E89898AC2F59}" type="presParOf" srcId="{693A3C34-A58D-4D50-9A60-4DC83C609911}" destId="{BBBC0698-940D-4A05-A0E1-5450D60F872A}" srcOrd="7" destOrd="0" presId="urn:microsoft.com/office/officeart/2005/8/layout/lProcess3"/>
    <dgm:cxn modelId="{B850B5DD-C1E9-4A51-B2C0-CFACFB060048}" type="presParOf" srcId="{693A3C34-A58D-4D50-9A60-4DC83C609911}" destId="{E7FEA88D-3E93-424A-B600-0759AF0B9ED8}" srcOrd="8" destOrd="0" presId="urn:microsoft.com/office/officeart/2005/8/layout/lProcess3"/>
    <dgm:cxn modelId="{10ECCEAF-C3CE-4029-AD09-E3B2FD5AB45D}" type="presParOf" srcId="{AC931CE3-4FAE-4A3E-9F23-D62ADB1793FA}" destId="{1AF84F03-9194-40C4-B570-7822AEDB9414}" srcOrd="7" destOrd="0" presId="urn:microsoft.com/office/officeart/2005/8/layout/lProcess3"/>
    <dgm:cxn modelId="{E6BCD624-0212-471D-932D-126024391425}" type="presParOf" srcId="{AC931CE3-4FAE-4A3E-9F23-D62ADB1793FA}" destId="{9B291DE0-734F-4238-911B-0242BF09884A}" srcOrd="8" destOrd="0" presId="urn:microsoft.com/office/officeart/2005/8/layout/lProcess3"/>
    <dgm:cxn modelId="{DC2D66B9-E458-4782-A378-EBB80507FAA3}" type="presParOf" srcId="{9B291DE0-734F-4238-911B-0242BF09884A}" destId="{60C8E240-2DAF-4C94-8399-F0EE87C063F8}" srcOrd="0" destOrd="0" presId="urn:microsoft.com/office/officeart/2005/8/layout/lProcess3"/>
    <dgm:cxn modelId="{B83602C8-635B-4C02-96C3-2800BF2C5BC7}" type="presParOf" srcId="{9B291DE0-734F-4238-911B-0242BF09884A}" destId="{D538CA2C-0AD8-490A-8513-869DFBCC735A}" srcOrd="1" destOrd="0" presId="urn:microsoft.com/office/officeart/2005/8/layout/lProcess3"/>
    <dgm:cxn modelId="{131FD9AB-6019-48E9-9270-05880E8EDEAB}" type="presParOf" srcId="{9B291DE0-734F-4238-911B-0242BF09884A}" destId="{BC8E07C5-AA6F-4F31-8282-1E11B0175A4C}" srcOrd="2" destOrd="0" presId="urn:microsoft.com/office/officeart/2005/8/layout/lProcess3"/>
    <dgm:cxn modelId="{D083FB07-2415-4F58-BC14-050FBD59C5BF}" type="presParOf" srcId="{9B291DE0-734F-4238-911B-0242BF09884A}" destId="{36488FDB-CF37-4943-9238-F45D74A84415}" srcOrd="3" destOrd="0" presId="urn:microsoft.com/office/officeart/2005/8/layout/lProcess3"/>
    <dgm:cxn modelId="{43CB9CCE-9078-4197-89A9-FD35A939145E}" type="presParOf" srcId="{9B291DE0-734F-4238-911B-0242BF09884A}" destId="{DD453F24-5EC0-4EB1-B43E-A711A7C60DEE}" srcOrd="4" destOrd="0" presId="urn:microsoft.com/office/officeart/2005/8/layout/lProcess3"/>
    <dgm:cxn modelId="{A323882E-314B-49F0-98DB-0B1BAC5912F4}" type="presParOf" srcId="{9B291DE0-734F-4238-911B-0242BF09884A}" destId="{A3661B57-9963-4ECC-84CE-75BDC75E8E71}" srcOrd="5" destOrd="0" presId="urn:microsoft.com/office/officeart/2005/8/layout/lProcess3"/>
    <dgm:cxn modelId="{E4B7DA09-2688-49FF-BD68-3324ACEB8FA7}" type="presParOf" srcId="{9B291DE0-734F-4238-911B-0242BF09884A}" destId="{9567FCA7-078D-4C6A-B007-B7E3DFC28637}" srcOrd="6" destOrd="0" presId="urn:microsoft.com/office/officeart/2005/8/layout/lProcess3"/>
    <dgm:cxn modelId="{848AA980-4D0E-4F33-A20B-FFAB1E205E84}" type="presParOf" srcId="{9B291DE0-734F-4238-911B-0242BF09884A}" destId="{2D277ADD-1F47-4BBF-B994-A9B88FEBD80E}" srcOrd="7" destOrd="0" presId="urn:microsoft.com/office/officeart/2005/8/layout/lProcess3"/>
    <dgm:cxn modelId="{8275D813-5075-4942-84EA-9E81824EC6CA}" type="presParOf" srcId="{9B291DE0-734F-4238-911B-0242BF09884A}" destId="{718E0690-BCA8-42CB-A1F1-54123D4F639B}" srcOrd="8" destOrd="0" presId="urn:microsoft.com/office/officeart/2005/8/layout/lProcess3"/>
    <dgm:cxn modelId="{B5268F5B-3031-420B-902B-C8C34C95DA47}" type="presParOf" srcId="{AC931CE3-4FAE-4A3E-9F23-D62ADB1793FA}" destId="{C05E52C4-571D-4A01-837D-228D1C27C6F0}" srcOrd="9" destOrd="0" presId="urn:microsoft.com/office/officeart/2005/8/layout/lProcess3"/>
    <dgm:cxn modelId="{35BC8E9E-53EC-4698-9EBF-8FF113EBA963}" type="presParOf" srcId="{AC931CE3-4FAE-4A3E-9F23-D62ADB1793FA}" destId="{08F4FAE1-F86C-4AEF-A909-D6752650893B}" srcOrd="10" destOrd="0" presId="urn:microsoft.com/office/officeart/2005/8/layout/lProcess3"/>
    <dgm:cxn modelId="{A36EA12A-7545-44D4-9CFA-389609425E17}" type="presParOf" srcId="{08F4FAE1-F86C-4AEF-A909-D6752650893B}" destId="{336E2C1E-1A6D-4BDA-B8BE-A95729524935}" srcOrd="0" destOrd="0" presId="urn:microsoft.com/office/officeart/2005/8/layout/lProcess3"/>
    <dgm:cxn modelId="{7877C5F0-C564-4F80-B71C-2AFADC50F433}" type="presParOf" srcId="{08F4FAE1-F86C-4AEF-A909-D6752650893B}" destId="{95B419F4-51E8-433A-927C-732AD383A1CA}" srcOrd="1" destOrd="0" presId="urn:microsoft.com/office/officeart/2005/8/layout/lProcess3"/>
    <dgm:cxn modelId="{BF5BE6F4-6F10-4D54-9B18-8481038457BE}" type="presParOf" srcId="{08F4FAE1-F86C-4AEF-A909-D6752650893B}" destId="{48444AFB-54F3-4D66-9E19-A25EE65D61F4}" srcOrd="2" destOrd="0" presId="urn:microsoft.com/office/officeart/2005/8/layout/lProcess3"/>
    <dgm:cxn modelId="{3CF4CBB6-6E58-49EF-8CD8-F76C49B7CE36}" type="presParOf" srcId="{08F4FAE1-F86C-4AEF-A909-D6752650893B}" destId="{F99C538A-3AAA-48AB-8F90-A48126184AF3}" srcOrd="3" destOrd="0" presId="urn:microsoft.com/office/officeart/2005/8/layout/lProcess3"/>
    <dgm:cxn modelId="{22F0E00F-FED0-4E1F-9628-66F11F32F81F}" type="presParOf" srcId="{08F4FAE1-F86C-4AEF-A909-D6752650893B}" destId="{A4823873-71DD-4CFC-9FA4-FA86767CE055}" srcOrd="4" destOrd="0" presId="urn:microsoft.com/office/officeart/2005/8/layout/lProcess3"/>
    <dgm:cxn modelId="{1091CB01-B751-46E8-9656-006F516BE6B5}" type="presParOf" srcId="{08F4FAE1-F86C-4AEF-A909-D6752650893B}" destId="{109EC3F0-D6B3-44E7-95C7-E1F92B1CA24D}" srcOrd="5" destOrd="0" presId="urn:microsoft.com/office/officeart/2005/8/layout/lProcess3"/>
    <dgm:cxn modelId="{6FB17B11-9F48-498D-AD05-F1993B015F0F}" type="presParOf" srcId="{08F4FAE1-F86C-4AEF-A909-D6752650893B}" destId="{C14C33FF-477C-421D-B8A7-696D98FF555C}" srcOrd="6" destOrd="0" presId="urn:microsoft.com/office/officeart/2005/8/layout/lProcess3"/>
    <dgm:cxn modelId="{0DE04596-0284-4B4F-A055-C8609A8E5696}" type="presParOf" srcId="{08F4FAE1-F86C-4AEF-A909-D6752650893B}" destId="{C0F35BC7-2E79-4F1C-9CE0-D9930F0A3744}" srcOrd="7" destOrd="0" presId="urn:microsoft.com/office/officeart/2005/8/layout/lProcess3"/>
    <dgm:cxn modelId="{DBD732A4-EE58-4604-AF4C-5BE8EC5EF9B3}" type="presParOf" srcId="{08F4FAE1-F86C-4AEF-A909-D6752650893B}" destId="{1DD9E36D-74AE-4D91-9E96-77A0ED46F11A}" srcOrd="8"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30EFE2-D07D-4626-A941-34DE165B3735}"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07FB2302-5031-4AB6-AC00-632EDC8ECD9C}">
      <dgm:prSet phldrT="[Text]" custT="1"/>
      <dgm:spPr/>
      <dgm:t>
        <a:bodyPr/>
        <a:lstStyle/>
        <a:p>
          <a:r>
            <a:rPr lang="en-US" sz="2000" b="1"/>
            <a:t>Program</a:t>
          </a:r>
          <a:endParaRPr lang="en-US" sz="1700" b="1"/>
        </a:p>
      </dgm:t>
    </dgm:pt>
    <dgm:pt modelId="{F368995C-757E-479E-AF85-7B76F3EC70D3}" type="parTrans" cxnId="{16D63E35-63CA-48DC-8F23-40AADBFE28A4}">
      <dgm:prSet/>
      <dgm:spPr/>
      <dgm:t>
        <a:bodyPr/>
        <a:lstStyle/>
        <a:p>
          <a:endParaRPr lang="en-US"/>
        </a:p>
      </dgm:t>
    </dgm:pt>
    <dgm:pt modelId="{4DDEE0D1-125C-465B-8799-C0727518F489}" type="sibTrans" cxnId="{16D63E35-63CA-48DC-8F23-40AADBFE28A4}">
      <dgm:prSet/>
      <dgm:spPr/>
      <dgm:t>
        <a:bodyPr/>
        <a:lstStyle/>
        <a:p>
          <a:endParaRPr lang="en-US"/>
        </a:p>
      </dgm:t>
    </dgm:pt>
    <dgm:pt modelId="{A2A22661-C802-4C8E-A126-27B231D502D8}">
      <dgm:prSet phldrT="[Text]" custT="1"/>
      <dgm:spPr>
        <a:ln>
          <a:solidFill>
            <a:schemeClr val="tx1">
              <a:alpha val="90000"/>
            </a:schemeClr>
          </a:solidFill>
        </a:ln>
      </dgm:spPr>
      <dgm:t>
        <a:bodyPr/>
        <a:lstStyle/>
        <a:p>
          <a:r>
            <a:rPr lang="en-US" sz="1600" b="1"/>
            <a:t>Example</a:t>
          </a:r>
        </a:p>
      </dgm:t>
    </dgm:pt>
    <dgm:pt modelId="{6E09760D-A441-40CC-B332-90C81F3C2007}" type="parTrans" cxnId="{AEC31A0C-F972-4566-8B52-5E1332B1501F}">
      <dgm:prSet/>
      <dgm:spPr/>
      <dgm:t>
        <a:bodyPr/>
        <a:lstStyle/>
        <a:p>
          <a:endParaRPr lang="en-US"/>
        </a:p>
      </dgm:t>
    </dgm:pt>
    <dgm:pt modelId="{2B3D05DB-8F5F-41BF-B51F-CE7DBCEFC643}" type="sibTrans" cxnId="{AEC31A0C-F972-4566-8B52-5E1332B1501F}">
      <dgm:prSet/>
      <dgm:spPr/>
      <dgm:t>
        <a:bodyPr/>
        <a:lstStyle/>
        <a:p>
          <a:endParaRPr lang="en-US"/>
        </a:p>
      </dgm:t>
    </dgm:pt>
    <dgm:pt modelId="{D541D114-7A4F-4EB6-ACA3-667023FFB4F1}">
      <dgm:prSet phldrT="[Text]" custT="1"/>
      <dgm:spPr>
        <a:ln>
          <a:solidFill>
            <a:schemeClr val="tx1">
              <a:alpha val="90000"/>
            </a:schemeClr>
          </a:solidFill>
        </a:ln>
      </dgm:spPr>
      <dgm:t>
        <a:bodyPr/>
        <a:lstStyle/>
        <a:p>
          <a:r>
            <a:rPr lang="en-US" sz="1600" b="1"/>
            <a:t>Purpose</a:t>
          </a:r>
        </a:p>
      </dgm:t>
    </dgm:pt>
    <dgm:pt modelId="{379AED5A-A668-438D-A8D9-7C53D9BC9305}" type="parTrans" cxnId="{49E9473A-60D3-43B9-9A92-0779BF04773C}">
      <dgm:prSet/>
      <dgm:spPr/>
      <dgm:t>
        <a:bodyPr/>
        <a:lstStyle/>
        <a:p>
          <a:endParaRPr lang="en-US"/>
        </a:p>
      </dgm:t>
    </dgm:pt>
    <dgm:pt modelId="{2F1725CC-8B4D-48BD-9848-7D4D43424849}" type="sibTrans" cxnId="{49E9473A-60D3-43B9-9A92-0779BF04773C}">
      <dgm:prSet/>
      <dgm:spPr/>
      <dgm:t>
        <a:bodyPr/>
        <a:lstStyle/>
        <a:p>
          <a:endParaRPr lang="en-US"/>
        </a:p>
      </dgm:t>
    </dgm:pt>
    <dgm:pt modelId="{6ED93752-F43A-4F4A-A959-3C95923CEFB9}">
      <dgm:prSet phldrT="[Text]"/>
      <dgm:spPr/>
      <dgm:t>
        <a:bodyPr/>
        <a:lstStyle/>
        <a:p>
          <a:r>
            <a:rPr lang="en-US" b="1"/>
            <a:t>Population-healthy food policies</a:t>
          </a:r>
        </a:p>
      </dgm:t>
    </dgm:pt>
    <dgm:pt modelId="{47729658-0928-4E8B-BA81-ED8CCEC4A8CB}" type="parTrans" cxnId="{B610427B-027A-438A-BCE5-63023BDDE471}">
      <dgm:prSet/>
      <dgm:spPr/>
      <dgm:t>
        <a:bodyPr/>
        <a:lstStyle/>
        <a:p>
          <a:endParaRPr lang="en-US"/>
        </a:p>
      </dgm:t>
    </dgm:pt>
    <dgm:pt modelId="{C5196C16-020D-49D2-942D-CC6D79A81128}" type="sibTrans" cxnId="{B610427B-027A-438A-BCE5-63023BDDE471}">
      <dgm:prSet/>
      <dgm:spPr/>
      <dgm:t>
        <a:bodyPr/>
        <a:lstStyle/>
        <a:p>
          <a:endParaRPr lang="en-US"/>
        </a:p>
      </dgm:t>
    </dgm:pt>
    <dgm:pt modelId="{E2B12520-FAF2-4A01-98BA-DD48664158CB}">
      <dgm:prSet phldrT="[Text]" custT="1"/>
      <dgm:spPr/>
      <dgm:t>
        <a:bodyPr/>
        <a:lstStyle/>
        <a:p>
          <a:r>
            <a:rPr lang="en-US" sz="1400"/>
            <a:t>Farm Bill, Smart Snacks in Schools, etc.</a:t>
          </a:r>
        </a:p>
      </dgm:t>
    </dgm:pt>
    <dgm:pt modelId="{49C7ACB3-998D-42DB-B246-B80C8B8A5329}" type="parTrans" cxnId="{68324362-10BA-4996-B23E-835B8971D11E}">
      <dgm:prSet/>
      <dgm:spPr/>
      <dgm:t>
        <a:bodyPr/>
        <a:lstStyle/>
        <a:p>
          <a:endParaRPr lang="en-US"/>
        </a:p>
      </dgm:t>
    </dgm:pt>
    <dgm:pt modelId="{2770982B-2526-44B9-8F9B-35C67C8CD493}" type="sibTrans" cxnId="{68324362-10BA-4996-B23E-835B8971D11E}">
      <dgm:prSet/>
      <dgm:spPr/>
      <dgm:t>
        <a:bodyPr/>
        <a:lstStyle/>
        <a:p>
          <a:endParaRPr lang="en-US"/>
        </a:p>
      </dgm:t>
    </dgm:pt>
    <dgm:pt modelId="{6EE8EEBB-241C-4930-B5EC-364C536910BA}">
      <dgm:prSet phldrT="[Text]"/>
      <dgm:spPr/>
      <dgm:t>
        <a:bodyPr/>
        <a:lstStyle/>
        <a:p>
          <a:r>
            <a:rPr lang="en-US" b="1"/>
            <a:t>Nutrition Security Programs</a:t>
          </a:r>
        </a:p>
      </dgm:t>
    </dgm:pt>
    <dgm:pt modelId="{6BF3483F-E3B1-4237-8941-CC9EF50B3014}" type="parTrans" cxnId="{49616447-CE4B-4C12-83D6-DEF5807AFD9A}">
      <dgm:prSet/>
      <dgm:spPr/>
      <dgm:t>
        <a:bodyPr/>
        <a:lstStyle/>
        <a:p>
          <a:endParaRPr lang="en-US"/>
        </a:p>
      </dgm:t>
    </dgm:pt>
    <dgm:pt modelId="{7026DEDC-9AE1-43FC-84D4-EE4461DF978D}" type="sibTrans" cxnId="{49616447-CE4B-4C12-83D6-DEF5807AFD9A}">
      <dgm:prSet/>
      <dgm:spPr/>
      <dgm:t>
        <a:bodyPr/>
        <a:lstStyle/>
        <a:p>
          <a:endParaRPr lang="en-US"/>
        </a:p>
      </dgm:t>
    </dgm:pt>
    <dgm:pt modelId="{AB972981-EF87-42FA-9E02-4D5D9E39E102}">
      <dgm:prSet phldrT="[Text]" custT="1"/>
      <dgm:spPr/>
      <dgm:t>
        <a:bodyPr/>
        <a:lstStyle/>
        <a:p>
          <a:r>
            <a:rPr lang="en-US" sz="1400"/>
            <a:t>SNAP, WIC, School Meals, CACFP, etc.</a:t>
          </a:r>
        </a:p>
      </dgm:t>
    </dgm:pt>
    <dgm:pt modelId="{57A3D615-A1B6-4E4E-AF49-6588862F59C0}" type="parTrans" cxnId="{89355E3B-A375-4DFC-AF87-651A7D544816}">
      <dgm:prSet/>
      <dgm:spPr/>
      <dgm:t>
        <a:bodyPr/>
        <a:lstStyle/>
        <a:p>
          <a:endParaRPr lang="en-US"/>
        </a:p>
      </dgm:t>
    </dgm:pt>
    <dgm:pt modelId="{251D351F-4DB6-44DA-9D36-D10777AE55FA}" type="sibTrans" cxnId="{89355E3B-A375-4DFC-AF87-651A7D544816}">
      <dgm:prSet/>
      <dgm:spPr/>
      <dgm:t>
        <a:bodyPr/>
        <a:lstStyle/>
        <a:p>
          <a:endParaRPr lang="en-US"/>
        </a:p>
      </dgm:t>
    </dgm:pt>
    <dgm:pt modelId="{A251102E-BC7D-46A1-A0EF-7688BDCA9DFC}">
      <dgm:prSet phldrT="[Text]" custT="1"/>
      <dgm:spPr/>
      <dgm:t>
        <a:bodyPr/>
        <a:lstStyle/>
        <a:p>
          <a:r>
            <a:rPr lang="en-US" sz="1400"/>
            <a:t>Food and nutrition insecure people</a:t>
          </a:r>
        </a:p>
      </dgm:t>
    </dgm:pt>
    <dgm:pt modelId="{278752EF-5A41-48A3-A833-490BF3B35E2F}" type="parTrans" cxnId="{2A3C55A6-4C5A-4DDC-A2EA-11F596A5AC5F}">
      <dgm:prSet/>
      <dgm:spPr/>
      <dgm:t>
        <a:bodyPr/>
        <a:lstStyle/>
        <a:p>
          <a:endParaRPr lang="en-US"/>
        </a:p>
      </dgm:t>
    </dgm:pt>
    <dgm:pt modelId="{029BBCC6-4BF5-41E1-BFA7-6EDB9A841D4D}" type="sibTrans" cxnId="{2A3C55A6-4C5A-4DDC-A2EA-11F596A5AC5F}">
      <dgm:prSet/>
      <dgm:spPr/>
      <dgm:t>
        <a:bodyPr/>
        <a:lstStyle/>
        <a:p>
          <a:endParaRPr lang="en-US"/>
        </a:p>
      </dgm:t>
    </dgm:pt>
    <dgm:pt modelId="{05C66CEC-3B51-444A-97FE-0B397DE333D1}">
      <dgm:prSet phldrT="[Text]" custT="1"/>
      <dgm:spPr>
        <a:ln>
          <a:solidFill>
            <a:schemeClr val="tx1">
              <a:alpha val="90000"/>
            </a:schemeClr>
          </a:solidFill>
        </a:ln>
      </dgm:spPr>
      <dgm:t>
        <a:bodyPr/>
        <a:lstStyle/>
        <a:p>
          <a:r>
            <a:rPr lang="en-US" sz="1600" b="1"/>
            <a:t>Reach</a:t>
          </a:r>
        </a:p>
      </dgm:t>
    </dgm:pt>
    <dgm:pt modelId="{21CDDBEF-C149-4156-A982-A06369CC7792}" type="parTrans" cxnId="{75975E33-8CF1-4FE4-9702-2EEDFFD14E0C}">
      <dgm:prSet/>
      <dgm:spPr/>
      <dgm:t>
        <a:bodyPr/>
        <a:lstStyle/>
        <a:p>
          <a:endParaRPr lang="en-US"/>
        </a:p>
      </dgm:t>
    </dgm:pt>
    <dgm:pt modelId="{CDE1B46A-6016-4D77-B32B-08B0EC3896FE}" type="sibTrans" cxnId="{75975E33-8CF1-4FE4-9702-2EEDFFD14E0C}">
      <dgm:prSet/>
      <dgm:spPr/>
      <dgm:t>
        <a:bodyPr/>
        <a:lstStyle/>
        <a:p>
          <a:endParaRPr lang="en-US"/>
        </a:p>
      </dgm:t>
    </dgm:pt>
    <dgm:pt modelId="{94889BD6-3A47-44D5-B188-3F128F80BDED}">
      <dgm:prSet phldrT="[Text]" custT="1"/>
      <dgm:spPr>
        <a:ln>
          <a:solidFill>
            <a:schemeClr val="tx1">
              <a:alpha val="90000"/>
            </a:schemeClr>
          </a:solidFill>
        </a:ln>
      </dgm:spPr>
      <dgm:t>
        <a:bodyPr/>
        <a:lstStyle/>
        <a:p>
          <a:r>
            <a:rPr lang="en-US" sz="1600" b="1"/>
            <a:t>Population</a:t>
          </a:r>
        </a:p>
      </dgm:t>
    </dgm:pt>
    <dgm:pt modelId="{5A02BC81-D7FD-4FBC-BF8F-18B7DBBCB0E4}" type="parTrans" cxnId="{74322D77-9034-4B7F-BFA7-368E089A9EDC}">
      <dgm:prSet/>
      <dgm:spPr/>
      <dgm:t>
        <a:bodyPr/>
        <a:lstStyle/>
        <a:p>
          <a:endParaRPr lang="en-US"/>
        </a:p>
      </dgm:t>
    </dgm:pt>
    <dgm:pt modelId="{A058ABC2-1EDA-4E14-AA7A-0C5485D5075A}" type="sibTrans" cxnId="{74322D77-9034-4B7F-BFA7-368E089A9EDC}">
      <dgm:prSet/>
      <dgm:spPr/>
      <dgm:t>
        <a:bodyPr/>
        <a:lstStyle/>
        <a:p>
          <a:endParaRPr lang="en-US"/>
        </a:p>
      </dgm:t>
    </dgm:pt>
    <dgm:pt modelId="{41573AE6-5EC4-4645-84AB-2078B50DE5B9}">
      <dgm:prSet phldrT="[Text]" custT="1"/>
      <dgm:spPr/>
      <dgm:t>
        <a:bodyPr/>
        <a:lstStyle/>
        <a:p>
          <a:r>
            <a:rPr lang="en-US" sz="1400"/>
            <a:t>Improve public health</a:t>
          </a:r>
        </a:p>
      </dgm:t>
    </dgm:pt>
    <dgm:pt modelId="{11CE624F-1101-4BE1-9B4E-E6B6DE392E6F}" type="parTrans" cxnId="{6B8CAF97-D7FE-469D-92EE-895D474F487C}">
      <dgm:prSet/>
      <dgm:spPr/>
      <dgm:t>
        <a:bodyPr/>
        <a:lstStyle/>
        <a:p>
          <a:endParaRPr lang="en-US"/>
        </a:p>
      </dgm:t>
    </dgm:pt>
    <dgm:pt modelId="{7B442A50-EA55-4AD1-B428-D5A1C1FEAC5B}" type="sibTrans" cxnId="{6B8CAF97-D7FE-469D-92EE-895D474F487C}">
      <dgm:prSet/>
      <dgm:spPr/>
      <dgm:t>
        <a:bodyPr/>
        <a:lstStyle/>
        <a:p>
          <a:endParaRPr lang="en-US"/>
        </a:p>
      </dgm:t>
    </dgm:pt>
    <dgm:pt modelId="{B6416F14-A8B1-432D-8341-48490FAFABDC}">
      <dgm:prSet phldrT="[Text]" custT="1"/>
      <dgm:spPr/>
      <dgm:t>
        <a:bodyPr/>
        <a:lstStyle/>
        <a:p>
          <a:r>
            <a:rPr lang="en-US" sz="1400"/>
            <a:t>100% of US</a:t>
          </a:r>
        </a:p>
      </dgm:t>
    </dgm:pt>
    <dgm:pt modelId="{8684F7EC-3686-4B58-A2B5-B7A7C0E1EDD2}" type="parTrans" cxnId="{6C639AB8-B0DD-47B3-A73F-1D29EC8F927B}">
      <dgm:prSet/>
      <dgm:spPr/>
      <dgm:t>
        <a:bodyPr/>
        <a:lstStyle/>
        <a:p>
          <a:endParaRPr lang="en-US"/>
        </a:p>
      </dgm:t>
    </dgm:pt>
    <dgm:pt modelId="{CA711448-F7F6-49CF-95C1-F452CCD6724D}" type="sibTrans" cxnId="{6C639AB8-B0DD-47B3-A73F-1D29EC8F927B}">
      <dgm:prSet/>
      <dgm:spPr/>
      <dgm:t>
        <a:bodyPr/>
        <a:lstStyle/>
        <a:p>
          <a:endParaRPr lang="en-US"/>
        </a:p>
      </dgm:t>
    </dgm:pt>
    <dgm:pt modelId="{40D34317-AEE8-461A-8F53-E1E3F5E98622}">
      <dgm:prSet phldrT="[Text]" custT="1"/>
      <dgm:spPr/>
      <dgm:t>
        <a:bodyPr/>
        <a:lstStyle/>
        <a:p>
          <a:r>
            <a:rPr lang="en-US" sz="1400"/>
            <a:t>Everyone living in US</a:t>
          </a:r>
        </a:p>
      </dgm:t>
    </dgm:pt>
    <dgm:pt modelId="{8B4309AB-821C-4CC0-92FC-1EC5F7518A8B}" type="parTrans" cxnId="{6629AB3D-B1BE-460D-A3B9-95DA902BDBB4}">
      <dgm:prSet/>
      <dgm:spPr/>
      <dgm:t>
        <a:bodyPr/>
        <a:lstStyle/>
        <a:p>
          <a:endParaRPr lang="en-US"/>
        </a:p>
      </dgm:t>
    </dgm:pt>
    <dgm:pt modelId="{905B2E3E-B026-4C96-B313-FD1F3BD38A99}" type="sibTrans" cxnId="{6629AB3D-B1BE-460D-A3B9-95DA902BDBB4}">
      <dgm:prSet/>
      <dgm:spPr/>
      <dgm:t>
        <a:bodyPr/>
        <a:lstStyle/>
        <a:p>
          <a:endParaRPr lang="en-US"/>
        </a:p>
      </dgm:t>
    </dgm:pt>
    <dgm:pt modelId="{041E0E52-02D5-4C12-A2C2-D36F85335166}">
      <dgm:prSet phldrT="[Text]" custT="1"/>
      <dgm:spPr/>
      <dgm:t>
        <a:bodyPr/>
        <a:lstStyle/>
        <a:p>
          <a:r>
            <a:rPr lang="en-US" sz="1400"/>
            <a:t>Improve public health</a:t>
          </a:r>
        </a:p>
      </dgm:t>
    </dgm:pt>
    <dgm:pt modelId="{913FAAC9-11BF-4EC5-B0A8-B2C99378BF3A}" type="parTrans" cxnId="{01F355FE-64D3-4350-9AF1-B149F7E4A74F}">
      <dgm:prSet/>
      <dgm:spPr/>
      <dgm:t>
        <a:bodyPr/>
        <a:lstStyle/>
        <a:p>
          <a:endParaRPr lang="en-US"/>
        </a:p>
      </dgm:t>
    </dgm:pt>
    <dgm:pt modelId="{905A3DAA-D1FD-4526-BF06-363F2EA6674F}" type="sibTrans" cxnId="{01F355FE-64D3-4350-9AF1-B149F7E4A74F}">
      <dgm:prSet/>
      <dgm:spPr/>
      <dgm:t>
        <a:bodyPr/>
        <a:lstStyle/>
        <a:p>
          <a:endParaRPr lang="en-US"/>
        </a:p>
      </dgm:t>
    </dgm:pt>
    <dgm:pt modelId="{4A7EFD71-1902-4B18-A70A-6B37DAB563E2}">
      <dgm:prSet phldrT="[Text]" custT="1"/>
      <dgm:spPr/>
      <dgm:t>
        <a:bodyPr/>
        <a:lstStyle/>
        <a:p>
          <a:r>
            <a:rPr lang="en-US" sz="1400"/>
            <a:t>Greater than 10%</a:t>
          </a:r>
        </a:p>
      </dgm:t>
    </dgm:pt>
    <dgm:pt modelId="{2F4AA922-ABCF-40B7-93E6-961815904574}" type="parTrans" cxnId="{61C77578-8C07-457F-AF3C-1F1C0C6B89C7}">
      <dgm:prSet/>
      <dgm:spPr/>
      <dgm:t>
        <a:bodyPr/>
        <a:lstStyle/>
        <a:p>
          <a:endParaRPr lang="en-US"/>
        </a:p>
      </dgm:t>
    </dgm:pt>
    <dgm:pt modelId="{D1A37736-B409-4AA7-917F-240D52B1AD6E}" type="sibTrans" cxnId="{61C77578-8C07-457F-AF3C-1F1C0C6B89C7}">
      <dgm:prSet/>
      <dgm:spPr/>
      <dgm:t>
        <a:bodyPr/>
        <a:lstStyle/>
        <a:p>
          <a:endParaRPr lang="en-US"/>
        </a:p>
      </dgm:t>
    </dgm:pt>
    <dgm:pt modelId="{FDFB0DD4-E243-46D4-A752-9D3D48E70317}">
      <dgm:prSet phldrT="[Text]"/>
      <dgm:spPr/>
      <dgm:t>
        <a:bodyPr/>
        <a:lstStyle/>
        <a:p>
          <a:r>
            <a:rPr lang="en-US" b="1"/>
            <a:t>Food banks, pantries meal services</a:t>
          </a:r>
        </a:p>
      </dgm:t>
    </dgm:pt>
    <dgm:pt modelId="{D4146768-CD57-41DB-8994-D8FAB0AB31AA}" type="parTrans" cxnId="{77F1CF20-D767-4B87-822B-6E72C55478CD}">
      <dgm:prSet/>
      <dgm:spPr/>
      <dgm:t>
        <a:bodyPr/>
        <a:lstStyle/>
        <a:p>
          <a:endParaRPr lang="en-US"/>
        </a:p>
      </dgm:t>
    </dgm:pt>
    <dgm:pt modelId="{7FADB62B-730F-4004-99FB-6B83CBEC9E95}" type="sibTrans" cxnId="{77F1CF20-D767-4B87-822B-6E72C55478CD}">
      <dgm:prSet/>
      <dgm:spPr/>
      <dgm:t>
        <a:bodyPr/>
        <a:lstStyle/>
        <a:p>
          <a:endParaRPr lang="en-US"/>
        </a:p>
      </dgm:t>
    </dgm:pt>
    <dgm:pt modelId="{4D878F8C-5E1D-4954-8544-268A01E8E7C2}">
      <dgm:prSet phldrT="[Text]" custT="1"/>
      <dgm:spPr/>
      <dgm:t>
        <a:bodyPr/>
        <a:lstStyle/>
        <a:p>
          <a:r>
            <a:rPr lang="en-US" sz="1400"/>
            <a:t>Church pantry, food closet at UAA</a:t>
          </a:r>
        </a:p>
      </dgm:t>
    </dgm:pt>
    <dgm:pt modelId="{BD1FA8CF-E0BB-4196-A24F-17CBF9094237}" type="parTrans" cxnId="{F3F934C7-3663-44A0-95E6-2360F0D2C5AB}">
      <dgm:prSet/>
      <dgm:spPr/>
      <dgm:t>
        <a:bodyPr/>
        <a:lstStyle/>
        <a:p>
          <a:endParaRPr lang="en-US"/>
        </a:p>
      </dgm:t>
    </dgm:pt>
    <dgm:pt modelId="{F5EC03CF-A1AC-46ED-BE26-2C6BEA6CDB18}" type="sibTrans" cxnId="{F3F934C7-3663-44A0-95E6-2360F0D2C5AB}">
      <dgm:prSet/>
      <dgm:spPr/>
      <dgm:t>
        <a:bodyPr/>
        <a:lstStyle/>
        <a:p>
          <a:endParaRPr lang="en-US"/>
        </a:p>
      </dgm:t>
    </dgm:pt>
    <dgm:pt modelId="{2E990477-C289-4D2B-A3AC-209ACEF59DDE}">
      <dgm:prSet phldrT="[Text]" custT="1"/>
      <dgm:spPr/>
      <dgm:t>
        <a:bodyPr/>
        <a:lstStyle/>
        <a:p>
          <a:r>
            <a:rPr lang="en-US" sz="1400"/>
            <a:t>Those not eligible for security programs</a:t>
          </a:r>
        </a:p>
      </dgm:t>
    </dgm:pt>
    <dgm:pt modelId="{64D6B0D3-C617-40E9-9D7D-A267FCFB8F31}" type="parTrans" cxnId="{C16ACC6B-80C4-4DFE-9F34-B492981CFC8E}">
      <dgm:prSet/>
      <dgm:spPr/>
      <dgm:t>
        <a:bodyPr/>
        <a:lstStyle/>
        <a:p>
          <a:endParaRPr lang="en-US"/>
        </a:p>
      </dgm:t>
    </dgm:pt>
    <dgm:pt modelId="{21F53A44-A44C-4272-8D8B-4F448E9B1955}" type="sibTrans" cxnId="{C16ACC6B-80C4-4DFE-9F34-B492981CFC8E}">
      <dgm:prSet/>
      <dgm:spPr/>
      <dgm:t>
        <a:bodyPr/>
        <a:lstStyle/>
        <a:p>
          <a:endParaRPr lang="en-US"/>
        </a:p>
      </dgm:t>
    </dgm:pt>
    <dgm:pt modelId="{B81182F8-7309-41F9-93AE-81AEFF010EE5}">
      <dgm:prSet phldrT="[Text]" custT="1"/>
      <dgm:spPr/>
      <dgm:t>
        <a:bodyPr/>
        <a:lstStyle/>
        <a:p>
          <a:r>
            <a:rPr lang="en-US" sz="1400"/>
            <a:t>Increase food security</a:t>
          </a:r>
        </a:p>
      </dgm:t>
    </dgm:pt>
    <dgm:pt modelId="{C63F6306-1CF5-4FDD-B10A-6356C2ED3EDF}" type="parTrans" cxnId="{A47B393B-4074-4FEE-8BD9-B64093D037B8}">
      <dgm:prSet/>
      <dgm:spPr/>
      <dgm:t>
        <a:bodyPr/>
        <a:lstStyle/>
        <a:p>
          <a:endParaRPr lang="en-US"/>
        </a:p>
      </dgm:t>
    </dgm:pt>
    <dgm:pt modelId="{128DF86E-2646-4A46-B45A-03170363358F}" type="sibTrans" cxnId="{A47B393B-4074-4FEE-8BD9-B64093D037B8}">
      <dgm:prSet/>
      <dgm:spPr/>
      <dgm:t>
        <a:bodyPr/>
        <a:lstStyle/>
        <a:p>
          <a:endParaRPr lang="en-US"/>
        </a:p>
      </dgm:t>
    </dgm:pt>
    <dgm:pt modelId="{653E61C9-CDC4-4A00-A686-70313F09DF9F}">
      <dgm:prSet phldrT="[Text]" custT="1"/>
      <dgm:spPr/>
      <dgm:t>
        <a:bodyPr/>
        <a:lstStyle/>
        <a:p>
          <a:r>
            <a:rPr lang="en-US" sz="1400"/>
            <a:t>Unknown %</a:t>
          </a:r>
        </a:p>
      </dgm:t>
    </dgm:pt>
    <dgm:pt modelId="{98528A01-66CF-4AF6-A108-035633394915}" type="parTrans" cxnId="{80A54595-AC1E-4659-B116-0FFADBF337E4}">
      <dgm:prSet/>
      <dgm:spPr/>
      <dgm:t>
        <a:bodyPr/>
        <a:lstStyle/>
        <a:p>
          <a:endParaRPr lang="en-US"/>
        </a:p>
      </dgm:t>
    </dgm:pt>
    <dgm:pt modelId="{984D5901-A4B6-44D3-AF96-1688351C91D5}" type="sibTrans" cxnId="{80A54595-AC1E-4659-B116-0FFADBF337E4}">
      <dgm:prSet/>
      <dgm:spPr/>
      <dgm:t>
        <a:bodyPr/>
        <a:lstStyle/>
        <a:p>
          <a:endParaRPr lang="en-US"/>
        </a:p>
      </dgm:t>
    </dgm:pt>
    <dgm:pt modelId="{F1E4C481-FAC0-424D-99B1-4DF3242C8AFC}">
      <dgm:prSet phldrT="[Text]"/>
      <dgm:spPr/>
      <dgm:t>
        <a:bodyPr/>
        <a:lstStyle/>
        <a:p>
          <a:r>
            <a:rPr lang="en-US" b="1"/>
            <a:t>Nutrition Incentive</a:t>
          </a:r>
        </a:p>
      </dgm:t>
    </dgm:pt>
    <dgm:pt modelId="{890252DA-7C9B-4599-9BBE-6B8DC4418EDC}" type="parTrans" cxnId="{4FA40526-DBC6-48AD-B825-3CDE433E8E28}">
      <dgm:prSet/>
      <dgm:spPr/>
      <dgm:t>
        <a:bodyPr/>
        <a:lstStyle/>
        <a:p>
          <a:endParaRPr lang="en-US"/>
        </a:p>
      </dgm:t>
    </dgm:pt>
    <dgm:pt modelId="{6740A4D7-EDD2-4C57-B93A-6191354D86D6}" type="sibTrans" cxnId="{4FA40526-DBC6-48AD-B825-3CDE433E8E28}">
      <dgm:prSet/>
      <dgm:spPr/>
      <dgm:t>
        <a:bodyPr/>
        <a:lstStyle/>
        <a:p>
          <a:endParaRPr lang="en-US"/>
        </a:p>
      </dgm:t>
    </dgm:pt>
    <dgm:pt modelId="{99EC5373-9CE3-4E5C-AA51-641C68AC93E4}">
      <dgm:prSet phldrT="[Text]" custT="1"/>
      <dgm:spPr/>
      <dgm:t>
        <a:bodyPr/>
        <a:lstStyle/>
        <a:p>
          <a:r>
            <a:rPr lang="en-US" sz="1400"/>
            <a:t>SNAP Double bucks, Fresh Bucks</a:t>
          </a:r>
        </a:p>
      </dgm:t>
    </dgm:pt>
    <dgm:pt modelId="{14D09974-1175-4590-83BC-29F2F1F9075E}" type="parTrans" cxnId="{2CD1F57E-F506-4C1A-B4E5-BA8696F21D9F}">
      <dgm:prSet/>
      <dgm:spPr/>
      <dgm:t>
        <a:bodyPr/>
        <a:lstStyle/>
        <a:p>
          <a:endParaRPr lang="en-US"/>
        </a:p>
      </dgm:t>
    </dgm:pt>
    <dgm:pt modelId="{6D00FFF5-0037-4693-9FC5-BF1431D3F3A1}" type="sibTrans" cxnId="{2CD1F57E-F506-4C1A-B4E5-BA8696F21D9F}">
      <dgm:prSet/>
      <dgm:spPr/>
      <dgm:t>
        <a:bodyPr/>
        <a:lstStyle/>
        <a:p>
          <a:endParaRPr lang="en-US"/>
        </a:p>
      </dgm:t>
    </dgm:pt>
    <dgm:pt modelId="{DB9DE588-B17A-4AEE-8295-2A5974D41227}">
      <dgm:prSet phldrT="[Text]" custT="1"/>
      <dgm:spPr/>
      <dgm:t>
        <a:bodyPr/>
        <a:lstStyle/>
        <a:p>
          <a:r>
            <a:rPr lang="en-US" sz="1400"/>
            <a:t>Those eligible for security programs</a:t>
          </a:r>
        </a:p>
      </dgm:t>
    </dgm:pt>
    <dgm:pt modelId="{AFB9B5AC-1B2C-4A14-8F81-07BE0A5D927A}" type="parTrans" cxnId="{36AF8DAF-8FB9-4D62-9E0F-4F19F1ACAFC7}">
      <dgm:prSet/>
      <dgm:spPr/>
      <dgm:t>
        <a:bodyPr/>
        <a:lstStyle/>
        <a:p>
          <a:endParaRPr lang="en-US"/>
        </a:p>
      </dgm:t>
    </dgm:pt>
    <dgm:pt modelId="{0859487B-AD63-46BA-AF05-3168DF0BA945}" type="sibTrans" cxnId="{36AF8DAF-8FB9-4D62-9E0F-4F19F1ACAFC7}">
      <dgm:prSet/>
      <dgm:spPr/>
      <dgm:t>
        <a:bodyPr/>
        <a:lstStyle/>
        <a:p>
          <a:endParaRPr lang="en-US"/>
        </a:p>
      </dgm:t>
    </dgm:pt>
    <dgm:pt modelId="{7F7B0532-47D2-4057-BDB4-3452154B6EC3}">
      <dgm:prSet phldrT="[Text]" custT="1"/>
      <dgm:spPr/>
      <dgm:t>
        <a:bodyPr/>
        <a:lstStyle/>
        <a:p>
          <a:r>
            <a:rPr lang="en-US" sz="1400"/>
            <a:t>Improve nutrition security</a:t>
          </a:r>
        </a:p>
      </dgm:t>
    </dgm:pt>
    <dgm:pt modelId="{F80EE3B1-8119-4A61-B44A-EB6AF28B5DBA}" type="parTrans" cxnId="{3DACA8A0-2C1C-4EA9-98AD-6372E85214EA}">
      <dgm:prSet/>
      <dgm:spPr/>
      <dgm:t>
        <a:bodyPr/>
        <a:lstStyle/>
        <a:p>
          <a:endParaRPr lang="en-US"/>
        </a:p>
      </dgm:t>
    </dgm:pt>
    <dgm:pt modelId="{5CF26149-4866-4594-9F11-986486453544}" type="sibTrans" cxnId="{3DACA8A0-2C1C-4EA9-98AD-6372E85214EA}">
      <dgm:prSet/>
      <dgm:spPr/>
      <dgm:t>
        <a:bodyPr/>
        <a:lstStyle/>
        <a:p>
          <a:endParaRPr lang="en-US"/>
        </a:p>
      </dgm:t>
    </dgm:pt>
    <dgm:pt modelId="{17D18AAF-962D-406B-9057-03C3E4C97BB5}">
      <dgm:prSet phldrT="[Text]" custT="1"/>
      <dgm:spPr/>
      <dgm:t>
        <a:bodyPr/>
        <a:lstStyle/>
        <a:p>
          <a:r>
            <a:rPr lang="en-US" sz="1400"/>
            <a:t>Unknown %</a:t>
          </a:r>
        </a:p>
      </dgm:t>
    </dgm:pt>
    <dgm:pt modelId="{6423BB69-3940-4AB1-9338-E3930192527A}" type="parTrans" cxnId="{18D315EE-0FB3-4763-93EE-C35F3B899FF6}">
      <dgm:prSet/>
      <dgm:spPr/>
      <dgm:t>
        <a:bodyPr/>
        <a:lstStyle/>
        <a:p>
          <a:endParaRPr lang="en-US"/>
        </a:p>
      </dgm:t>
    </dgm:pt>
    <dgm:pt modelId="{ACD3C6F5-6AB7-478B-8268-C687E540E4AA}" type="sibTrans" cxnId="{18D315EE-0FB3-4763-93EE-C35F3B899FF6}">
      <dgm:prSet/>
      <dgm:spPr/>
      <dgm:t>
        <a:bodyPr/>
        <a:lstStyle/>
        <a:p>
          <a:endParaRPr lang="en-US"/>
        </a:p>
      </dgm:t>
    </dgm:pt>
    <dgm:pt modelId="{55CEB2CE-2D3A-4579-89FF-CB7DBDB70D77}">
      <dgm:prSet phldrT="[Text]"/>
      <dgm:spPr/>
      <dgm:t>
        <a:bodyPr/>
        <a:lstStyle/>
        <a:p>
          <a:r>
            <a:rPr lang="en-US" b="1"/>
            <a:t>Food is Medicine</a:t>
          </a:r>
        </a:p>
      </dgm:t>
    </dgm:pt>
    <dgm:pt modelId="{A796A454-2413-437D-ABA0-C22A1AA1DC1B}" type="parTrans" cxnId="{EE469587-F6F8-436B-A6AA-54BFFD13D769}">
      <dgm:prSet/>
      <dgm:spPr/>
      <dgm:t>
        <a:bodyPr/>
        <a:lstStyle/>
        <a:p>
          <a:endParaRPr lang="en-US"/>
        </a:p>
      </dgm:t>
    </dgm:pt>
    <dgm:pt modelId="{657B5091-BA91-450D-AB00-B53058BC09FF}" type="sibTrans" cxnId="{EE469587-F6F8-436B-A6AA-54BFFD13D769}">
      <dgm:prSet/>
      <dgm:spPr/>
      <dgm:t>
        <a:bodyPr/>
        <a:lstStyle/>
        <a:p>
          <a:endParaRPr lang="en-US"/>
        </a:p>
      </dgm:t>
    </dgm:pt>
    <dgm:pt modelId="{4D19F1E4-8C81-4D8D-81C8-0E60B0CFED36}">
      <dgm:prSet phldrT="[Text]" custT="1"/>
      <dgm:spPr/>
      <dgm:t>
        <a:bodyPr/>
        <a:lstStyle/>
        <a:p>
          <a:r>
            <a:rPr lang="en-US" sz="1200"/>
            <a:t>Medical criteria – cancer, heart disease, etc.</a:t>
          </a:r>
        </a:p>
      </dgm:t>
    </dgm:pt>
    <dgm:pt modelId="{4C8D9770-F62D-4D23-A201-628DE5BF4ED4}" type="parTrans" cxnId="{499F44A4-5255-4739-8605-DCF39B08B6D1}">
      <dgm:prSet/>
      <dgm:spPr/>
      <dgm:t>
        <a:bodyPr/>
        <a:lstStyle/>
        <a:p>
          <a:endParaRPr lang="en-US"/>
        </a:p>
      </dgm:t>
    </dgm:pt>
    <dgm:pt modelId="{8C34A696-327B-4D64-B38E-814019B81D2B}" type="sibTrans" cxnId="{499F44A4-5255-4739-8605-DCF39B08B6D1}">
      <dgm:prSet/>
      <dgm:spPr/>
      <dgm:t>
        <a:bodyPr/>
        <a:lstStyle/>
        <a:p>
          <a:endParaRPr lang="en-US"/>
        </a:p>
      </dgm:t>
    </dgm:pt>
    <dgm:pt modelId="{BD0EB278-1E0B-46B3-B7F3-DA5F91B30081}">
      <dgm:prSet phldrT="[Text]" custT="1"/>
      <dgm:spPr/>
      <dgm:t>
        <a:bodyPr/>
        <a:lstStyle/>
        <a:p>
          <a:r>
            <a:rPr lang="en-US" sz="1200"/>
            <a:t>Unknown %</a:t>
          </a:r>
        </a:p>
      </dgm:t>
    </dgm:pt>
    <dgm:pt modelId="{5D6D7B96-D608-4407-AF39-D82FDD3B67DE}" type="parTrans" cxnId="{84C11877-CE53-4D91-9224-6D90148EEA7B}">
      <dgm:prSet/>
      <dgm:spPr/>
      <dgm:t>
        <a:bodyPr/>
        <a:lstStyle/>
        <a:p>
          <a:endParaRPr lang="en-US"/>
        </a:p>
      </dgm:t>
    </dgm:pt>
    <dgm:pt modelId="{7F5A20EA-4F22-4450-B725-CF5267602C76}" type="sibTrans" cxnId="{84C11877-CE53-4D91-9224-6D90148EEA7B}">
      <dgm:prSet/>
      <dgm:spPr/>
      <dgm:t>
        <a:bodyPr/>
        <a:lstStyle/>
        <a:p>
          <a:endParaRPr lang="en-US"/>
        </a:p>
      </dgm:t>
    </dgm:pt>
    <dgm:pt modelId="{3E57F7F3-0EEC-48B6-9239-A69CA419151E}">
      <dgm:prSet phldrT="[Text]" custT="1"/>
      <dgm:spPr/>
      <dgm:t>
        <a:bodyPr/>
        <a:lstStyle/>
        <a:p>
          <a:r>
            <a:rPr lang="en-US" sz="1200"/>
            <a:t>Produce prescription, Medically tailored meals</a:t>
          </a:r>
        </a:p>
      </dgm:t>
    </dgm:pt>
    <dgm:pt modelId="{5578DD1C-5554-49B2-90EE-3A5379EEE88D}" type="sibTrans" cxnId="{91A76DD2-CC25-4FDF-A655-90AEEE967AB7}">
      <dgm:prSet/>
      <dgm:spPr/>
      <dgm:t>
        <a:bodyPr/>
        <a:lstStyle/>
        <a:p>
          <a:endParaRPr lang="en-US"/>
        </a:p>
      </dgm:t>
    </dgm:pt>
    <dgm:pt modelId="{0FBFBA66-84B7-43AF-9AC6-F224A5DA0FEC}" type="parTrans" cxnId="{91A76DD2-CC25-4FDF-A655-90AEEE967AB7}">
      <dgm:prSet/>
      <dgm:spPr/>
      <dgm:t>
        <a:bodyPr/>
        <a:lstStyle/>
        <a:p>
          <a:endParaRPr lang="en-US"/>
        </a:p>
      </dgm:t>
    </dgm:pt>
    <dgm:pt modelId="{3FB5F038-BA27-4B2C-B9AC-7F22FE346060}">
      <dgm:prSet phldrT="[Text]" custT="1"/>
      <dgm:spPr/>
      <dgm:t>
        <a:bodyPr/>
        <a:lstStyle/>
        <a:p>
          <a:r>
            <a:rPr lang="en-US" sz="1200"/>
            <a:t>Promote healing and health</a:t>
          </a:r>
        </a:p>
      </dgm:t>
    </dgm:pt>
    <dgm:pt modelId="{0C93CACB-E8EC-48B7-A89B-08B58D0280F1}" type="parTrans" cxnId="{6A35CA21-0166-4714-B577-35FA120CC801}">
      <dgm:prSet/>
      <dgm:spPr/>
      <dgm:t>
        <a:bodyPr/>
        <a:lstStyle/>
        <a:p>
          <a:endParaRPr lang="en-US"/>
        </a:p>
      </dgm:t>
    </dgm:pt>
    <dgm:pt modelId="{BE45A307-6BB4-40FE-8AEE-89669FA8EAD7}" type="sibTrans" cxnId="{6A35CA21-0166-4714-B577-35FA120CC801}">
      <dgm:prSet/>
      <dgm:spPr/>
      <dgm:t>
        <a:bodyPr/>
        <a:lstStyle/>
        <a:p>
          <a:endParaRPr lang="en-US"/>
        </a:p>
      </dgm:t>
    </dgm:pt>
    <dgm:pt modelId="{AC931CE3-4FAE-4A3E-9F23-D62ADB1793FA}" type="pres">
      <dgm:prSet presAssocID="{2B30EFE2-D07D-4626-A941-34DE165B3735}" presName="Name0" presStyleCnt="0">
        <dgm:presLayoutVars>
          <dgm:chPref val="3"/>
          <dgm:dir/>
          <dgm:animLvl val="lvl"/>
          <dgm:resizeHandles/>
        </dgm:presLayoutVars>
      </dgm:prSet>
      <dgm:spPr/>
    </dgm:pt>
    <dgm:pt modelId="{291C0CFF-8C16-4A45-A13D-80F18227A24F}" type="pres">
      <dgm:prSet presAssocID="{07FB2302-5031-4AB6-AC00-632EDC8ECD9C}" presName="horFlow" presStyleCnt="0"/>
      <dgm:spPr/>
    </dgm:pt>
    <dgm:pt modelId="{A725935A-6703-4C11-AB5C-CADBD6E6B4F1}" type="pres">
      <dgm:prSet presAssocID="{07FB2302-5031-4AB6-AC00-632EDC8ECD9C}" presName="bigChev" presStyleLbl="node1" presStyleIdx="0" presStyleCnt="6" custScaleY="56766"/>
      <dgm:spPr/>
    </dgm:pt>
    <dgm:pt modelId="{FAEBE045-DDF2-4A55-AE79-3422A8D4FF96}" type="pres">
      <dgm:prSet presAssocID="{6E09760D-A441-40CC-B332-90C81F3C2007}" presName="parTrans" presStyleCnt="0"/>
      <dgm:spPr/>
    </dgm:pt>
    <dgm:pt modelId="{6227A32F-9F76-43EA-8E14-F71679393BA5}" type="pres">
      <dgm:prSet presAssocID="{A2A22661-C802-4C8E-A126-27B231D502D8}" presName="node" presStyleLbl="alignAccFollowNode1" presStyleIdx="0" presStyleCnt="24" custScaleY="56766">
        <dgm:presLayoutVars>
          <dgm:bulletEnabled val="1"/>
        </dgm:presLayoutVars>
      </dgm:prSet>
      <dgm:spPr/>
    </dgm:pt>
    <dgm:pt modelId="{1DADF490-977B-40E2-B756-72E663595932}" type="pres">
      <dgm:prSet presAssocID="{2B3D05DB-8F5F-41BF-B51F-CE7DBCEFC643}" presName="sibTrans" presStyleCnt="0"/>
      <dgm:spPr/>
    </dgm:pt>
    <dgm:pt modelId="{55F5D109-6C26-4A21-8476-89C1249EC56B}" type="pres">
      <dgm:prSet presAssocID="{94889BD6-3A47-44D5-B188-3F128F80BDED}" presName="node" presStyleLbl="alignAccFollowNode1" presStyleIdx="1" presStyleCnt="24" custScaleY="56766">
        <dgm:presLayoutVars>
          <dgm:bulletEnabled val="1"/>
        </dgm:presLayoutVars>
      </dgm:prSet>
      <dgm:spPr/>
    </dgm:pt>
    <dgm:pt modelId="{325BED78-7942-4A1E-9E3C-DE3878491066}" type="pres">
      <dgm:prSet presAssocID="{A058ABC2-1EDA-4E14-AA7A-0C5485D5075A}" presName="sibTrans" presStyleCnt="0"/>
      <dgm:spPr/>
    </dgm:pt>
    <dgm:pt modelId="{F614AE1B-8E95-4CC5-AECD-4FAEDE2D8E00}" type="pres">
      <dgm:prSet presAssocID="{D541D114-7A4F-4EB6-ACA3-667023FFB4F1}" presName="node" presStyleLbl="alignAccFollowNode1" presStyleIdx="2" presStyleCnt="24" custScaleY="56766">
        <dgm:presLayoutVars>
          <dgm:bulletEnabled val="1"/>
        </dgm:presLayoutVars>
      </dgm:prSet>
      <dgm:spPr/>
    </dgm:pt>
    <dgm:pt modelId="{20D56293-A420-4E3A-9485-8E0CEDD66E74}" type="pres">
      <dgm:prSet presAssocID="{2F1725CC-8B4D-48BD-9848-7D4D43424849}" presName="sibTrans" presStyleCnt="0"/>
      <dgm:spPr/>
    </dgm:pt>
    <dgm:pt modelId="{E616807A-15EA-4059-8C6C-9FB7B0E6C4E6}" type="pres">
      <dgm:prSet presAssocID="{05C66CEC-3B51-444A-97FE-0B397DE333D1}" presName="node" presStyleLbl="alignAccFollowNode1" presStyleIdx="3" presStyleCnt="24" custScaleY="56766">
        <dgm:presLayoutVars>
          <dgm:bulletEnabled val="1"/>
        </dgm:presLayoutVars>
      </dgm:prSet>
      <dgm:spPr/>
    </dgm:pt>
    <dgm:pt modelId="{B22427F0-FC95-42B6-A314-36827E2029AB}" type="pres">
      <dgm:prSet presAssocID="{07FB2302-5031-4AB6-AC00-632EDC8ECD9C}" presName="vSp" presStyleCnt="0"/>
      <dgm:spPr/>
    </dgm:pt>
    <dgm:pt modelId="{4DD95CA7-97BA-4498-92D8-05D34C80F220}" type="pres">
      <dgm:prSet presAssocID="{6ED93752-F43A-4F4A-A959-3C95923CEFB9}" presName="horFlow" presStyleCnt="0"/>
      <dgm:spPr/>
    </dgm:pt>
    <dgm:pt modelId="{4EA56CB5-E1FE-4724-8239-176D6E2CB397}" type="pres">
      <dgm:prSet presAssocID="{6ED93752-F43A-4F4A-A959-3C95923CEFB9}" presName="bigChev" presStyleLbl="node1" presStyleIdx="1" presStyleCnt="6"/>
      <dgm:spPr/>
    </dgm:pt>
    <dgm:pt modelId="{B637BB4A-3164-4979-B3CC-2BDFD7E6CDA1}" type="pres">
      <dgm:prSet presAssocID="{49C7ACB3-998D-42DB-B246-B80C8B8A5329}" presName="parTrans" presStyleCnt="0"/>
      <dgm:spPr/>
    </dgm:pt>
    <dgm:pt modelId="{B17E0D21-4DFE-43E8-9A45-F353518C03B0}" type="pres">
      <dgm:prSet presAssocID="{E2B12520-FAF2-4A01-98BA-DD48664158CB}" presName="node" presStyleLbl="alignAccFollowNode1" presStyleIdx="4" presStyleCnt="24">
        <dgm:presLayoutVars>
          <dgm:bulletEnabled val="1"/>
        </dgm:presLayoutVars>
      </dgm:prSet>
      <dgm:spPr/>
    </dgm:pt>
    <dgm:pt modelId="{8386E74A-FECA-46D7-8678-77F49FF1F989}" type="pres">
      <dgm:prSet presAssocID="{2770982B-2526-44B9-8F9B-35C67C8CD493}" presName="sibTrans" presStyleCnt="0"/>
      <dgm:spPr/>
    </dgm:pt>
    <dgm:pt modelId="{05EFFFEC-A902-4A17-80D9-424F2E706CC8}" type="pres">
      <dgm:prSet presAssocID="{40D34317-AEE8-461A-8F53-E1E3F5E98622}" presName="node" presStyleLbl="alignAccFollowNode1" presStyleIdx="5" presStyleCnt="24">
        <dgm:presLayoutVars>
          <dgm:bulletEnabled val="1"/>
        </dgm:presLayoutVars>
      </dgm:prSet>
      <dgm:spPr/>
    </dgm:pt>
    <dgm:pt modelId="{D41171F0-210D-40B6-A539-F504FEDADCED}" type="pres">
      <dgm:prSet presAssocID="{905B2E3E-B026-4C96-B313-FD1F3BD38A99}" presName="sibTrans" presStyleCnt="0"/>
      <dgm:spPr/>
    </dgm:pt>
    <dgm:pt modelId="{58526B6D-AFC7-4185-8BEA-7E1AC9B36FF3}" type="pres">
      <dgm:prSet presAssocID="{41573AE6-5EC4-4645-84AB-2078B50DE5B9}" presName="node" presStyleLbl="alignAccFollowNode1" presStyleIdx="6" presStyleCnt="24">
        <dgm:presLayoutVars>
          <dgm:bulletEnabled val="1"/>
        </dgm:presLayoutVars>
      </dgm:prSet>
      <dgm:spPr/>
    </dgm:pt>
    <dgm:pt modelId="{77F93171-A0CF-4EB8-BC07-F1B5674298ED}" type="pres">
      <dgm:prSet presAssocID="{7B442A50-EA55-4AD1-B428-D5A1C1FEAC5B}" presName="sibTrans" presStyleCnt="0"/>
      <dgm:spPr/>
    </dgm:pt>
    <dgm:pt modelId="{BE8EBD1C-F468-42C1-BAF0-7D81C7C72210}" type="pres">
      <dgm:prSet presAssocID="{B6416F14-A8B1-432D-8341-48490FAFABDC}" presName="node" presStyleLbl="alignAccFollowNode1" presStyleIdx="7" presStyleCnt="24">
        <dgm:presLayoutVars>
          <dgm:bulletEnabled val="1"/>
        </dgm:presLayoutVars>
      </dgm:prSet>
      <dgm:spPr/>
    </dgm:pt>
    <dgm:pt modelId="{F3A8BF10-BDC4-437C-883B-66A65EF5EAE9}" type="pres">
      <dgm:prSet presAssocID="{6ED93752-F43A-4F4A-A959-3C95923CEFB9}" presName="vSp" presStyleCnt="0"/>
      <dgm:spPr/>
    </dgm:pt>
    <dgm:pt modelId="{F9C27DD5-5F5D-40DA-A7FC-3B69160E4218}" type="pres">
      <dgm:prSet presAssocID="{6EE8EEBB-241C-4930-B5EC-364C536910BA}" presName="horFlow" presStyleCnt="0"/>
      <dgm:spPr/>
    </dgm:pt>
    <dgm:pt modelId="{0D7EBC48-FC1D-4B7F-92F5-E82CD3B5B2E7}" type="pres">
      <dgm:prSet presAssocID="{6EE8EEBB-241C-4930-B5EC-364C536910BA}" presName="bigChev" presStyleLbl="node1" presStyleIdx="2" presStyleCnt="6"/>
      <dgm:spPr/>
    </dgm:pt>
    <dgm:pt modelId="{6356CC80-75E8-4D8C-B092-021E664513B3}" type="pres">
      <dgm:prSet presAssocID="{57A3D615-A1B6-4E4E-AF49-6588862F59C0}" presName="parTrans" presStyleCnt="0"/>
      <dgm:spPr/>
    </dgm:pt>
    <dgm:pt modelId="{562CC613-1F06-4E6B-81BB-055FCC3689C8}" type="pres">
      <dgm:prSet presAssocID="{AB972981-EF87-42FA-9E02-4D5D9E39E102}" presName="node" presStyleLbl="alignAccFollowNode1" presStyleIdx="8" presStyleCnt="24" custScaleY="117934">
        <dgm:presLayoutVars>
          <dgm:bulletEnabled val="1"/>
        </dgm:presLayoutVars>
      </dgm:prSet>
      <dgm:spPr/>
    </dgm:pt>
    <dgm:pt modelId="{A2D775BB-E7C0-4B36-895D-B86B87248694}" type="pres">
      <dgm:prSet presAssocID="{251D351F-4DB6-44DA-9D36-D10777AE55FA}" presName="sibTrans" presStyleCnt="0"/>
      <dgm:spPr/>
    </dgm:pt>
    <dgm:pt modelId="{4789F3D4-D383-4B38-8767-4CBD4DBEDC9F}" type="pres">
      <dgm:prSet presAssocID="{A251102E-BC7D-46A1-A0EF-7688BDCA9DFC}" presName="node" presStyleLbl="alignAccFollowNode1" presStyleIdx="9" presStyleCnt="24" custScaleY="118228">
        <dgm:presLayoutVars>
          <dgm:bulletEnabled val="1"/>
        </dgm:presLayoutVars>
      </dgm:prSet>
      <dgm:spPr/>
    </dgm:pt>
    <dgm:pt modelId="{66170546-1A8A-457C-99A3-E1F39E2A8F8C}" type="pres">
      <dgm:prSet presAssocID="{029BBCC6-4BF5-41E1-BFA7-6EDB9A841D4D}" presName="sibTrans" presStyleCnt="0"/>
      <dgm:spPr/>
    </dgm:pt>
    <dgm:pt modelId="{4B70A327-62EF-40D2-BD76-B8369C6F5445}" type="pres">
      <dgm:prSet presAssocID="{041E0E52-02D5-4C12-A2C2-D36F85335166}" presName="node" presStyleLbl="alignAccFollowNode1" presStyleIdx="10" presStyleCnt="24" custScaleY="120818">
        <dgm:presLayoutVars>
          <dgm:bulletEnabled val="1"/>
        </dgm:presLayoutVars>
      </dgm:prSet>
      <dgm:spPr/>
    </dgm:pt>
    <dgm:pt modelId="{7955E0ED-C8FA-44B4-B3F4-BE49D690853E}" type="pres">
      <dgm:prSet presAssocID="{905A3DAA-D1FD-4526-BF06-363F2EA6674F}" presName="sibTrans" presStyleCnt="0"/>
      <dgm:spPr/>
    </dgm:pt>
    <dgm:pt modelId="{32264946-705C-4364-8A4A-F7771FFCD6D8}" type="pres">
      <dgm:prSet presAssocID="{4A7EFD71-1902-4B18-A70A-6B37DAB563E2}" presName="node" presStyleLbl="alignAccFollowNode1" presStyleIdx="11" presStyleCnt="24" custScaleY="123339">
        <dgm:presLayoutVars>
          <dgm:bulletEnabled val="1"/>
        </dgm:presLayoutVars>
      </dgm:prSet>
      <dgm:spPr/>
    </dgm:pt>
    <dgm:pt modelId="{53330692-E912-48EE-9AAF-BFD186DC9DB0}" type="pres">
      <dgm:prSet presAssocID="{6EE8EEBB-241C-4930-B5EC-364C536910BA}" presName="vSp" presStyleCnt="0"/>
      <dgm:spPr/>
    </dgm:pt>
    <dgm:pt modelId="{693A3C34-A58D-4D50-9A60-4DC83C609911}" type="pres">
      <dgm:prSet presAssocID="{FDFB0DD4-E243-46D4-A752-9D3D48E70317}" presName="horFlow" presStyleCnt="0"/>
      <dgm:spPr/>
    </dgm:pt>
    <dgm:pt modelId="{FDAC5442-5F2E-4CF9-A1B3-41BDF0F29D8B}" type="pres">
      <dgm:prSet presAssocID="{FDFB0DD4-E243-46D4-A752-9D3D48E70317}" presName="bigChev" presStyleLbl="node1" presStyleIdx="3" presStyleCnt="6"/>
      <dgm:spPr/>
    </dgm:pt>
    <dgm:pt modelId="{BCE21393-62CC-4EB4-B8FB-34D298BB8FA3}" type="pres">
      <dgm:prSet presAssocID="{BD1FA8CF-E0BB-4196-A24F-17CBF9094237}" presName="parTrans" presStyleCnt="0"/>
      <dgm:spPr/>
    </dgm:pt>
    <dgm:pt modelId="{DE85BEDE-EF9A-4FC1-BABD-4A1F980C6C5F}" type="pres">
      <dgm:prSet presAssocID="{4D878F8C-5E1D-4954-8544-268A01E8E7C2}" presName="node" presStyleLbl="alignAccFollowNode1" presStyleIdx="12" presStyleCnt="24">
        <dgm:presLayoutVars>
          <dgm:bulletEnabled val="1"/>
        </dgm:presLayoutVars>
      </dgm:prSet>
      <dgm:spPr/>
    </dgm:pt>
    <dgm:pt modelId="{5041FD52-19A3-4CE0-BC04-9C6C55251B72}" type="pres">
      <dgm:prSet presAssocID="{F5EC03CF-A1AC-46ED-BE26-2C6BEA6CDB18}" presName="sibTrans" presStyleCnt="0"/>
      <dgm:spPr/>
    </dgm:pt>
    <dgm:pt modelId="{8F024B16-07CF-43BC-B25E-9D59F4030AB3}" type="pres">
      <dgm:prSet presAssocID="{2E990477-C289-4D2B-A3AC-209ACEF59DDE}" presName="node" presStyleLbl="alignAccFollowNode1" presStyleIdx="13" presStyleCnt="24">
        <dgm:presLayoutVars>
          <dgm:bulletEnabled val="1"/>
        </dgm:presLayoutVars>
      </dgm:prSet>
      <dgm:spPr/>
    </dgm:pt>
    <dgm:pt modelId="{46204B3C-199B-437F-8BF7-F4A53F6D8069}" type="pres">
      <dgm:prSet presAssocID="{21F53A44-A44C-4272-8D8B-4F448E9B1955}" presName="sibTrans" presStyleCnt="0"/>
      <dgm:spPr/>
    </dgm:pt>
    <dgm:pt modelId="{66F42642-0D2A-48C1-B6E0-AC65F0461DFF}" type="pres">
      <dgm:prSet presAssocID="{B81182F8-7309-41F9-93AE-81AEFF010EE5}" presName="node" presStyleLbl="alignAccFollowNode1" presStyleIdx="14" presStyleCnt="24">
        <dgm:presLayoutVars>
          <dgm:bulletEnabled val="1"/>
        </dgm:presLayoutVars>
      </dgm:prSet>
      <dgm:spPr/>
    </dgm:pt>
    <dgm:pt modelId="{BBBC0698-940D-4A05-A0E1-5450D60F872A}" type="pres">
      <dgm:prSet presAssocID="{128DF86E-2646-4A46-B45A-03170363358F}" presName="sibTrans" presStyleCnt="0"/>
      <dgm:spPr/>
    </dgm:pt>
    <dgm:pt modelId="{E7FEA88D-3E93-424A-B600-0759AF0B9ED8}" type="pres">
      <dgm:prSet presAssocID="{653E61C9-CDC4-4A00-A686-70313F09DF9F}" presName="node" presStyleLbl="alignAccFollowNode1" presStyleIdx="15" presStyleCnt="24">
        <dgm:presLayoutVars>
          <dgm:bulletEnabled val="1"/>
        </dgm:presLayoutVars>
      </dgm:prSet>
      <dgm:spPr/>
    </dgm:pt>
    <dgm:pt modelId="{1AF84F03-9194-40C4-B570-7822AEDB9414}" type="pres">
      <dgm:prSet presAssocID="{FDFB0DD4-E243-46D4-A752-9D3D48E70317}" presName="vSp" presStyleCnt="0"/>
      <dgm:spPr/>
    </dgm:pt>
    <dgm:pt modelId="{9B291DE0-734F-4238-911B-0242BF09884A}" type="pres">
      <dgm:prSet presAssocID="{F1E4C481-FAC0-424D-99B1-4DF3242C8AFC}" presName="horFlow" presStyleCnt="0"/>
      <dgm:spPr/>
    </dgm:pt>
    <dgm:pt modelId="{60C8E240-2DAF-4C94-8399-F0EE87C063F8}" type="pres">
      <dgm:prSet presAssocID="{F1E4C481-FAC0-424D-99B1-4DF3242C8AFC}" presName="bigChev" presStyleLbl="node1" presStyleIdx="4" presStyleCnt="6"/>
      <dgm:spPr/>
    </dgm:pt>
    <dgm:pt modelId="{D538CA2C-0AD8-490A-8513-869DFBCC735A}" type="pres">
      <dgm:prSet presAssocID="{14D09974-1175-4590-83BC-29F2F1F9075E}" presName="parTrans" presStyleCnt="0"/>
      <dgm:spPr/>
    </dgm:pt>
    <dgm:pt modelId="{BC8E07C5-AA6F-4F31-8282-1E11B0175A4C}" type="pres">
      <dgm:prSet presAssocID="{99EC5373-9CE3-4E5C-AA51-641C68AC93E4}" presName="node" presStyleLbl="alignAccFollowNode1" presStyleIdx="16" presStyleCnt="24">
        <dgm:presLayoutVars>
          <dgm:bulletEnabled val="1"/>
        </dgm:presLayoutVars>
      </dgm:prSet>
      <dgm:spPr/>
    </dgm:pt>
    <dgm:pt modelId="{36488FDB-CF37-4943-9238-F45D74A84415}" type="pres">
      <dgm:prSet presAssocID="{6D00FFF5-0037-4693-9FC5-BF1431D3F3A1}" presName="sibTrans" presStyleCnt="0"/>
      <dgm:spPr/>
    </dgm:pt>
    <dgm:pt modelId="{DD453F24-5EC0-4EB1-B43E-A711A7C60DEE}" type="pres">
      <dgm:prSet presAssocID="{DB9DE588-B17A-4AEE-8295-2A5974D41227}" presName="node" presStyleLbl="alignAccFollowNode1" presStyleIdx="17" presStyleCnt="24">
        <dgm:presLayoutVars>
          <dgm:bulletEnabled val="1"/>
        </dgm:presLayoutVars>
      </dgm:prSet>
      <dgm:spPr/>
    </dgm:pt>
    <dgm:pt modelId="{A3661B57-9963-4ECC-84CE-75BDC75E8E71}" type="pres">
      <dgm:prSet presAssocID="{0859487B-AD63-46BA-AF05-3168DF0BA945}" presName="sibTrans" presStyleCnt="0"/>
      <dgm:spPr/>
    </dgm:pt>
    <dgm:pt modelId="{9567FCA7-078D-4C6A-B007-B7E3DFC28637}" type="pres">
      <dgm:prSet presAssocID="{7F7B0532-47D2-4057-BDB4-3452154B6EC3}" presName="node" presStyleLbl="alignAccFollowNode1" presStyleIdx="18" presStyleCnt="24">
        <dgm:presLayoutVars>
          <dgm:bulletEnabled val="1"/>
        </dgm:presLayoutVars>
      </dgm:prSet>
      <dgm:spPr/>
    </dgm:pt>
    <dgm:pt modelId="{2D277ADD-1F47-4BBF-B994-A9B88FEBD80E}" type="pres">
      <dgm:prSet presAssocID="{5CF26149-4866-4594-9F11-986486453544}" presName="sibTrans" presStyleCnt="0"/>
      <dgm:spPr/>
    </dgm:pt>
    <dgm:pt modelId="{718E0690-BCA8-42CB-A1F1-54123D4F639B}" type="pres">
      <dgm:prSet presAssocID="{17D18AAF-962D-406B-9057-03C3E4C97BB5}" presName="node" presStyleLbl="alignAccFollowNode1" presStyleIdx="19" presStyleCnt="24">
        <dgm:presLayoutVars>
          <dgm:bulletEnabled val="1"/>
        </dgm:presLayoutVars>
      </dgm:prSet>
      <dgm:spPr/>
    </dgm:pt>
    <dgm:pt modelId="{C05E52C4-571D-4A01-837D-228D1C27C6F0}" type="pres">
      <dgm:prSet presAssocID="{F1E4C481-FAC0-424D-99B1-4DF3242C8AFC}" presName="vSp" presStyleCnt="0"/>
      <dgm:spPr/>
    </dgm:pt>
    <dgm:pt modelId="{08F4FAE1-F86C-4AEF-A909-D6752650893B}" type="pres">
      <dgm:prSet presAssocID="{55CEB2CE-2D3A-4579-89FF-CB7DBDB70D77}" presName="horFlow" presStyleCnt="0"/>
      <dgm:spPr/>
    </dgm:pt>
    <dgm:pt modelId="{336E2C1E-1A6D-4BDA-B8BE-A95729524935}" type="pres">
      <dgm:prSet presAssocID="{55CEB2CE-2D3A-4579-89FF-CB7DBDB70D77}" presName="bigChev" presStyleLbl="node1" presStyleIdx="5" presStyleCnt="6"/>
      <dgm:spPr/>
    </dgm:pt>
    <dgm:pt modelId="{95B419F4-51E8-433A-927C-732AD383A1CA}" type="pres">
      <dgm:prSet presAssocID="{0FBFBA66-84B7-43AF-9AC6-F224A5DA0FEC}" presName="parTrans" presStyleCnt="0"/>
      <dgm:spPr/>
    </dgm:pt>
    <dgm:pt modelId="{48444AFB-54F3-4D66-9E19-A25EE65D61F4}" type="pres">
      <dgm:prSet presAssocID="{3E57F7F3-0EEC-48B6-9239-A69CA419151E}" presName="node" presStyleLbl="alignAccFollowNode1" presStyleIdx="20" presStyleCnt="24" custScaleY="128018">
        <dgm:presLayoutVars>
          <dgm:bulletEnabled val="1"/>
        </dgm:presLayoutVars>
      </dgm:prSet>
      <dgm:spPr/>
    </dgm:pt>
    <dgm:pt modelId="{F99C538A-3AAA-48AB-8F90-A48126184AF3}" type="pres">
      <dgm:prSet presAssocID="{5578DD1C-5554-49B2-90EE-3A5379EEE88D}" presName="sibTrans" presStyleCnt="0"/>
      <dgm:spPr/>
    </dgm:pt>
    <dgm:pt modelId="{A4823873-71DD-4CFC-9FA4-FA86767CE055}" type="pres">
      <dgm:prSet presAssocID="{4D19F1E4-8C81-4D8D-81C8-0E60B0CFED36}" presName="node" presStyleLbl="alignAccFollowNode1" presStyleIdx="21" presStyleCnt="24" custScaleY="123042">
        <dgm:presLayoutVars>
          <dgm:bulletEnabled val="1"/>
        </dgm:presLayoutVars>
      </dgm:prSet>
      <dgm:spPr/>
    </dgm:pt>
    <dgm:pt modelId="{109EC3F0-D6B3-44E7-95C7-E1F92B1CA24D}" type="pres">
      <dgm:prSet presAssocID="{8C34A696-327B-4D64-B38E-814019B81D2B}" presName="sibTrans" presStyleCnt="0"/>
      <dgm:spPr/>
    </dgm:pt>
    <dgm:pt modelId="{C14C33FF-477C-421D-B8A7-696D98FF555C}" type="pres">
      <dgm:prSet presAssocID="{3FB5F038-BA27-4B2C-B9AC-7F22FE346060}" presName="node" presStyleLbl="alignAccFollowNode1" presStyleIdx="22" presStyleCnt="24" custScaleY="117842">
        <dgm:presLayoutVars>
          <dgm:bulletEnabled val="1"/>
        </dgm:presLayoutVars>
      </dgm:prSet>
      <dgm:spPr/>
    </dgm:pt>
    <dgm:pt modelId="{C0F35BC7-2E79-4F1C-9CE0-D9930F0A3744}" type="pres">
      <dgm:prSet presAssocID="{BE45A307-6BB4-40FE-8AEE-89669FA8EAD7}" presName="sibTrans" presStyleCnt="0"/>
      <dgm:spPr/>
    </dgm:pt>
    <dgm:pt modelId="{1DD9E36D-74AE-4D91-9E96-77A0ED46F11A}" type="pres">
      <dgm:prSet presAssocID="{BD0EB278-1E0B-46B3-B7F3-DA5F91B30081}" presName="node" presStyleLbl="alignAccFollowNode1" presStyleIdx="23" presStyleCnt="24" custScaleY="112642">
        <dgm:presLayoutVars>
          <dgm:bulletEnabled val="1"/>
        </dgm:presLayoutVars>
      </dgm:prSet>
      <dgm:spPr/>
    </dgm:pt>
  </dgm:ptLst>
  <dgm:cxnLst>
    <dgm:cxn modelId="{4ECDC706-16AB-4368-A898-15EA8F3A044B}" type="presOf" srcId="{D541D114-7A4F-4EB6-ACA3-667023FFB4F1}" destId="{F614AE1B-8E95-4CC5-AECD-4FAEDE2D8E00}" srcOrd="0" destOrd="0" presId="urn:microsoft.com/office/officeart/2005/8/layout/lProcess3"/>
    <dgm:cxn modelId="{76916408-E394-423F-9E00-CF9252160896}" type="presOf" srcId="{AB972981-EF87-42FA-9E02-4D5D9E39E102}" destId="{562CC613-1F06-4E6B-81BB-055FCC3689C8}" srcOrd="0" destOrd="0" presId="urn:microsoft.com/office/officeart/2005/8/layout/lProcess3"/>
    <dgm:cxn modelId="{2BB0B60A-1ED1-4304-A20D-29E2352CBD84}" type="presOf" srcId="{041E0E52-02D5-4C12-A2C2-D36F85335166}" destId="{4B70A327-62EF-40D2-BD76-B8369C6F5445}" srcOrd="0" destOrd="0" presId="urn:microsoft.com/office/officeart/2005/8/layout/lProcess3"/>
    <dgm:cxn modelId="{AEC31A0C-F972-4566-8B52-5E1332B1501F}" srcId="{07FB2302-5031-4AB6-AC00-632EDC8ECD9C}" destId="{A2A22661-C802-4C8E-A126-27B231D502D8}" srcOrd="0" destOrd="0" parTransId="{6E09760D-A441-40CC-B332-90C81F3C2007}" sibTransId="{2B3D05DB-8F5F-41BF-B51F-CE7DBCEFC643}"/>
    <dgm:cxn modelId="{A882DF0F-1F99-4946-AAE3-5A084C5B8067}" type="presOf" srcId="{05C66CEC-3B51-444A-97FE-0B397DE333D1}" destId="{E616807A-15EA-4059-8C6C-9FB7B0E6C4E6}" srcOrd="0" destOrd="0" presId="urn:microsoft.com/office/officeart/2005/8/layout/lProcess3"/>
    <dgm:cxn modelId="{4EFC7E12-13FE-45B7-8142-244A81FF4477}" type="presOf" srcId="{3E57F7F3-0EEC-48B6-9239-A69CA419151E}" destId="{48444AFB-54F3-4D66-9E19-A25EE65D61F4}" srcOrd="0" destOrd="0" presId="urn:microsoft.com/office/officeart/2005/8/layout/lProcess3"/>
    <dgm:cxn modelId="{D2C5E716-9D91-42DA-96C8-5325CD52E533}" type="presOf" srcId="{4D878F8C-5E1D-4954-8544-268A01E8E7C2}" destId="{DE85BEDE-EF9A-4FC1-BABD-4A1F980C6C5F}" srcOrd="0" destOrd="0" presId="urn:microsoft.com/office/officeart/2005/8/layout/lProcess3"/>
    <dgm:cxn modelId="{D9458E20-5919-4E90-9A3A-7557EE9A9700}" type="presOf" srcId="{DB9DE588-B17A-4AEE-8295-2A5974D41227}" destId="{DD453F24-5EC0-4EB1-B43E-A711A7C60DEE}" srcOrd="0" destOrd="0" presId="urn:microsoft.com/office/officeart/2005/8/layout/lProcess3"/>
    <dgm:cxn modelId="{77F1CF20-D767-4B87-822B-6E72C55478CD}" srcId="{2B30EFE2-D07D-4626-A941-34DE165B3735}" destId="{FDFB0DD4-E243-46D4-A752-9D3D48E70317}" srcOrd="3" destOrd="0" parTransId="{D4146768-CD57-41DB-8994-D8FAB0AB31AA}" sibTransId="{7FADB62B-730F-4004-99FB-6B83CBEC9E95}"/>
    <dgm:cxn modelId="{6A35CA21-0166-4714-B577-35FA120CC801}" srcId="{55CEB2CE-2D3A-4579-89FF-CB7DBDB70D77}" destId="{3FB5F038-BA27-4B2C-B9AC-7F22FE346060}" srcOrd="2" destOrd="0" parTransId="{0C93CACB-E8EC-48B7-A89B-08B58D0280F1}" sibTransId="{BE45A307-6BB4-40FE-8AEE-89669FA8EAD7}"/>
    <dgm:cxn modelId="{69D96123-3A09-4DA7-9AB5-2162A67050E0}" type="presOf" srcId="{4A7EFD71-1902-4B18-A70A-6B37DAB563E2}" destId="{32264946-705C-4364-8A4A-F7771FFCD6D8}" srcOrd="0" destOrd="0" presId="urn:microsoft.com/office/officeart/2005/8/layout/lProcess3"/>
    <dgm:cxn modelId="{0C75AC25-21DB-4B4B-A085-C3F64E5E2982}" type="presOf" srcId="{A251102E-BC7D-46A1-A0EF-7688BDCA9DFC}" destId="{4789F3D4-D383-4B38-8767-4CBD4DBEDC9F}" srcOrd="0" destOrd="0" presId="urn:microsoft.com/office/officeart/2005/8/layout/lProcess3"/>
    <dgm:cxn modelId="{4FA40526-DBC6-48AD-B825-3CDE433E8E28}" srcId="{2B30EFE2-D07D-4626-A941-34DE165B3735}" destId="{F1E4C481-FAC0-424D-99B1-4DF3242C8AFC}" srcOrd="4" destOrd="0" parTransId="{890252DA-7C9B-4599-9BBE-6B8DC4418EDC}" sibTransId="{6740A4D7-EDD2-4C57-B93A-6191354D86D6}"/>
    <dgm:cxn modelId="{75975E33-8CF1-4FE4-9702-2EEDFFD14E0C}" srcId="{07FB2302-5031-4AB6-AC00-632EDC8ECD9C}" destId="{05C66CEC-3B51-444A-97FE-0B397DE333D1}" srcOrd="3" destOrd="0" parTransId="{21CDDBEF-C149-4156-A982-A06369CC7792}" sibTransId="{CDE1B46A-6016-4D77-B32B-08B0EC3896FE}"/>
    <dgm:cxn modelId="{16D63E35-63CA-48DC-8F23-40AADBFE28A4}" srcId="{2B30EFE2-D07D-4626-A941-34DE165B3735}" destId="{07FB2302-5031-4AB6-AC00-632EDC8ECD9C}" srcOrd="0" destOrd="0" parTransId="{F368995C-757E-479E-AF85-7B76F3EC70D3}" sibTransId="{4DDEE0D1-125C-465B-8799-C0727518F489}"/>
    <dgm:cxn modelId="{49E9473A-60D3-43B9-9A92-0779BF04773C}" srcId="{07FB2302-5031-4AB6-AC00-632EDC8ECD9C}" destId="{D541D114-7A4F-4EB6-ACA3-667023FFB4F1}" srcOrd="2" destOrd="0" parTransId="{379AED5A-A668-438D-A8D9-7C53D9BC9305}" sibTransId="{2F1725CC-8B4D-48BD-9848-7D4D43424849}"/>
    <dgm:cxn modelId="{A47B393B-4074-4FEE-8BD9-B64093D037B8}" srcId="{FDFB0DD4-E243-46D4-A752-9D3D48E70317}" destId="{B81182F8-7309-41F9-93AE-81AEFF010EE5}" srcOrd="2" destOrd="0" parTransId="{C63F6306-1CF5-4FDD-B10A-6356C2ED3EDF}" sibTransId="{128DF86E-2646-4A46-B45A-03170363358F}"/>
    <dgm:cxn modelId="{89355E3B-A375-4DFC-AF87-651A7D544816}" srcId="{6EE8EEBB-241C-4930-B5EC-364C536910BA}" destId="{AB972981-EF87-42FA-9E02-4D5D9E39E102}" srcOrd="0" destOrd="0" parTransId="{57A3D615-A1B6-4E4E-AF49-6588862F59C0}" sibTransId="{251D351F-4DB6-44DA-9D36-D10777AE55FA}"/>
    <dgm:cxn modelId="{F169863B-7EF5-4677-813A-6DD855D85C14}" type="presOf" srcId="{6ED93752-F43A-4F4A-A959-3C95923CEFB9}" destId="{4EA56CB5-E1FE-4724-8239-176D6E2CB397}" srcOrd="0" destOrd="0" presId="urn:microsoft.com/office/officeart/2005/8/layout/lProcess3"/>
    <dgm:cxn modelId="{6629AB3D-B1BE-460D-A3B9-95DA902BDBB4}" srcId="{6ED93752-F43A-4F4A-A959-3C95923CEFB9}" destId="{40D34317-AEE8-461A-8F53-E1E3F5E98622}" srcOrd="1" destOrd="0" parTransId="{8B4309AB-821C-4CC0-92FC-1EC5F7518A8B}" sibTransId="{905B2E3E-B026-4C96-B313-FD1F3BD38A99}"/>
    <dgm:cxn modelId="{4DEAA75D-3954-4AD5-AA76-50D3053C18AF}" type="presOf" srcId="{99EC5373-9CE3-4E5C-AA51-641C68AC93E4}" destId="{BC8E07C5-AA6F-4F31-8282-1E11B0175A4C}" srcOrd="0" destOrd="0" presId="urn:microsoft.com/office/officeart/2005/8/layout/lProcess3"/>
    <dgm:cxn modelId="{9447E260-7017-4AFD-9015-15CE20683EE1}" type="presOf" srcId="{17D18AAF-962D-406B-9057-03C3E4C97BB5}" destId="{718E0690-BCA8-42CB-A1F1-54123D4F639B}" srcOrd="0" destOrd="0" presId="urn:microsoft.com/office/officeart/2005/8/layout/lProcess3"/>
    <dgm:cxn modelId="{E0B86E41-4ACF-43E6-AD62-FA31E5D7D5EF}" type="presOf" srcId="{07FB2302-5031-4AB6-AC00-632EDC8ECD9C}" destId="{A725935A-6703-4C11-AB5C-CADBD6E6B4F1}" srcOrd="0" destOrd="0" presId="urn:microsoft.com/office/officeart/2005/8/layout/lProcess3"/>
    <dgm:cxn modelId="{68324362-10BA-4996-B23E-835B8971D11E}" srcId="{6ED93752-F43A-4F4A-A959-3C95923CEFB9}" destId="{E2B12520-FAF2-4A01-98BA-DD48664158CB}" srcOrd="0" destOrd="0" parTransId="{49C7ACB3-998D-42DB-B246-B80C8B8A5329}" sibTransId="{2770982B-2526-44B9-8F9B-35C67C8CD493}"/>
    <dgm:cxn modelId="{D866CA42-93B4-46BF-90A9-F79D6BCD2AB1}" type="presOf" srcId="{4D19F1E4-8C81-4D8D-81C8-0E60B0CFED36}" destId="{A4823873-71DD-4CFC-9FA4-FA86767CE055}" srcOrd="0" destOrd="0" presId="urn:microsoft.com/office/officeart/2005/8/layout/lProcess3"/>
    <dgm:cxn modelId="{49616447-CE4B-4C12-83D6-DEF5807AFD9A}" srcId="{2B30EFE2-D07D-4626-A941-34DE165B3735}" destId="{6EE8EEBB-241C-4930-B5EC-364C536910BA}" srcOrd="2" destOrd="0" parTransId="{6BF3483F-E3B1-4237-8941-CC9EF50B3014}" sibTransId="{7026DEDC-9AE1-43FC-84D4-EE4461DF978D}"/>
    <dgm:cxn modelId="{A075DB49-3701-4960-9FE1-CB7DA691D545}" type="presOf" srcId="{55CEB2CE-2D3A-4579-89FF-CB7DBDB70D77}" destId="{336E2C1E-1A6D-4BDA-B8BE-A95729524935}" srcOrd="0" destOrd="0" presId="urn:microsoft.com/office/officeart/2005/8/layout/lProcess3"/>
    <dgm:cxn modelId="{C16ACC6B-80C4-4DFE-9F34-B492981CFC8E}" srcId="{FDFB0DD4-E243-46D4-A752-9D3D48E70317}" destId="{2E990477-C289-4D2B-A3AC-209ACEF59DDE}" srcOrd="1" destOrd="0" parTransId="{64D6B0D3-C617-40E9-9D7D-A267FCFB8F31}" sibTransId="{21F53A44-A44C-4272-8D8B-4F448E9B1955}"/>
    <dgm:cxn modelId="{A2E1994C-08AA-46CB-9340-50C9C6639B63}" type="presOf" srcId="{A2A22661-C802-4C8E-A126-27B231D502D8}" destId="{6227A32F-9F76-43EA-8E14-F71679393BA5}" srcOrd="0" destOrd="0" presId="urn:microsoft.com/office/officeart/2005/8/layout/lProcess3"/>
    <dgm:cxn modelId="{84C11877-CE53-4D91-9224-6D90148EEA7B}" srcId="{55CEB2CE-2D3A-4579-89FF-CB7DBDB70D77}" destId="{BD0EB278-1E0B-46B3-B7F3-DA5F91B30081}" srcOrd="3" destOrd="0" parTransId="{5D6D7B96-D608-4407-AF39-D82FDD3B67DE}" sibTransId="{7F5A20EA-4F22-4450-B725-CF5267602C76}"/>
    <dgm:cxn modelId="{74322D77-9034-4B7F-BFA7-368E089A9EDC}" srcId="{07FB2302-5031-4AB6-AC00-632EDC8ECD9C}" destId="{94889BD6-3A47-44D5-B188-3F128F80BDED}" srcOrd="1" destOrd="0" parTransId="{5A02BC81-D7FD-4FBC-BF8F-18B7DBBCB0E4}" sibTransId="{A058ABC2-1EDA-4E14-AA7A-0C5485D5075A}"/>
    <dgm:cxn modelId="{B1013F58-76DA-4A8E-98DA-31996AE9674C}" type="presOf" srcId="{94889BD6-3A47-44D5-B188-3F128F80BDED}" destId="{55F5D109-6C26-4A21-8476-89C1249EC56B}" srcOrd="0" destOrd="0" presId="urn:microsoft.com/office/officeart/2005/8/layout/lProcess3"/>
    <dgm:cxn modelId="{61C77578-8C07-457F-AF3C-1F1C0C6B89C7}" srcId="{6EE8EEBB-241C-4930-B5EC-364C536910BA}" destId="{4A7EFD71-1902-4B18-A70A-6B37DAB563E2}" srcOrd="3" destOrd="0" parTransId="{2F4AA922-ABCF-40B7-93E6-961815904574}" sibTransId="{D1A37736-B409-4AA7-917F-240D52B1AD6E}"/>
    <dgm:cxn modelId="{FA82E759-1482-468F-B518-44217E98A956}" type="presOf" srcId="{2E990477-C289-4D2B-A3AC-209ACEF59DDE}" destId="{8F024B16-07CF-43BC-B25E-9D59F4030AB3}" srcOrd="0" destOrd="0" presId="urn:microsoft.com/office/officeart/2005/8/layout/lProcess3"/>
    <dgm:cxn modelId="{B610427B-027A-438A-BCE5-63023BDDE471}" srcId="{2B30EFE2-D07D-4626-A941-34DE165B3735}" destId="{6ED93752-F43A-4F4A-A959-3C95923CEFB9}" srcOrd="1" destOrd="0" parTransId="{47729658-0928-4E8B-BA81-ED8CCEC4A8CB}" sibTransId="{C5196C16-020D-49D2-942D-CC6D79A81128}"/>
    <dgm:cxn modelId="{A7A9997B-4D7C-469A-B93F-3AB5D428AD14}" type="presOf" srcId="{F1E4C481-FAC0-424D-99B1-4DF3242C8AFC}" destId="{60C8E240-2DAF-4C94-8399-F0EE87C063F8}" srcOrd="0" destOrd="0" presId="urn:microsoft.com/office/officeart/2005/8/layout/lProcess3"/>
    <dgm:cxn modelId="{2CD1F57E-F506-4C1A-B4E5-BA8696F21D9F}" srcId="{F1E4C481-FAC0-424D-99B1-4DF3242C8AFC}" destId="{99EC5373-9CE3-4E5C-AA51-641C68AC93E4}" srcOrd="0" destOrd="0" parTransId="{14D09974-1175-4590-83BC-29F2F1F9075E}" sibTransId="{6D00FFF5-0037-4693-9FC5-BF1431D3F3A1}"/>
    <dgm:cxn modelId="{EE469587-F6F8-436B-A6AA-54BFFD13D769}" srcId="{2B30EFE2-D07D-4626-A941-34DE165B3735}" destId="{55CEB2CE-2D3A-4579-89FF-CB7DBDB70D77}" srcOrd="5" destOrd="0" parTransId="{A796A454-2413-437D-ABA0-C22A1AA1DC1B}" sibTransId="{657B5091-BA91-450D-AB00-B53058BC09FF}"/>
    <dgm:cxn modelId="{747E638B-95BE-4897-A0C7-C9332982CB8F}" type="presOf" srcId="{6EE8EEBB-241C-4930-B5EC-364C536910BA}" destId="{0D7EBC48-FC1D-4B7F-92F5-E82CD3B5B2E7}" srcOrd="0" destOrd="0" presId="urn:microsoft.com/office/officeart/2005/8/layout/lProcess3"/>
    <dgm:cxn modelId="{4307588D-1838-44B9-B2E4-7AE40A6B3424}" type="presOf" srcId="{BD0EB278-1E0B-46B3-B7F3-DA5F91B30081}" destId="{1DD9E36D-74AE-4D91-9E96-77A0ED46F11A}" srcOrd="0" destOrd="0" presId="urn:microsoft.com/office/officeart/2005/8/layout/lProcess3"/>
    <dgm:cxn modelId="{A5C2FF92-F713-4B51-8D7A-52060694775A}" type="presOf" srcId="{B81182F8-7309-41F9-93AE-81AEFF010EE5}" destId="{66F42642-0D2A-48C1-B6E0-AC65F0461DFF}" srcOrd="0" destOrd="0" presId="urn:microsoft.com/office/officeart/2005/8/layout/lProcess3"/>
    <dgm:cxn modelId="{80A54595-AC1E-4659-B116-0FFADBF337E4}" srcId="{FDFB0DD4-E243-46D4-A752-9D3D48E70317}" destId="{653E61C9-CDC4-4A00-A686-70313F09DF9F}" srcOrd="3" destOrd="0" parTransId="{98528A01-66CF-4AF6-A108-035633394915}" sibTransId="{984D5901-A4B6-44D3-AF96-1688351C91D5}"/>
    <dgm:cxn modelId="{6B8CAF97-D7FE-469D-92EE-895D474F487C}" srcId="{6ED93752-F43A-4F4A-A959-3C95923CEFB9}" destId="{41573AE6-5EC4-4645-84AB-2078B50DE5B9}" srcOrd="2" destOrd="0" parTransId="{11CE624F-1101-4BE1-9B4E-E6B6DE392E6F}" sibTransId="{7B442A50-EA55-4AD1-B428-D5A1C1FEAC5B}"/>
    <dgm:cxn modelId="{2F26BC98-9D92-4CD4-9522-38E2D9EC3846}" type="presOf" srcId="{40D34317-AEE8-461A-8F53-E1E3F5E98622}" destId="{05EFFFEC-A902-4A17-80D9-424F2E706CC8}" srcOrd="0" destOrd="0" presId="urn:microsoft.com/office/officeart/2005/8/layout/lProcess3"/>
    <dgm:cxn modelId="{4B70D89A-0803-4509-A0B1-5D81CB377BD9}" type="presOf" srcId="{B6416F14-A8B1-432D-8341-48490FAFABDC}" destId="{BE8EBD1C-F468-42C1-BAF0-7D81C7C72210}" srcOrd="0" destOrd="0" presId="urn:microsoft.com/office/officeart/2005/8/layout/lProcess3"/>
    <dgm:cxn modelId="{3DACA8A0-2C1C-4EA9-98AD-6372E85214EA}" srcId="{F1E4C481-FAC0-424D-99B1-4DF3242C8AFC}" destId="{7F7B0532-47D2-4057-BDB4-3452154B6EC3}" srcOrd="2" destOrd="0" parTransId="{F80EE3B1-8119-4A61-B44A-EB6AF28B5DBA}" sibTransId="{5CF26149-4866-4594-9F11-986486453544}"/>
    <dgm:cxn modelId="{499F44A4-5255-4739-8605-DCF39B08B6D1}" srcId="{55CEB2CE-2D3A-4579-89FF-CB7DBDB70D77}" destId="{4D19F1E4-8C81-4D8D-81C8-0E60B0CFED36}" srcOrd="1" destOrd="0" parTransId="{4C8D9770-F62D-4D23-A201-628DE5BF4ED4}" sibTransId="{8C34A696-327B-4D64-B38E-814019B81D2B}"/>
    <dgm:cxn modelId="{2A3C55A6-4C5A-4DDC-A2EA-11F596A5AC5F}" srcId="{6EE8EEBB-241C-4930-B5EC-364C536910BA}" destId="{A251102E-BC7D-46A1-A0EF-7688BDCA9DFC}" srcOrd="1" destOrd="0" parTransId="{278752EF-5A41-48A3-A833-490BF3B35E2F}" sibTransId="{029BBCC6-4BF5-41E1-BFA7-6EDB9A841D4D}"/>
    <dgm:cxn modelId="{2BB434A9-DB2E-485B-8A5B-BA8C023B2589}" type="presOf" srcId="{2B30EFE2-D07D-4626-A941-34DE165B3735}" destId="{AC931CE3-4FAE-4A3E-9F23-D62ADB1793FA}" srcOrd="0" destOrd="0" presId="urn:microsoft.com/office/officeart/2005/8/layout/lProcess3"/>
    <dgm:cxn modelId="{D4CF33AE-D2AA-48C7-8217-1F0FD329EAEA}" type="presOf" srcId="{7F7B0532-47D2-4057-BDB4-3452154B6EC3}" destId="{9567FCA7-078D-4C6A-B007-B7E3DFC28637}" srcOrd="0" destOrd="0" presId="urn:microsoft.com/office/officeart/2005/8/layout/lProcess3"/>
    <dgm:cxn modelId="{36AF8DAF-8FB9-4D62-9E0F-4F19F1ACAFC7}" srcId="{F1E4C481-FAC0-424D-99B1-4DF3242C8AFC}" destId="{DB9DE588-B17A-4AEE-8295-2A5974D41227}" srcOrd="1" destOrd="0" parTransId="{AFB9B5AC-1B2C-4A14-8F81-07BE0A5D927A}" sibTransId="{0859487B-AD63-46BA-AF05-3168DF0BA945}"/>
    <dgm:cxn modelId="{244893B8-0AF5-47DE-B286-4AFFF688C736}" type="presOf" srcId="{41573AE6-5EC4-4645-84AB-2078B50DE5B9}" destId="{58526B6D-AFC7-4185-8BEA-7E1AC9B36FF3}" srcOrd="0" destOrd="0" presId="urn:microsoft.com/office/officeart/2005/8/layout/lProcess3"/>
    <dgm:cxn modelId="{6C639AB8-B0DD-47B3-A73F-1D29EC8F927B}" srcId="{6ED93752-F43A-4F4A-A959-3C95923CEFB9}" destId="{B6416F14-A8B1-432D-8341-48490FAFABDC}" srcOrd="3" destOrd="0" parTransId="{8684F7EC-3686-4B58-A2B5-B7A7C0E1EDD2}" sibTransId="{CA711448-F7F6-49CF-95C1-F452CCD6724D}"/>
    <dgm:cxn modelId="{79B109BB-4CB1-42B3-90B4-4DA9F72EEE8A}" type="presOf" srcId="{FDFB0DD4-E243-46D4-A752-9D3D48E70317}" destId="{FDAC5442-5F2E-4CF9-A1B3-41BDF0F29D8B}" srcOrd="0" destOrd="0" presId="urn:microsoft.com/office/officeart/2005/8/layout/lProcess3"/>
    <dgm:cxn modelId="{F3F934C7-3663-44A0-95E6-2360F0D2C5AB}" srcId="{FDFB0DD4-E243-46D4-A752-9D3D48E70317}" destId="{4D878F8C-5E1D-4954-8544-268A01E8E7C2}" srcOrd="0" destOrd="0" parTransId="{BD1FA8CF-E0BB-4196-A24F-17CBF9094237}" sibTransId="{F5EC03CF-A1AC-46ED-BE26-2C6BEA6CDB18}"/>
    <dgm:cxn modelId="{91A76DD2-CC25-4FDF-A655-90AEEE967AB7}" srcId="{55CEB2CE-2D3A-4579-89FF-CB7DBDB70D77}" destId="{3E57F7F3-0EEC-48B6-9239-A69CA419151E}" srcOrd="0" destOrd="0" parTransId="{0FBFBA66-84B7-43AF-9AC6-F224A5DA0FEC}" sibTransId="{5578DD1C-5554-49B2-90EE-3A5379EEE88D}"/>
    <dgm:cxn modelId="{CF13BED7-2810-4A35-9B36-2674C1AE5BF1}" type="presOf" srcId="{E2B12520-FAF2-4A01-98BA-DD48664158CB}" destId="{B17E0D21-4DFE-43E8-9A45-F353518C03B0}" srcOrd="0" destOrd="0" presId="urn:microsoft.com/office/officeart/2005/8/layout/lProcess3"/>
    <dgm:cxn modelId="{7DBDFED9-A7E5-4835-9409-2E37E206046D}" type="presOf" srcId="{653E61C9-CDC4-4A00-A686-70313F09DF9F}" destId="{E7FEA88D-3E93-424A-B600-0759AF0B9ED8}" srcOrd="0" destOrd="0" presId="urn:microsoft.com/office/officeart/2005/8/layout/lProcess3"/>
    <dgm:cxn modelId="{829C05EE-B5C4-4C49-922B-A111D79528C4}" type="presOf" srcId="{3FB5F038-BA27-4B2C-B9AC-7F22FE346060}" destId="{C14C33FF-477C-421D-B8A7-696D98FF555C}" srcOrd="0" destOrd="0" presId="urn:microsoft.com/office/officeart/2005/8/layout/lProcess3"/>
    <dgm:cxn modelId="{18D315EE-0FB3-4763-93EE-C35F3B899FF6}" srcId="{F1E4C481-FAC0-424D-99B1-4DF3242C8AFC}" destId="{17D18AAF-962D-406B-9057-03C3E4C97BB5}" srcOrd="3" destOrd="0" parTransId="{6423BB69-3940-4AB1-9338-E3930192527A}" sibTransId="{ACD3C6F5-6AB7-478B-8268-C687E540E4AA}"/>
    <dgm:cxn modelId="{01F355FE-64D3-4350-9AF1-B149F7E4A74F}" srcId="{6EE8EEBB-241C-4930-B5EC-364C536910BA}" destId="{041E0E52-02D5-4C12-A2C2-D36F85335166}" srcOrd="2" destOrd="0" parTransId="{913FAAC9-11BF-4EC5-B0A8-B2C99378BF3A}" sibTransId="{905A3DAA-D1FD-4526-BF06-363F2EA6674F}"/>
    <dgm:cxn modelId="{E4C5B13B-7DA8-4934-BE85-61083DF8DF86}" type="presParOf" srcId="{AC931CE3-4FAE-4A3E-9F23-D62ADB1793FA}" destId="{291C0CFF-8C16-4A45-A13D-80F18227A24F}" srcOrd="0" destOrd="0" presId="urn:microsoft.com/office/officeart/2005/8/layout/lProcess3"/>
    <dgm:cxn modelId="{EA59602B-3DA9-4451-9BD9-A50F3E947FDF}" type="presParOf" srcId="{291C0CFF-8C16-4A45-A13D-80F18227A24F}" destId="{A725935A-6703-4C11-AB5C-CADBD6E6B4F1}" srcOrd="0" destOrd="0" presId="urn:microsoft.com/office/officeart/2005/8/layout/lProcess3"/>
    <dgm:cxn modelId="{9DA18006-DDD9-45B7-B493-C429BDBFC047}" type="presParOf" srcId="{291C0CFF-8C16-4A45-A13D-80F18227A24F}" destId="{FAEBE045-DDF2-4A55-AE79-3422A8D4FF96}" srcOrd="1" destOrd="0" presId="urn:microsoft.com/office/officeart/2005/8/layout/lProcess3"/>
    <dgm:cxn modelId="{88A1E92F-87F4-4161-A842-21B95E007371}" type="presParOf" srcId="{291C0CFF-8C16-4A45-A13D-80F18227A24F}" destId="{6227A32F-9F76-43EA-8E14-F71679393BA5}" srcOrd="2" destOrd="0" presId="urn:microsoft.com/office/officeart/2005/8/layout/lProcess3"/>
    <dgm:cxn modelId="{6B0797ED-1538-409B-9FF9-E92E4F8276DA}" type="presParOf" srcId="{291C0CFF-8C16-4A45-A13D-80F18227A24F}" destId="{1DADF490-977B-40E2-B756-72E663595932}" srcOrd="3" destOrd="0" presId="urn:microsoft.com/office/officeart/2005/8/layout/lProcess3"/>
    <dgm:cxn modelId="{505B2363-191B-49F8-B71B-D9F705625612}" type="presParOf" srcId="{291C0CFF-8C16-4A45-A13D-80F18227A24F}" destId="{55F5D109-6C26-4A21-8476-89C1249EC56B}" srcOrd="4" destOrd="0" presId="urn:microsoft.com/office/officeart/2005/8/layout/lProcess3"/>
    <dgm:cxn modelId="{83954E63-83C1-4265-9972-D26866FEEC3C}" type="presParOf" srcId="{291C0CFF-8C16-4A45-A13D-80F18227A24F}" destId="{325BED78-7942-4A1E-9E3C-DE3878491066}" srcOrd="5" destOrd="0" presId="urn:microsoft.com/office/officeart/2005/8/layout/lProcess3"/>
    <dgm:cxn modelId="{BE26797F-9E19-44EA-9AFD-CD711FBF23E4}" type="presParOf" srcId="{291C0CFF-8C16-4A45-A13D-80F18227A24F}" destId="{F614AE1B-8E95-4CC5-AECD-4FAEDE2D8E00}" srcOrd="6" destOrd="0" presId="urn:microsoft.com/office/officeart/2005/8/layout/lProcess3"/>
    <dgm:cxn modelId="{9C300FFA-F8CE-41A3-B69D-A95F141E4B8B}" type="presParOf" srcId="{291C0CFF-8C16-4A45-A13D-80F18227A24F}" destId="{20D56293-A420-4E3A-9485-8E0CEDD66E74}" srcOrd="7" destOrd="0" presId="urn:microsoft.com/office/officeart/2005/8/layout/lProcess3"/>
    <dgm:cxn modelId="{7A97C8EA-6FE4-44E7-AFAC-B27FD034ACAE}" type="presParOf" srcId="{291C0CFF-8C16-4A45-A13D-80F18227A24F}" destId="{E616807A-15EA-4059-8C6C-9FB7B0E6C4E6}" srcOrd="8" destOrd="0" presId="urn:microsoft.com/office/officeart/2005/8/layout/lProcess3"/>
    <dgm:cxn modelId="{E0708F61-C988-4311-8C8E-83284E462AF6}" type="presParOf" srcId="{AC931CE3-4FAE-4A3E-9F23-D62ADB1793FA}" destId="{B22427F0-FC95-42B6-A314-36827E2029AB}" srcOrd="1" destOrd="0" presId="urn:microsoft.com/office/officeart/2005/8/layout/lProcess3"/>
    <dgm:cxn modelId="{51C20849-E9F6-4881-A2ED-DF343FA768E9}" type="presParOf" srcId="{AC931CE3-4FAE-4A3E-9F23-D62ADB1793FA}" destId="{4DD95CA7-97BA-4498-92D8-05D34C80F220}" srcOrd="2" destOrd="0" presId="urn:microsoft.com/office/officeart/2005/8/layout/lProcess3"/>
    <dgm:cxn modelId="{677E014D-7828-4A8E-8371-51012B093EB9}" type="presParOf" srcId="{4DD95CA7-97BA-4498-92D8-05D34C80F220}" destId="{4EA56CB5-E1FE-4724-8239-176D6E2CB397}" srcOrd="0" destOrd="0" presId="urn:microsoft.com/office/officeart/2005/8/layout/lProcess3"/>
    <dgm:cxn modelId="{5020B7F1-8FA5-4EBC-BA5A-747E048F339F}" type="presParOf" srcId="{4DD95CA7-97BA-4498-92D8-05D34C80F220}" destId="{B637BB4A-3164-4979-B3CC-2BDFD7E6CDA1}" srcOrd="1" destOrd="0" presId="urn:microsoft.com/office/officeart/2005/8/layout/lProcess3"/>
    <dgm:cxn modelId="{813AF358-352E-4657-AE03-7A11C47CC820}" type="presParOf" srcId="{4DD95CA7-97BA-4498-92D8-05D34C80F220}" destId="{B17E0D21-4DFE-43E8-9A45-F353518C03B0}" srcOrd="2" destOrd="0" presId="urn:microsoft.com/office/officeart/2005/8/layout/lProcess3"/>
    <dgm:cxn modelId="{52F6A474-AC44-4967-85A3-D3D70BC02AA4}" type="presParOf" srcId="{4DD95CA7-97BA-4498-92D8-05D34C80F220}" destId="{8386E74A-FECA-46D7-8678-77F49FF1F989}" srcOrd="3" destOrd="0" presId="urn:microsoft.com/office/officeart/2005/8/layout/lProcess3"/>
    <dgm:cxn modelId="{4865BFA4-1A36-473E-8865-C3F4057C9F57}" type="presParOf" srcId="{4DD95CA7-97BA-4498-92D8-05D34C80F220}" destId="{05EFFFEC-A902-4A17-80D9-424F2E706CC8}" srcOrd="4" destOrd="0" presId="urn:microsoft.com/office/officeart/2005/8/layout/lProcess3"/>
    <dgm:cxn modelId="{B37A46E4-18C2-460D-8560-9D7A6C299CCB}" type="presParOf" srcId="{4DD95CA7-97BA-4498-92D8-05D34C80F220}" destId="{D41171F0-210D-40B6-A539-F504FEDADCED}" srcOrd="5" destOrd="0" presId="urn:microsoft.com/office/officeart/2005/8/layout/lProcess3"/>
    <dgm:cxn modelId="{7ABF4779-9EDB-41B8-8DAC-2F5E32C854FB}" type="presParOf" srcId="{4DD95CA7-97BA-4498-92D8-05D34C80F220}" destId="{58526B6D-AFC7-4185-8BEA-7E1AC9B36FF3}" srcOrd="6" destOrd="0" presId="urn:microsoft.com/office/officeart/2005/8/layout/lProcess3"/>
    <dgm:cxn modelId="{FE21F8DC-FDA2-405E-8E94-F31FF21F4189}" type="presParOf" srcId="{4DD95CA7-97BA-4498-92D8-05D34C80F220}" destId="{77F93171-A0CF-4EB8-BC07-F1B5674298ED}" srcOrd="7" destOrd="0" presId="urn:microsoft.com/office/officeart/2005/8/layout/lProcess3"/>
    <dgm:cxn modelId="{BDF7A307-EF3C-4061-B0C9-DC30494B1EFF}" type="presParOf" srcId="{4DD95CA7-97BA-4498-92D8-05D34C80F220}" destId="{BE8EBD1C-F468-42C1-BAF0-7D81C7C72210}" srcOrd="8" destOrd="0" presId="urn:microsoft.com/office/officeart/2005/8/layout/lProcess3"/>
    <dgm:cxn modelId="{A0741BBD-FBC1-4FA5-B9FF-2C39AC75F8BD}" type="presParOf" srcId="{AC931CE3-4FAE-4A3E-9F23-D62ADB1793FA}" destId="{F3A8BF10-BDC4-437C-883B-66A65EF5EAE9}" srcOrd="3" destOrd="0" presId="urn:microsoft.com/office/officeart/2005/8/layout/lProcess3"/>
    <dgm:cxn modelId="{C7E90678-477E-4305-AAB1-66EA85E01A45}" type="presParOf" srcId="{AC931CE3-4FAE-4A3E-9F23-D62ADB1793FA}" destId="{F9C27DD5-5F5D-40DA-A7FC-3B69160E4218}" srcOrd="4" destOrd="0" presId="urn:microsoft.com/office/officeart/2005/8/layout/lProcess3"/>
    <dgm:cxn modelId="{592E3BB8-CAAA-4908-83F5-AB4BF4F593EB}" type="presParOf" srcId="{F9C27DD5-5F5D-40DA-A7FC-3B69160E4218}" destId="{0D7EBC48-FC1D-4B7F-92F5-E82CD3B5B2E7}" srcOrd="0" destOrd="0" presId="urn:microsoft.com/office/officeart/2005/8/layout/lProcess3"/>
    <dgm:cxn modelId="{D43435F2-4EFF-4CE5-A0C7-91A3870350BD}" type="presParOf" srcId="{F9C27DD5-5F5D-40DA-A7FC-3B69160E4218}" destId="{6356CC80-75E8-4D8C-B092-021E664513B3}" srcOrd="1" destOrd="0" presId="urn:microsoft.com/office/officeart/2005/8/layout/lProcess3"/>
    <dgm:cxn modelId="{2E27907C-84F2-428B-838E-143340A57431}" type="presParOf" srcId="{F9C27DD5-5F5D-40DA-A7FC-3B69160E4218}" destId="{562CC613-1F06-4E6B-81BB-055FCC3689C8}" srcOrd="2" destOrd="0" presId="urn:microsoft.com/office/officeart/2005/8/layout/lProcess3"/>
    <dgm:cxn modelId="{67760A6B-55BB-4DC2-A8AF-DF607272E417}" type="presParOf" srcId="{F9C27DD5-5F5D-40DA-A7FC-3B69160E4218}" destId="{A2D775BB-E7C0-4B36-895D-B86B87248694}" srcOrd="3" destOrd="0" presId="urn:microsoft.com/office/officeart/2005/8/layout/lProcess3"/>
    <dgm:cxn modelId="{F5967C85-B761-4453-9580-D2D40084B452}" type="presParOf" srcId="{F9C27DD5-5F5D-40DA-A7FC-3B69160E4218}" destId="{4789F3D4-D383-4B38-8767-4CBD4DBEDC9F}" srcOrd="4" destOrd="0" presId="urn:microsoft.com/office/officeart/2005/8/layout/lProcess3"/>
    <dgm:cxn modelId="{AC1C9237-FFB6-4242-AAFD-5F750B89C37E}" type="presParOf" srcId="{F9C27DD5-5F5D-40DA-A7FC-3B69160E4218}" destId="{66170546-1A8A-457C-99A3-E1F39E2A8F8C}" srcOrd="5" destOrd="0" presId="urn:microsoft.com/office/officeart/2005/8/layout/lProcess3"/>
    <dgm:cxn modelId="{C34863CE-D0B0-4BE0-8D32-9C1FD172C9BC}" type="presParOf" srcId="{F9C27DD5-5F5D-40DA-A7FC-3B69160E4218}" destId="{4B70A327-62EF-40D2-BD76-B8369C6F5445}" srcOrd="6" destOrd="0" presId="urn:microsoft.com/office/officeart/2005/8/layout/lProcess3"/>
    <dgm:cxn modelId="{255B05AB-F8DE-470B-943C-53A94EAA910F}" type="presParOf" srcId="{F9C27DD5-5F5D-40DA-A7FC-3B69160E4218}" destId="{7955E0ED-C8FA-44B4-B3F4-BE49D690853E}" srcOrd="7" destOrd="0" presId="urn:microsoft.com/office/officeart/2005/8/layout/lProcess3"/>
    <dgm:cxn modelId="{DC2E8591-E7D5-4B3F-89C7-AA93B598A2F6}" type="presParOf" srcId="{F9C27DD5-5F5D-40DA-A7FC-3B69160E4218}" destId="{32264946-705C-4364-8A4A-F7771FFCD6D8}" srcOrd="8" destOrd="0" presId="urn:microsoft.com/office/officeart/2005/8/layout/lProcess3"/>
    <dgm:cxn modelId="{5B1FFACB-1863-4D6D-9ACD-B2B10BAF1405}" type="presParOf" srcId="{AC931CE3-4FAE-4A3E-9F23-D62ADB1793FA}" destId="{53330692-E912-48EE-9AAF-BFD186DC9DB0}" srcOrd="5" destOrd="0" presId="urn:microsoft.com/office/officeart/2005/8/layout/lProcess3"/>
    <dgm:cxn modelId="{E44B2A54-C0B5-46D0-93AC-7357D47D2797}" type="presParOf" srcId="{AC931CE3-4FAE-4A3E-9F23-D62ADB1793FA}" destId="{693A3C34-A58D-4D50-9A60-4DC83C609911}" srcOrd="6" destOrd="0" presId="urn:microsoft.com/office/officeart/2005/8/layout/lProcess3"/>
    <dgm:cxn modelId="{04E135EC-B937-4C7D-96FD-BEEA0C936D36}" type="presParOf" srcId="{693A3C34-A58D-4D50-9A60-4DC83C609911}" destId="{FDAC5442-5F2E-4CF9-A1B3-41BDF0F29D8B}" srcOrd="0" destOrd="0" presId="urn:microsoft.com/office/officeart/2005/8/layout/lProcess3"/>
    <dgm:cxn modelId="{CF95E133-1601-4740-A98E-0010408BE700}" type="presParOf" srcId="{693A3C34-A58D-4D50-9A60-4DC83C609911}" destId="{BCE21393-62CC-4EB4-B8FB-34D298BB8FA3}" srcOrd="1" destOrd="0" presId="urn:microsoft.com/office/officeart/2005/8/layout/lProcess3"/>
    <dgm:cxn modelId="{C40812C5-58A7-4514-A15D-CD2145BD5FA8}" type="presParOf" srcId="{693A3C34-A58D-4D50-9A60-4DC83C609911}" destId="{DE85BEDE-EF9A-4FC1-BABD-4A1F980C6C5F}" srcOrd="2" destOrd="0" presId="urn:microsoft.com/office/officeart/2005/8/layout/lProcess3"/>
    <dgm:cxn modelId="{E39D98F2-5E21-4A19-BF2A-2A3FD5563F4F}" type="presParOf" srcId="{693A3C34-A58D-4D50-9A60-4DC83C609911}" destId="{5041FD52-19A3-4CE0-BC04-9C6C55251B72}" srcOrd="3" destOrd="0" presId="urn:microsoft.com/office/officeart/2005/8/layout/lProcess3"/>
    <dgm:cxn modelId="{0F44DA41-B94A-4279-8A6E-A5793A5629F3}" type="presParOf" srcId="{693A3C34-A58D-4D50-9A60-4DC83C609911}" destId="{8F024B16-07CF-43BC-B25E-9D59F4030AB3}" srcOrd="4" destOrd="0" presId="urn:microsoft.com/office/officeart/2005/8/layout/lProcess3"/>
    <dgm:cxn modelId="{DE423486-0A9B-4DAD-92B8-EC75290F1661}" type="presParOf" srcId="{693A3C34-A58D-4D50-9A60-4DC83C609911}" destId="{46204B3C-199B-437F-8BF7-F4A53F6D8069}" srcOrd="5" destOrd="0" presId="urn:microsoft.com/office/officeart/2005/8/layout/lProcess3"/>
    <dgm:cxn modelId="{C42F1281-CDE4-4389-A9DD-AC39DFBDAB6C}" type="presParOf" srcId="{693A3C34-A58D-4D50-9A60-4DC83C609911}" destId="{66F42642-0D2A-48C1-B6E0-AC65F0461DFF}" srcOrd="6" destOrd="0" presId="urn:microsoft.com/office/officeart/2005/8/layout/lProcess3"/>
    <dgm:cxn modelId="{397DD0D3-394F-472F-B791-E89898AC2F59}" type="presParOf" srcId="{693A3C34-A58D-4D50-9A60-4DC83C609911}" destId="{BBBC0698-940D-4A05-A0E1-5450D60F872A}" srcOrd="7" destOrd="0" presId="urn:microsoft.com/office/officeart/2005/8/layout/lProcess3"/>
    <dgm:cxn modelId="{B850B5DD-C1E9-4A51-B2C0-CFACFB060048}" type="presParOf" srcId="{693A3C34-A58D-4D50-9A60-4DC83C609911}" destId="{E7FEA88D-3E93-424A-B600-0759AF0B9ED8}" srcOrd="8" destOrd="0" presId="urn:microsoft.com/office/officeart/2005/8/layout/lProcess3"/>
    <dgm:cxn modelId="{10ECCEAF-C3CE-4029-AD09-E3B2FD5AB45D}" type="presParOf" srcId="{AC931CE3-4FAE-4A3E-9F23-D62ADB1793FA}" destId="{1AF84F03-9194-40C4-B570-7822AEDB9414}" srcOrd="7" destOrd="0" presId="urn:microsoft.com/office/officeart/2005/8/layout/lProcess3"/>
    <dgm:cxn modelId="{E6BCD624-0212-471D-932D-126024391425}" type="presParOf" srcId="{AC931CE3-4FAE-4A3E-9F23-D62ADB1793FA}" destId="{9B291DE0-734F-4238-911B-0242BF09884A}" srcOrd="8" destOrd="0" presId="urn:microsoft.com/office/officeart/2005/8/layout/lProcess3"/>
    <dgm:cxn modelId="{DC2D66B9-E458-4782-A378-EBB80507FAA3}" type="presParOf" srcId="{9B291DE0-734F-4238-911B-0242BF09884A}" destId="{60C8E240-2DAF-4C94-8399-F0EE87C063F8}" srcOrd="0" destOrd="0" presId="urn:microsoft.com/office/officeart/2005/8/layout/lProcess3"/>
    <dgm:cxn modelId="{B83602C8-635B-4C02-96C3-2800BF2C5BC7}" type="presParOf" srcId="{9B291DE0-734F-4238-911B-0242BF09884A}" destId="{D538CA2C-0AD8-490A-8513-869DFBCC735A}" srcOrd="1" destOrd="0" presId="urn:microsoft.com/office/officeart/2005/8/layout/lProcess3"/>
    <dgm:cxn modelId="{131FD9AB-6019-48E9-9270-05880E8EDEAB}" type="presParOf" srcId="{9B291DE0-734F-4238-911B-0242BF09884A}" destId="{BC8E07C5-AA6F-4F31-8282-1E11B0175A4C}" srcOrd="2" destOrd="0" presId="urn:microsoft.com/office/officeart/2005/8/layout/lProcess3"/>
    <dgm:cxn modelId="{D083FB07-2415-4F58-BC14-050FBD59C5BF}" type="presParOf" srcId="{9B291DE0-734F-4238-911B-0242BF09884A}" destId="{36488FDB-CF37-4943-9238-F45D74A84415}" srcOrd="3" destOrd="0" presId="urn:microsoft.com/office/officeart/2005/8/layout/lProcess3"/>
    <dgm:cxn modelId="{43CB9CCE-9078-4197-89A9-FD35A939145E}" type="presParOf" srcId="{9B291DE0-734F-4238-911B-0242BF09884A}" destId="{DD453F24-5EC0-4EB1-B43E-A711A7C60DEE}" srcOrd="4" destOrd="0" presId="urn:microsoft.com/office/officeart/2005/8/layout/lProcess3"/>
    <dgm:cxn modelId="{A323882E-314B-49F0-98DB-0B1BAC5912F4}" type="presParOf" srcId="{9B291DE0-734F-4238-911B-0242BF09884A}" destId="{A3661B57-9963-4ECC-84CE-75BDC75E8E71}" srcOrd="5" destOrd="0" presId="urn:microsoft.com/office/officeart/2005/8/layout/lProcess3"/>
    <dgm:cxn modelId="{E4B7DA09-2688-49FF-BD68-3324ACEB8FA7}" type="presParOf" srcId="{9B291DE0-734F-4238-911B-0242BF09884A}" destId="{9567FCA7-078D-4C6A-B007-B7E3DFC28637}" srcOrd="6" destOrd="0" presId="urn:microsoft.com/office/officeart/2005/8/layout/lProcess3"/>
    <dgm:cxn modelId="{848AA980-4D0E-4F33-A20B-FFAB1E205E84}" type="presParOf" srcId="{9B291DE0-734F-4238-911B-0242BF09884A}" destId="{2D277ADD-1F47-4BBF-B994-A9B88FEBD80E}" srcOrd="7" destOrd="0" presId="urn:microsoft.com/office/officeart/2005/8/layout/lProcess3"/>
    <dgm:cxn modelId="{8275D813-5075-4942-84EA-9E81824EC6CA}" type="presParOf" srcId="{9B291DE0-734F-4238-911B-0242BF09884A}" destId="{718E0690-BCA8-42CB-A1F1-54123D4F639B}" srcOrd="8" destOrd="0" presId="urn:microsoft.com/office/officeart/2005/8/layout/lProcess3"/>
    <dgm:cxn modelId="{B5268F5B-3031-420B-902B-C8C34C95DA47}" type="presParOf" srcId="{AC931CE3-4FAE-4A3E-9F23-D62ADB1793FA}" destId="{C05E52C4-571D-4A01-837D-228D1C27C6F0}" srcOrd="9" destOrd="0" presId="urn:microsoft.com/office/officeart/2005/8/layout/lProcess3"/>
    <dgm:cxn modelId="{35BC8E9E-53EC-4698-9EBF-8FF113EBA963}" type="presParOf" srcId="{AC931CE3-4FAE-4A3E-9F23-D62ADB1793FA}" destId="{08F4FAE1-F86C-4AEF-A909-D6752650893B}" srcOrd="10" destOrd="0" presId="urn:microsoft.com/office/officeart/2005/8/layout/lProcess3"/>
    <dgm:cxn modelId="{A36EA12A-7545-44D4-9CFA-389609425E17}" type="presParOf" srcId="{08F4FAE1-F86C-4AEF-A909-D6752650893B}" destId="{336E2C1E-1A6D-4BDA-B8BE-A95729524935}" srcOrd="0" destOrd="0" presId="urn:microsoft.com/office/officeart/2005/8/layout/lProcess3"/>
    <dgm:cxn modelId="{7877C5F0-C564-4F80-B71C-2AFADC50F433}" type="presParOf" srcId="{08F4FAE1-F86C-4AEF-A909-D6752650893B}" destId="{95B419F4-51E8-433A-927C-732AD383A1CA}" srcOrd="1" destOrd="0" presId="urn:microsoft.com/office/officeart/2005/8/layout/lProcess3"/>
    <dgm:cxn modelId="{BF5BE6F4-6F10-4D54-9B18-8481038457BE}" type="presParOf" srcId="{08F4FAE1-F86C-4AEF-A909-D6752650893B}" destId="{48444AFB-54F3-4D66-9E19-A25EE65D61F4}" srcOrd="2" destOrd="0" presId="urn:microsoft.com/office/officeart/2005/8/layout/lProcess3"/>
    <dgm:cxn modelId="{3CF4CBB6-6E58-49EF-8CD8-F76C49B7CE36}" type="presParOf" srcId="{08F4FAE1-F86C-4AEF-A909-D6752650893B}" destId="{F99C538A-3AAA-48AB-8F90-A48126184AF3}" srcOrd="3" destOrd="0" presId="urn:microsoft.com/office/officeart/2005/8/layout/lProcess3"/>
    <dgm:cxn modelId="{22F0E00F-FED0-4E1F-9628-66F11F32F81F}" type="presParOf" srcId="{08F4FAE1-F86C-4AEF-A909-D6752650893B}" destId="{A4823873-71DD-4CFC-9FA4-FA86767CE055}" srcOrd="4" destOrd="0" presId="urn:microsoft.com/office/officeart/2005/8/layout/lProcess3"/>
    <dgm:cxn modelId="{1091CB01-B751-46E8-9656-006F516BE6B5}" type="presParOf" srcId="{08F4FAE1-F86C-4AEF-A909-D6752650893B}" destId="{109EC3F0-D6B3-44E7-95C7-E1F92B1CA24D}" srcOrd="5" destOrd="0" presId="urn:microsoft.com/office/officeart/2005/8/layout/lProcess3"/>
    <dgm:cxn modelId="{6FB17B11-9F48-498D-AD05-F1993B015F0F}" type="presParOf" srcId="{08F4FAE1-F86C-4AEF-A909-D6752650893B}" destId="{C14C33FF-477C-421D-B8A7-696D98FF555C}" srcOrd="6" destOrd="0" presId="urn:microsoft.com/office/officeart/2005/8/layout/lProcess3"/>
    <dgm:cxn modelId="{0DE04596-0284-4B4F-A055-C8609A8E5696}" type="presParOf" srcId="{08F4FAE1-F86C-4AEF-A909-D6752650893B}" destId="{C0F35BC7-2E79-4F1C-9CE0-D9930F0A3744}" srcOrd="7" destOrd="0" presId="urn:microsoft.com/office/officeart/2005/8/layout/lProcess3"/>
    <dgm:cxn modelId="{DBD732A4-EE58-4604-AF4C-5BE8EC5EF9B3}" type="presParOf" srcId="{08F4FAE1-F86C-4AEF-A909-D6752650893B}" destId="{1DD9E36D-74AE-4D91-9E96-77A0ED46F11A}" srcOrd="8"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30EFE2-D07D-4626-A941-34DE165B3735}"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07FB2302-5031-4AB6-AC00-632EDC8ECD9C}">
      <dgm:prSet phldrT="[Text]" custT="1"/>
      <dgm:spPr/>
      <dgm:t>
        <a:bodyPr/>
        <a:lstStyle/>
        <a:p>
          <a:r>
            <a:rPr lang="en-US" sz="2000" b="1"/>
            <a:t>Program</a:t>
          </a:r>
          <a:endParaRPr lang="en-US" sz="1700" b="1"/>
        </a:p>
      </dgm:t>
    </dgm:pt>
    <dgm:pt modelId="{F368995C-757E-479E-AF85-7B76F3EC70D3}" type="parTrans" cxnId="{16D63E35-63CA-48DC-8F23-40AADBFE28A4}">
      <dgm:prSet/>
      <dgm:spPr/>
      <dgm:t>
        <a:bodyPr/>
        <a:lstStyle/>
        <a:p>
          <a:endParaRPr lang="en-US"/>
        </a:p>
      </dgm:t>
    </dgm:pt>
    <dgm:pt modelId="{4DDEE0D1-125C-465B-8799-C0727518F489}" type="sibTrans" cxnId="{16D63E35-63CA-48DC-8F23-40AADBFE28A4}">
      <dgm:prSet/>
      <dgm:spPr/>
      <dgm:t>
        <a:bodyPr/>
        <a:lstStyle/>
        <a:p>
          <a:endParaRPr lang="en-US"/>
        </a:p>
      </dgm:t>
    </dgm:pt>
    <dgm:pt modelId="{A2A22661-C802-4C8E-A126-27B231D502D8}">
      <dgm:prSet phldrT="[Text]" custT="1"/>
      <dgm:spPr>
        <a:ln>
          <a:solidFill>
            <a:schemeClr val="tx1">
              <a:alpha val="90000"/>
            </a:schemeClr>
          </a:solidFill>
        </a:ln>
      </dgm:spPr>
      <dgm:t>
        <a:bodyPr/>
        <a:lstStyle/>
        <a:p>
          <a:r>
            <a:rPr lang="en-US" sz="1600" b="1"/>
            <a:t>Example</a:t>
          </a:r>
        </a:p>
      </dgm:t>
    </dgm:pt>
    <dgm:pt modelId="{6E09760D-A441-40CC-B332-90C81F3C2007}" type="parTrans" cxnId="{AEC31A0C-F972-4566-8B52-5E1332B1501F}">
      <dgm:prSet/>
      <dgm:spPr/>
      <dgm:t>
        <a:bodyPr/>
        <a:lstStyle/>
        <a:p>
          <a:endParaRPr lang="en-US"/>
        </a:p>
      </dgm:t>
    </dgm:pt>
    <dgm:pt modelId="{2B3D05DB-8F5F-41BF-B51F-CE7DBCEFC643}" type="sibTrans" cxnId="{AEC31A0C-F972-4566-8B52-5E1332B1501F}">
      <dgm:prSet/>
      <dgm:spPr/>
      <dgm:t>
        <a:bodyPr/>
        <a:lstStyle/>
        <a:p>
          <a:endParaRPr lang="en-US"/>
        </a:p>
      </dgm:t>
    </dgm:pt>
    <dgm:pt modelId="{D541D114-7A4F-4EB6-ACA3-667023FFB4F1}">
      <dgm:prSet phldrT="[Text]" custT="1"/>
      <dgm:spPr>
        <a:ln>
          <a:solidFill>
            <a:schemeClr val="tx1">
              <a:alpha val="90000"/>
            </a:schemeClr>
          </a:solidFill>
        </a:ln>
      </dgm:spPr>
      <dgm:t>
        <a:bodyPr/>
        <a:lstStyle/>
        <a:p>
          <a:r>
            <a:rPr lang="en-US" sz="1600" b="1"/>
            <a:t>Purpose</a:t>
          </a:r>
        </a:p>
      </dgm:t>
    </dgm:pt>
    <dgm:pt modelId="{379AED5A-A668-438D-A8D9-7C53D9BC9305}" type="parTrans" cxnId="{49E9473A-60D3-43B9-9A92-0779BF04773C}">
      <dgm:prSet/>
      <dgm:spPr/>
      <dgm:t>
        <a:bodyPr/>
        <a:lstStyle/>
        <a:p>
          <a:endParaRPr lang="en-US"/>
        </a:p>
      </dgm:t>
    </dgm:pt>
    <dgm:pt modelId="{2F1725CC-8B4D-48BD-9848-7D4D43424849}" type="sibTrans" cxnId="{49E9473A-60D3-43B9-9A92-0779BF04773C}">
      <dgm:prSet/>
      <dgm:spPr/>
      <dgm:t>
        <a:bodyPr/>
        <a:lstStyle/>
        <a:p>
          <a:endParaRPr lang="en-US"/>
        </a:p>
      </dgm:t>
    </dgm:pt>
    <dgm:pt modelId="{6ED93752-F43A-4F4A-A959-3C95923CEFB9}">
      <dgm:prSet phldrT="[Text]"/>
      <dgm:spPr/>
      <dgm:t>
        <a:bodyPr/>
        <a:lstStyle/>
        <a:p>
          <a:r>
            <a:rPr lang="en-US" b="1"/>
            <a:t>Population-healthy food policies</a:t>
          </a:r>
        </a:p>
      </dgm:t>
    </dgm:pt>
    <dgm:pt modelId="{47729658-0928-4E8B-BA81-ED8CCEC4A8CB}" type="parTrans" cxnId="{B610427B-027A-438A-BCE5-63023BDDE471}">
      <dgm:prSet/>
      <dgm:spPr/>
      <dgm:t>
        <a:bodyPr/>
        <a:lstStyle/>
        <a:p>
          <a:endParaRPr lang="en-US"/>
        </a:p>
      </dgm:t>
    </dgm:pt>
    <dgm:pt modelId="{C5196C16-020D-49D2-942D-CC6D79A81128}" type="sibTrans" cxnId="{B610427B-027A-438A-BCE5-63023BDDE471}">
      <dgm:prSet/>
      <dgm:spPr/>
      <dgm:t>
        <a:bodyPr/>
        <a:lstStyle/>
        <a:p>
          <a:endParaRPr lang="en-US"/>
        </a:p>
      </dgm:t>
    </dgm:pt>
    <dgm:pt modelId="{E2B12520-FAF2-4A01-98BA-DD48664158CB}">
      <dgm:prSet phldrT="[Text]" custT="1"/>
      <dgm:spPr/>
      <dgm:t>
        <a:bodyPr/>
        <a:lstStyle/>
        <a:p>
          <a:r>
            <a:rPr lang="en-US" sz="1400"/>
            <a:t>Farm Bill, Smart Snacks in Schools, etc.</a:t>
          </a:r>
        </a:p>
      </dgm:t>
    </dgm:pt>
    <dgm:pt modelId="{49C7ACB3-998D-42DB-B246-B80C8B8A5329}" type="parTrans" cxnId="{68324362-10BA-4996-B23E-835B8971D11E}">
      <dgm:prSet/>
      <dgm:spPr/>
      <dgm:t>
        <a:bodyPr/>
        <a:lstStyle/>
        <a:p>
          <a:endParaRPr lang="en-US"/>
        </a:p>
      </dgm:t>
    </dgm:pt>
    <dgm:pt modelId="{2770982B-2526-44B9-8F9B-35C67C8CD493}" type="sibTrans" cxnId="{68324362-10BA-4996-B23E-835B8971D11E}">
      <dgm:prSet/>
      <dgm:spPr/>
      <dgm:t>
        <a:bodyPr/>
        <a:lstStyle/>
        <a:p>
          <a:endParaRPr lang="en-US"/>
        </a:p>
      </dgm:t>
    </dgm:pt>
    <dgm:pt modelId="{6EE8EEBB-241C-4930-B5EC-364C536910BA}">
      <dgm:prSet phldrT="[Text]"/>
      <dgm:spPr/>
      <dgm:t>
        <a:bodyPr/>
        <a:lstStyle/>
        <a:p>
          <a:r>
            <a:rPr lang="en-US" b="1"/>
            <a:t>Nutrition Security Programs</a:t>
          </a:r>
        </a:p>
      </dgm:t>
    </dgm:pt>
    <dgm:pt modelId="{6BF3483F-E3B1-4237-8941-CC9EF50B3014}" type="parTrans" cxnId="{49616447-CE4B-4C12-83D6-DEF5807AFD9A}">
      <dgm:prSet/>
      <dgm:spPr/>
      <dgm:t>
        <a:bodyPr/>
        <a:lstStyle/>
        <a:p>
          <a:endParaRPr lang="en-US"/>
        </a:p>
      </dgm:t>
    </dgm:pt>
    <dgm:pt modelId="{7026DEDC-9AE1-43FC-84D4-EE4461DF978D}" type="sibTrans" cxnId="{49616447-CE4B-4C12-83D6-DEF5807AFD9A}">
      <dgm:prSet/>
      <dgm:spPr/>
      <dgm:t>
        <a:bodyPr/>
        <a:lstStyle/>
        <a:p>
          <a:endParaRPr lang="en-US"/>
        </a:p>
      </dgm:t>
    </dgm:pt>
    <dgm:pt modelId="{AB972981-EF87-42FA-9E02-4D5D9E39E102}">
      <dgm:prSet phldrT="[Text]" custT="1"/>
      <dgm:spPr/>
      <dgm:t>
        <a:bodyPr/>
        <a:lstStyle/>
        <a:p>
          <a:r>
            <a:rPr lang="en-US" sz="1400"/>
            <a:t>SNAP, WIC, School Meals, CACFP, etc.</a:t>
          </a:r>
        </a:p>
      </dgm:t>
    </dgm:pt>
    <dgm:pt modelId="{57A3D615-A1B6-4E4E-AF49-6588862F59C0}" type="parTrans" cxnId="{89355E3B-A375-4DFC-AF87-651A7D544816}">
      <dgm:prSet/>
      <dgm:spPr/>
      <dgm:t>
        <a:bodyPr/>
        <a:lstStyle/>
        <a:p>
          <a:endParaRPr lang="en-US"/>
        </a:p>
      </dgm:t>
    </dgm:pt>
    <dgm:pt modelId="{251D351F-4DB6-44DA-9D36-D10777AE55FA}" type="sibTrans" cxnId="{89355E3B-A375-4DFC-AF87-651A7D544816}">
      <dgm:prSet/>
      <dgm:spPr/>
      <dgm:t>
        <a:bodyPr/>
        <a:lstStyle/>
        <a:p>
          <a:endParaRPr lang="en-US"/>
        </a:p>
      </dgm:t>
    </dgm:pt>
    <dgm:pt modelId="{A251102E-BC7D-46A1-A0EF-7688BDCA9DFC}">
      <dgm:prSet phldrT="[Text]" custT="1"/>
      <dgm:spPr/>
      <dgm:t>
        <a:bodyPr/>
        <a:lstStyle/>
        <a:p>
          <a:r>
            <a:rPr lang="en-US" sz="1400"/>
            <a:t>Food and nutrition insecure people</a:t>
          </a:r>
        </a:p>
      </dgm:t>
    </dgm:pt>
    <dgm:pt modelId="{278752EF-5A41-48A3-A833-490BF3B35E2F}" type="parTrans" cxnId="{2A3C55A6-4C5A-4DDC-A2EA-11F596A5AC5F}">
      <dgm:prSet/>
      <dgm:spPr/>
      <dgm:t>
        <a:bodyPr/>
        <a:lstStyle/>
        <a:p>
          <a:endParaRPr lang="en-US"/>
        </a:p>
      </dgm:t>
    </dgm:pt>
    <dgm:pt modelId="{029BBCC6-4BF5-41E1-BFA7-6EDB9A841D4D}" type="sibTrans" cxnId="{2A3C55A6-4C5A-4DDC-A2EA-11F596A5AC5F}">
      <dgm:prSet/>
      <dgm:spPr/>
      <dgm:t>
        <a:bodyPr/>
        <a:lstStyle/>
        <a:p>
          <a:endParaRPr lang="en-US"/>
        </a:p>
      </dgm:t>
    </dgm:pt>
    <dgm:pt modelId="{05C66CEC-3B51-444A-97FE-0B397DE333D1}">
      <dgm:prSet phldrT="[Text]" custT="1"/>
      <dgm:spPr>
        <a:ln>
          <a:solidFill>
            <a:schemeClr val="tx1">
              <a:alpha val="90000"/>
            </a:schemeClr>
          </a:solidFill>
        </a:ln>
      </dgm:spPr>
      <dgm:t>
        <a:bodyPr/>
        <a:lstStyle/>
        <a:p>
          <a:r>
            <a:rPr lang="en-US" sz="1600" b="1"/>
            <a:t>Reach</a:t>
          </a:r>
        </a:p>
      </dgm:t>
    </dgm:pt>
    <dgm:pt modelId="{21CDDBEF-C149-4156-A982-A06369CC7792}" type="parTrans" cxnId="{75975E33-8CF1-4FE4-9702-2EEDFFD14E0C}">
      <dgm:prSet/>
      <dgm:spPr/>
      <dgm:t>
        <a:bodyPr/>
        <a:lstStyle/>
        <a:p>
          <a:endParaRPr lang="en-US"/>
        </a:p>
      </dgm:t>
    </dgm:pt>
    <dgm:pt modelId="{CDE1B46A-6016-4D77-B32B-08B0EC3896FE}" type="sibTrans" cxnId="{75975E33-8CF1-4FE4-9702-2EEDFFD14E0C}">
      <dgm:prSet/>
      <dgm:spPr/>
      <dgm:t>
        <a:bodyPr/>
        <a:lstStyle/>
        <a:p>
          <a:endParaRPr lang="en-US"/>
        </a:p>
      </dgm:t>
    </dgm:pt>
    <dgm:pt modelId="{94889BD6-3A47-44D5-B188-3F128F80BDED}">
      <dgm:prSet phldrT="[Text]" custT="1"/>
      <dgm:spPr>
        <a:ln>
          <a:solidFill>
            <a:schemeClr val="tx1">
              <a:alpha val="90000"/>
            </a:schemeClr>
          </a:solidFill>
        </a:ln>
      </dgm:spPr>
      <dgm:t>
        <a:bodyPr/>
        <a:lstStyle/>
        <a:p>
          <a:r>
            <a:rPr lang="en-US" sz="1600" b="1"/>
            <a:t>Population</a:t>
          </a:r>
        </a:p>
      </dgm:t>
    </dgm:pt>
    <dgm:pt modelId="{5A02BC81-D7FD-4FBC-BF8F-18B7DBBCB0E4}" type="parTrans" cxnId="{74322D77-9034-4B7F-BFA7-368E089A9EDC}">
      <dgm:prSet/>
      <dgm:spPr/>
      <dgm:t>
        <a:bodyPr/>
        <a:lstStyle/>
        <a:p>
          <a:endParaRPr lang="en-US"/>
        </a:p>
      </dgm:t>
    </dgm:pt>
    <dgm:pt modelId="{A058ABC2-1EDA-4E14-AA7A-0C5485D5075A}" type="sibTrans" cxnId="{74322D77-9034-4B7F-BFA7-368E089A9EDC}">
      <dgm:prSet/>
      <dgm:spPr/>
      <dgm:t>
        <a:bodyPr/>
        <a:lstStyle/>
        <a:p>
          <a:endParaRPr lang="en-US"/>
        </a:p>
      </dgm:t>
    </dgm:pt>
    <dgm:pt modelId="{41573AE6-5EC4-4645-84AB-2078B50DE5B9}">
      <dgm:prSet phldrT="[Text]" custT="1"/>
      <dgm:spPr/>
      <dgm:t>
        <a:bodyPr/>
        <a:lstStyle/>
        <a:p>
          <a:r>
            <a:rPr lang="en-US" sz="1400"/>
            <a:t>Improve public health</a:t>
          </a:r>
        </a:p>
      </dgm:t>
    </dgm:pt>
    <dgm:pt modelId="{11CE624F-1101-4BE1-9B4E-E6B6DE392E6F}" type="parTrans" cxnId="{6B8CAF97-D7FE-469D-92EE-895D474F487C}">
      <dgm:prSet/>
      <dgm:spPr/>
      <dgm:t>
        <a:bodyPr/>
        <a:lstStyle/>
        <a:p>
          <a:endParaRPr lang="en-US"/>
        </a:p>
      </dgm:t>
    </dgm:pt>
    <dgm:pt modelId="{7B442A50-EA55-4AD1-B428-D5A1C1FEAC5B}" type="sibTrans" cxnId="{6B8CAF97-D7FE-469D-92EE-895D474F487C}">
      <dgm:prSet/>
      <dgm:spPr/>
      <dgm:t>
        <a:bodyPr/>
        <a:lstStyle/>
        <a:p>
          <a:endParaRPr lang="en-US"/>
        </a:p>
      </dgm:t>
    </dgm:pt>
    <dgm:pt modelId="{B6416F14-A8B1-432D-8341-48490FAFABDC}">
      <dgm:prSet phldrT="[Text]" custT="1"/>
      <dgm:spPr/>
      <dgm:t>
        <a:bodyPr/>
        <a:lstStyle/>
        <a:p>
          <a:r>
            <a:rPr lang="en-US" sz="1400"/>
            <a:t>100% of US</a:t>
          </a:r>
        </a:p>
      </dgm:t>
    </dgm:pt>
    <dgm:pt modelId="{8684F7EC-3686-4B58-A2B5-B7A7C0E1EDD2}" type="parTrans" cxnId="{6C639AB8-B0DD-47B3-A73F-1D29EC8F927B}">
      <dgm:prSet/>
      <dgm:spPr/>
      <dgm:t>
        <a:bodyPr/>
        <a:lstStyle/>
        <a:p>
          <a:endParaRPr lang="en-US"/>
        </a:p>
      </dgm:t>
    </dgm:pt>
    <dgm:pt modelId="{CA711448-F7F6-49CF-95C1-F452CCD6724D}" type="sibTrans" cxnId="{6C639AB8-B0DD-47B3-A73F-1D29EC8F927B}">
      <dgm:prSet/>
      <dgm:spPr/>
      <dgm:t>
        <a:bodyPr/>
        <a:lstStyle/>
        <a:p>
          <a:endParaRPr lang="en-US"/>
        </a:p>
      </dgm:t>
    </dgm:pt>
    <dgm:pt modelId="{40D34317-AEE8-461A-8F53-E1E3F5E98622}">
      <dgm:prSet phldrT="[Text]" custT="1"/>
      <dgm:spPr/>
      <dgm:t>
        <a:bodyPr/>
        <a:lstStyle/>
        <a:p>
          <a:r>
            <a:rPr lang="en-US" sz="1400"/>
            <a:t>Everyone living in US</a:t>
          </a:r>
        </a:p>
      </dgm:t>
    </dgm:pt>
    <dgm:pt modelId="{8B4309AB-821C-4CC0-92FC-1EC5F7518A8B}" type="parTrans" cxnId="{6629AB3D-B1BE-460D-A3B9-95DA902BDBB4}">
      <dgm:prSet/>
      <dgm:spPr/>
      <dgm:t>
        <a:bodyPr/>
        <a:lstStyle/>
        <a:p>
          <a:endParaRPr lang="en-US"/>
        </a:p>
      </dgm:t>
    </dgm:pt>
    <dgm:pt modelId="{905B2E3E-B026-4C96-B313-FD1F3BD38A99}" type="sibTrans" cxnId="{6629AB3D-B1BE-460D-A3B9-95DA902BDBB4}">
      <dgm:prSet/>
      <dgm:spPr/>
      <dgm:t>
        <a:bodyPr/>
        <a:lstStyle/>
        <a:p>
          <a:endParaRPr lang="en-US"/>
        </a:p>
      </dgm:t>
    </dgm:pt>
    <dgm:pt modelId="{041E0E52-02D5-4C12-A2C2-D36F85335166}">
      <dgm:prSet phldrT="[Text]" custT="1"/>
      <dgm:spPr/>
      <dgm:t>
        <a:bodyPr/>
        <a:lstStyle/>
        <a:p>
          <a:r>
            <a:rPr lang="en-US" sz="1400"/>
            <a:t>Improve public health</a:t>
          </a:r>
        </a:p>
      </dgm:t>
    </dgm:pt>
    <dgm:pt modelId="{913FAAC9-11BF-4EC5-B0A8-B2C99378BF3A}" type="parTrans" cxnId="{01F355FE-64D3-4350-9AF1-B149F7E4A74F}">
      <dgm:prSet/>
      <dgm:spPr/>
      <dgm:t>
        <a:bodyPr/>
        <a:lstStyle/>
        <a:p>
          <a:endParaRPr lang="en-US"/>
        </a:p>
      </dgm:t>
    </dgm:pt>
    <dgm:pt modelId="{905A3DAA-D1FD-4526-BF06-363F2EA6674F}" type="sibTrans" cxnId="{01F355FE-64D3-4350-9AF1-B149F7E4A74F}">
      <dgm:prSet/>
      <dgm:spPr/>
      <dgm:t>
        <a:bodyPr/>
        <a:lstStyle/>
        <a:p>
          <a:endParaRPr lang="en-US"/>
        </a:p>
      </dgm:t>
    </dgm:pt>
    <dgm:pt modelId="{4A7EFD71-1902-4B18-A70A-6B37DAB563E2}">
      <dgm:prSet phldrT="[Text]" custT="1"/>
      <dgm:spPr/>
      <dgm:t>
        <a:bodyPr/>
        <a:lstStyle/>
        <a:p>
          <a:r>
            <a:rPr lang="en-US" sz="1400"/>
            <a:t>Greater than 10%</a:t>
          </a:r>
        </a:p>
      </dgm:t>
    </dgm:pt>
    <dgm:pt modelId="{2F4AA922-ABCF-40B7-93E6-961815904574}" type="parTrans" cxnId="{61C77578-8C07-457F-AF3C-1F1C0C6B89C7}">
      <dgm:prSet/>
      <dgm:spPr/>
      <dgm:t>
        <a:bodyPr/>
        <a:lstStyle/>
        <a:p>
          <a:endParaRPr lang="en-US"/>
        </a:p>
      </dgm:t>
    </dgm:pt>
    <dgm:pt modelId="{D1A37736-B409-4AA7-917F-240D52B1AD6E}" type="sibTrans" cxnId="{61C77578-8C07-457F-AF3C-1F1C0C6B89C7}">
      <dgm:prSet/>
      <dgm:spPr/>
      <dgm:t>
        <a:bodyPr/>
        <a:lstStyle/>
        <a:p>
          <a:endParaRPr lang="en-US"/>
        </a:p>
      </dgm:t>
    </dgm:pt>
    <dgm:pt modelId="{FDFB0DD4-E243-46D4-A752-9D3D48E70317}">
      <dgm:prSet phldrT="[Text]"/>
      <dgm:spPr/>
      <dgm:t>
        <a:bodyPr/>
        <a:lstStyle/>
        <a:p>
          <a:r>
            <a:rPr lang="en-US" b="1"/>
            <a:t>Food banks, pantries meal services</a:t>
          </a:r>
        </a:p>
      </dgm:t>
    </dgm:pt>
    <dgm:pt modelId="{D4146768-CD57-41DB-8994-D8FAB0AB31AA}" type="parTrans" cxnId="{77F1CF20-D767-4B87-822B-6E72C55478CD}">
      <dgm:prSet/>
      <dgm:spPr/>
      <dgm:t>
        <a:bodyPr/>
        <a:lstStyle/>
        <a:p>
          <a:endParaRPr lang="en-US"/>
        </a:p>
      </dgm:t>
    </dgm:pt>
    <dgm:pt modelId="{7FADB62B-730F-4004-99FB-6B83CBEC9E95}" type="sibTrans" cxnId="{77F1CF20-D767-4B87-822B-6E72C55478CD}">
      <dgm:prSet/>
      <dgm:spPr/>
      <dgm:t>
        <a:bodyPr/>
        <a:lstStyle/>
        <a:p>
          <a:endParaRPr lang="en-US"/>
        </a:p>
      </dgm:t>
    </dgm:pt>
    <dgm:pt modelId="{4D878F8C-5E1D-4954-8544-268A01E8E7C2}">
      <dgm:prSet phldrT="[Text]" custT="1"/>
      <dgm:spPr/>
      <dgm:t>
        <a:bodyPr/>
        <a:lstStyle/>
        <a:p>
          <a:r>
            <a:rPr lang="en-US" sz="1400"/>
            <a:t>Church pantry, food closet at UAA</a:t>
          </a:r>
        </a:p>
      </dgm:t>
    </dgm:pt>
    <dgm:pt modelId="{BD1FA8CF-E0BB-4196-A24F-17CBF9094237}" type="parTrans" cxnId="{F3F934C7-3663-44A0-95E6-2360F0D2C5AB}">
      <dgm:prSet/>
      <dgm:spPr/>
      <dgm:t>
        <a:bodyPr/>
        <a:lstStyle/>
        <a:p>
          <a:endParaRPr lang="en-US"/>
        </a:p>
      </dgm:t>
    </dgm:pt>
    <dgm:pt modelId="{F5EC03CF-A1AC-46ED-BE26-2C6BEA6CDB18}" type="sibTrans" cxnId="{F3F934C7-3663-44A0-95E6-2360F0D2C5AB}">
      <dgm:prSet/>
      <dgm:spPr/>
      <dgm:t>
        <a:bodyPr/>
        <a:lstStyle/>
        <a:p>
          <a:endParaRPr lang="en-US"/>
        </a:p>
      </dgm:t>
    </dgm:pt>
    <dgm:pt modelId="{2E990477-C289-4D2B-A3AC-209ACEF59DDE}">
      <dgm:prSet phldrT="[Text]" custT="1"/>
      <dgm:spPr/>
      <dgm:t>
        <a:bodyPr/>
        <a:lstStyle/>
        <a:p>
          <a:r>
            <a:rPr lang="en-US" sz="1400"/>
            <a:t>Those not eligible for security programs</a:t>
          </a:r>
        </a:p>
      </dgm:t>
    </dgm:pt>
    <dgm:pt modelId="{64D6B0D3-C617-40E9-9D7D-A267FCFB8F31}" type="parTrans" cxnId="{C16ACC6B-80C4-4DFE-9F34-B492981CFC8E}">
      <dgm:prSet/>
      <dgm:spPr/>
      <dgm:t>
        <a:bodyPr/>
        <a:lstStyle/>
        <a:p>
          <a:endParaRPr lang="en-US"/>
        </a:p>
      </dgm:t>
    </dgm:pt>
    <dgm:pt modelId="{21F53A44-A44C-4272-8D8B-4F448E9B1955}" type="sibTrans" cxnId="{C16ACC6B-80C4-4DFE-9F34-B492981CFC8E}">
      <dgm:prSet/>
      <dgm:spPr/>
      <dgm:t>
        <a:bodyPr/>
        <a:lstStyle/>
        <a:p>
          <a:endParaRPr lang="en-US"/>
        </a:p>
      </dgm:t>
    </dgm:pt>
    <dgm:pt modelId="{B81182F8-7309-41F9-93AE-81AEFF010EE5}">
      <dgm:prSet phldrT="[Text]" custT="1"/>
      <dgm:spPr/>
      <dgm:t>
        <a:bodyPr/>
        <a:lstStyle/>
        <a:p>
          <a:r>
            <a:rPr lang="en-US" sz="1400"/>
            <a:t>Increase food security</a:t>
          </a:r>
        </a:p>
      </dgm:t>
    </dgm:pt>
    <dgm:pt modelId="{C63F6306-1CF5-4FDD-B10A-6356C2ED3EDF}" type="parTrans" cxnId="{A47B393B-4074-4FEE-8BD9-B64093D037B8}">
      <dgm:prSet/>
      <dgm:spPr/>
      <dgm:t>
        <a:bodyPr/>
        <a:lstStyle/>
        <a:p>
          <a:endParaRPr lang="en-US"/>
        </a:p>
      </dgm:t>
    </dgm:pt>
    <dgm:pt modelId="{128DF86E-2646-4A46-B45A-03170363358F}" type="sibTrans" cxnId="{A47B393B-4074-4FEE-8BD9-B64093D037B8}">
      <dgm:prSet/>
      <dgm:spPr/>
      <dgm:t>
        <a:bodyPr/>
        <a:lstStyle/>
        <a:p>
          <a:endParaRPr lang="en-US"/>
        </a:p>
      </dgm:t>
    </dgm:pt>
    <dgm:pt modelId="{653E61C9-CDC4-4A00-A686-70313F09DF9F}">
      <dgm:prSet phldrT="[Text]" custT="1"/>
      <dgm:spPr/>
      <dgm:t>
        <a:bodyPr/>
        <a:lstStyle/>
        <a:p>
          <a:r>
            <a:rPr lang="en-US" sz="1400"/>
            <a:t>Unknown %</a:t>
          </a:r>
        </a:p>
      </dgm:t>
    </dgm:pt>
    <dgm:pt modelId="{98528A01-66CF-4AF6-A108-035633394915}" type="parTrans" cxnId="{80A54595-AC1E-4659-B116-0FFADBF337E4}">
      <dgm:prSet/>
      <dgm:spPr/>
      <dgm:t>
        <a:bodyPr/>
        <a:lstStyle/>
        <a:p>
          <a:endParaRPr lang="en-US"/>
        </a:p>
      </dgm:t>
    </dgm:pt>
    <dgm:pt modelId="{984D5901-A4B6-44D3-AF96-1688351C91D5}" type="sibTrans" cxnId="{80A54595-AC1E-4659-B116-0FFADBF337E4}">
      <dgm:prSet/>
      <dgm:spPr/>
      <dgm:t>
        <a:bodyPr/>
        <a:lstStyle/>
        <a:p>
          <a:endParaRPr lang="en-US"/>
        </a:p>
      </dgm:t>
    </dgm:pt>
    <dgm:pt modelId="{F1E4C481-FAC0-424D-99B1-4DF3242C8AFC}">
      <dgm:prSet phldrT="[Text]"/>
      <dgm:spPr/>
      <dgm:t>
        <a:bodyPr/>
        <a:lstStyle/>
        <a:p>
          <a:r>
            <a:rPr lang="en-US" b="1"/>
            <a:t>Nutrition Incentive</a:t>
          </a:r>
        </a:p>
      </dgm:t>
    </dgm:pt>
    <dgm:pt modelId="{890252DA-7C9B-4599-9BBE-6B8DC4418EDC}" type="parTrans" cxnId="{4FA40526-DBC6-48AD-B825-3CDE433E8E28}">
      <dgm:prSet/>
      <dgm:spPr/>
      <dgm:t>
        <a:bodyPr/>
        <a:lstStyle/>
        <a:p>
          <a:endParaRPr lang="en-US"/>
        </a:p>
      </dgm:t>
    </dgm:pt>
    <dgm:pt modelId="{6740A4D7-EDD2-4C57-B93A-6191354D86D6}" type="sibTrans" cxnId="{4FA40526-DBC6-48AD-B825-3CDE433E8E28}">
      <dgm:prSet/>
      <dgm:spPr/>
      <dgm:t>
        <a:bodyPr/>
        <a:lstStyle/>
        <a:p>
          <a:endParaRPr lang="en-US"/>
        </a:p>
      </dgm:t>
    </dgm:pt>
    <dgm:pt modelId="{99EC5373-9CE3-4E5C-AA51-641C68AC93E4}">
      <dgm:prSet phldrT="[Text]" custT="1"/>
      <dgm:spPr/>
      <dgm:t>
        <a:bodyPr/>
        <a:lstStyle/>
        <a:p>
          <a:r>
            <a:rPr lang="en-US" sz="1400"/>
            <a:t>SNAP Double bucks, Fresh Bucks</a:t>
          </a:r>
        </a:p>
      </dgm:t>
    </dgm:pt>
    <dgm:pt modelId="{14D09974-1175-4590-83BC-29F2F1F9075E}" type="parTrans" cxnId="{2CD1F57E-F506-4C1A-B4E5-BA8696F21D9F}">
      <dgm:prSet/>
      <dgm:spPr/>
      <dgm:t>
        <a:bodyPr/>
        <a:lstStyle/>
        <a:p>
          <a:endParaRPr lang="en-US"/>
        </a:p>
      </dgm:t>
    </dgm:pt>
    <dgm:pt modelId="{6D00FFF5-0037-4693-9FC5-BF1431D3F3A1}" type="sibTrans" cxnId="{2CD1F57E-F506-4C1A-B4E5-BA8696F21D9F}">
      <dgm:prSet/>
      <dgm:spPr/>
      <dgm:t>
        <a:bodyPr/>
        <a:lstStyle/>
        <a:p>
          <a:endParaRPr lang="en-US"/>
        </a:p>
      </dgm:t>
    </dgm:pt>
    <dgm:pt modelId="{DB9DE588-B17A-4AEE-8295-2A5974D41227}">
      <dgm:prSet phldrT="[Text]" custT="1"/>
      <dgm:spPr/>
      <dgm:t>
        <a:bodyPr/>
        <a:lstStyle/>
        <a:p>
          <a:r>
            <a:rPr lang="en-US" sz="1400"/>
            <a:t>Those eligible for security programs</a:t>
          </a:r>
        </a:p>
      </dgm:t>
    </dgm:pt>
    <dgm:pt modelId="{AFB9B5AC-1B2C-4A14-8F81-07BE0A5D927A}" type="parTrans" cxnId="{36AF8DAF-8FB9-4D62-9E0F-4F19F1ACAFC7}">
      <dgm:prSet/>
      <dgm:spPr/>
      <dgm:t>
        <a:bodyPr/>
        <a:lstStyle/>
        <a:p>
          <a:endParaRPr lang="en-US"/>
        </a:p>
      </dgm:t>
    </dgm:pt>
    <dgm:pt modelId="{0859487B-AD63-46BA-AF05-3168DF0BA945}" type="sibTrans" cxnId="{36AF8DAF-8FB9-4D62-9E0F-4F19F1ACAFC7}">
      <dgm:prSet/>
      <dgm:spPr/>
      <dgm:t>
        <a:bodyPr/>
        <a:lstStyle/>
        <a:p>
          <a:endParaRPr lang="en-US"/>
        </a:p>
      </dgm:t>
    </dgm:pt>
    <dgm:pt modelId="{7F7B0532-47D2-4057-BDB4-3452154B6EC3}">
      <dgm:prSet phldrT="[Text]" custT="1"/>
      <dgm:spPr/>
      <dgm:t>
        <a:bodyPr/>
        <a:lstStyle/>
        <a:p>
          <a:r>
            <a:rPr lang="en-US" sz="1400"/>
            <a:t>Improve nutrition security</a:t>
          </a:r>
        </a:p>
      </dgm:t>
    </dgm:pt>
    <dgm:pt modelId="{F80EE3B1-8119-4A61-B44A-EB6AF28B5DBA}" type="parTrans" cxnId="{3DACA8A0-2C1C-4EA9-98AD-6372E85214EA}">
      <dgm:prSet/>
      <dgm:spPr/>
      <dgm:t>
        <a:bodyPr/>
        <a:lstStyle/>
        <a:p>
          <a:endParaRPr lang="en-US"/>
        </a:p>
      </dgm:t>
    </dgm:pt>
    <dgm:pt modelId="{5CF26149-4866-4594-9F11-986486453544}" type="sibTrans" cxnId="{3DACA8A0-2C1C-4EA9-98AD-6372E85214EA}">
      <dgm:prSet/>
      <dgm:spPr/>
      <dgm:t>
        <a:bodyPr/>
        <a:lstStyle/>
        <a:p>
          <a:endParaRPr lang="en-US"/>
        </a:p>
      </dgm:t>
    </dgm:pt>
    <dgm:pt modelId="{17D18AAF-962D-406B-9057-03C3E4C97BB5}">
      <dgm:prSet phldrT="[Text]" custT="1"/>
      <dgm:spPr/>
      <dgm:t>
        <a:bodyPr/>
        <a:lstStyle/>
        <a:p>
          <a:r>
            <a:rPr lang="en-US" sz="1400"/>
            <a:t>Unknown %</a:t>
          </a:r>
        </a:p>
      </dgm:t>
    </dgm:pt>
    <dgm:pt modelId="{6423BB69-3940-4AB1-9338-E3930192527A}" type="parTrans" cxnId="{18D315EE-0FB3-4763-93EE-C35F3B899FF6}">
      <dgm:prSet/>
      <dgm:spPr/>
      <dgm:t>
        <a:bodyPr/>
        <a:lstStyle/>
        <a:p>
          <a:endParaRPr lang="en-US"/>
        </a:p>
      </dgm:t>
    </dgm:pt>
    <dgm:pt modelId="{ACD3C6F5-6AB7-478B-8268-C687E540E4AA}" type="sibTrans" cxnId="{18D315EE-0FB3-4763-93EE-C35F3B899FF6}">
      <dgm:prSet/>
      <dgm:spPr/>
      <dgm:t>
        <a:bodyPr/>
        <a:lstStyle/>
        <a:p>
          <a:endParaRPr lang="en-US"/>
        </a:p>
      </dgm:t>
    </dgm:pt>
    <dgm:pt modelId="{55CEB2CE-2D3A-4579-89FF-CB7DBDB70D77}">
      <dgm:prSet phldrT="[Text]"/>
      <dgm:spPr/>
      <dgm:t>
        <a:bodyPr/>
        <a:lstStyle/>
        <a:p>
          <a:r>
            <a:rPr lang="en-US" b="1"/>
            <a:t>Food is Medicine</a:t>
          </a:r>
        </a:p>
      </dgm:t>
    </dgm:pt>
    <dgm:pt modelId="{A796A454-2413-437D-ABA0-C22A1AA1DC1B}" type="parTrans" cxnId="{EE469587-F6F8-436B-A6AA-54BFFD13D769}">
      <dgm:prSet/>
      <dgm:spPr/>
      <dgm:t>
        <a:bodyPr/>
        <a:lstStyle/>
        <a:p>
          <a:endParaRPr lang="en-US"/>
        </a:p>
      </dgm:t>
    </dgm:pt>
    <dgm:pt modelId="{657B5091-BA91-450D-AB00-B53058BC09FF}" type="sibTrans" cxnId="{EE469587-F6F8-436B-A6AA-54BFFD13D769}">
      <dgm:prSet/>
      <dgm:spPr/>
      <dgm:t>
        <a:bodyPr/>
        <a:lstStyle/>
        <a:p>
          <a:endParaRPr lang="en-US"/>
        </a:p>
      </dgm:t>
    </dgm:pt>
    <dgm:pt modelId="{4D19F1E4-8C81-4D8D-81C8-0E60B0CFED36}">
      <dgm:prSet phldrT="[Text]" custT="1"/>
      <dgm:spPr/>
      <dgm:t>
        <a:bodyPr/>
        <a:lstStyle/>
        <a:p>
          <a:r>
            <a:rPr lang="en-US" sz="1200"/>
            <a:t>Medical criteria – cancer, heart disease, etc.</a:t>
          </a:r>
        </a:p>
      </dgm:t>
    </dgm:pt>
    <dgm:pt modelId="{4C8D9770-F62D-4D23-A201-628DE5BF4ED4}" type="parTrans" cxnId="{499F44A4-5255-4739-8605-DCF39B08B6D1}">
      <dgm:prSet/>
      <dgm:spPr/>
      <dgm:t>
        <a:bodyPr/>
        <a:lstStyle/>
        <a:p>
          <a:endParaRPr lang="en-US"/>
        </a:p>
      </dgm:t>
    </dgm:pt>
    <dgm:pt modelId="{8C34A696-327B-4D64-B38E-814019B81D2B}" type="sibTrans" cxnId="{499F44A4-5255-4739-8605-DCF39B08B6D1}">
      <dgm:prSet/>
      <dgm:spPr/>
      <dgm:t>
        <a:bodyPr/>
        <a:lstStyle/>
        <a:p>
          <a:endParaRPr lang="en-US"/>
        </a:p>
      </dgm:t>
    </dgm:pt>
    <dgm:pt modelId="{BD0EB278-1E0B-46B3-B7F3-DA5F91B30081}">
      <dgm:prSet phldrT="[Text]" custT="1"/>
      <dgm:spPr/>
      <dgm:t>
        <a:bodyPr/>
        <a:lstStyle/>
        <a:p>
          <a:r>
            <a:rPr lang="en-US" sz="1200"/>
            <a:t>Unknown %</a:t>
          </a:r>
        </a:p>
      </dgm:t>
    </dgm:pt>
    <dgm:pt modelId="{5D6D7B96-D608-4407-AF39-D82FDD3B67DE}" type="parTrans" cxnId="{84C11877-CE53-4D91-9224-6D90148EEA7B}">
      <dgm:prSet/>
      <dgm:spPr/>
      <dgm:t>
        <a:bodyPr/>
        <a:lstStyle/>
        <a:p>
          <a:endParaRPr lang="en-US"/>
        </a:p>
      </dgm:t>
    </dgm:pt>
    <dgm:pt modelId="{7F5A20EA-4F22-4450-B725-CF5267602C76}" type="sibTrans" cxnId="{84C11877-CE53-4D91-9224-6D90148EEA7B}">
      <dgm:prSet/>
      <dgm:spPr/>
      <dgm:t>
        <a:bodyPr/>
        <a:lstStyle/>
        <a:p>
          <a:endParaRPr lang="en-US"/>
        </a:p>
      </dgm:t>
    </dgm:pt>
    <dgm:pt modelId="{3E57F7F3-0EEC-48B6-9239-A69CA419151E}">
      <dgm:prSet phldrT="[Text]" custT="1"/>
      <dgm:spPr/>
      <dgm:t>
        <a:bodyPr/>
        <a:lstStyle/>
        <a:p>
          <a:r>
            <a:rPr lang="en-US" sz="1200"/>
            <a:t>Produce prescription, Medically tailored meals</a:t>
          </a:r>
        </a:p>
      </dgm:t>
    </dgm:pt>
    <dgm:pt modelId="{5578DD1C-5554-49B2-90EE-3A5379EEE88D}" type="sibTrans" cxnId="{91A76DD2-CC25-4FDF-A655-90AEEE967AB7}">
      <dgm:prSet/>
      <dgm:spPr/>
      <dgm:t>
        <a:bodyPr/>
        <a:lstStyle/>
        <a:p>
          <a:endParaRPr lang="en-US"/>
        </a:p>
      </dgm:t>
    </dgm:pt>
    <dgm:pt modelId="{0FBFBA66-84B7-43AF-9AC6-F224A5DA0FEC}" type="parTrans" cxnId="{91A76DD2-CC25-4FDF-A655-90AEEE967AB7}">
      <dgm:prSet/>
      <dgm:spPr/>
      <dgm:t>
        <a:bodyPr/>
        <a:lstStyle/>
        <a:p>
          <a:endParaRPr lang="en-US"/>
        </a:p>
      </dgm:t>
    </dgm:pt>
    <dgm:pt modelId="{3FB5F038-BA27-4B2C-B9AC-7F22FE346060}">
      <dgm:prSet phldrT="[Text]" custT="1"/>
      <dgm:spPr/>
      <dgm:t>
        <a:bodyPr/>
        <a:lstStyle/>
        <a:p>
          <a:r>
            <a:rPr lang="en-US" sz="1200"/>
            <a:t>Promote healing and health</a:t>
          </a:r>
        </a:p>
      </dgm:t>
    </dgm:pt>
    <dgm:pt modelId="{0C93CACB-E8EC-48B7-A89B-08B58D0280F1}" type="parTrans" cxnId="{6A35CA21-0166-4714-B577-35FA120CC801}">
      <dgm:prSet/>
      <dgm:spPr/>
      <dgm:t>
        <a:bodyPr/>
        <a:lstStyle/>
        <a:p>
          <a:endParaRPr lang="en-US"/>
        </a:p>
      </dgm:t>
    </dgm:pt>
    <dgm:pt modelId="{BE45A307-6BB4-40FE-8AEE-89669FA8EAD7}" type="sibTrans" cxnId="{6A35CA21-0166-4714-B577-35FA120CC801}">
      <dgm:prSet/>
      <dgm:spPr/>
      <dgm:t>
        <a:bodyPr/>
        <a:lstStyle/>
        <a:p>
          <a:endParaRPr lang="en-US"/>
        </a:p>
      </dgm:t>
    </dgm:pt>
    <dgm:pt modelId="{AC931CE3-4FAE-4A3E-9F23-D62ADB1793FA}" type="pres">
      <dgm:prSet presAssocID="{2B30EFE2-D07D-4626-A941-34DE165B3735}" presName="Name0" presStyleCnt="0">
        <dgm:presLayoutVars>
          <dgm:chPref val="3"/>
          <dgm:dir/>
          <dgm:animLvl val="lvl"/>
          <dgm:resizeHandles/>
        </dgm:presLayoutVars>
      </dgm:prSet>
      <dgm:spPr/>
    </dgm:pt>
    <dgm:pt modelId="{291C0CFF-8C16-4A45-A13D-80F18227A24F}" type="pres">
      <dgm:prSet presAssocID="{07FB2302-5031-4AB6-AC00-632EDC8ECD9C}" presName="horFlow" presStyleCnt="0"/>
      <dgm:spPr/>
    </dgm:pt>
    <dgm:pt modelId="{A725935A-6703-4C11-AB5C-CADBD6E6B4F1}" type="pres">
      <dgm:prSet presAssocID="{07FB2302-5031-4AB6-AC00-632EDC8ECD9C}" presName="bigChev" presStyleLbl="node1" presStyleIdx="0" presStyleCnt="6" custScaleY="56766"/>
      <dgm:spPr/>
    </dgm:pt>
    <dgm:pt modelId="{FAEBE045-DDF2-4A55-AE79-3422A8D4FF96}" type="pres">
      <dgm:prSet presAssocID="{6E09760D-A441-40CC-B332-90C81F3C2007}" presName="parTrans" presStyleCnt="0"/>
      <dgm:spPr/>
    </dgm:pt>
    <dgm:pt modelId="{6227A32F-9F76-43EA-8E14-F71679393BA5}" type="pres">
      <dgm:prSet presAssocID="{A2A22661-C802-4C8E-A126-27B231D502D8}" presName="node" presStyleLbl="alignAccFollowNode1" presStyleIdx="0" presStyleCnt="24" custScaleY="56766">
        <dgm:presLayoutVars>
          <dgm:bulletEnabled val="1"/>
        </dgm:presLayoutVars>
      </dgm:prSet>
      <dgm:spPr/>
    </dgm:pt>
    <dgm:pt modelId="{1DADF490-977B-40E2-B756-72E663595932}" type="pres">
      <dgm:prSet presAssocID="{2B3D05DB-8F5F-41BF-B51F-CE7DBCEFC643}" presName="sibTrans" presStyleCnt="0"/>
      <dgm:spPr/>
    </dgm:pt>
    <dgm:pt modelId="{55F5D109-6C26-4A21-8476-89C1249EC56B}" type="pres">
      <dgm:prSet presAssocID="{94889BD6-3A47-44D5-B188-3F128F80BDED}" presName="node" presStyleLbl="alignAccFollowNode1" presStyleIdx="1" presStyleCnt="24" custScaleY="56766">
        <dgm:presLayoutVars>
          <dgm:bulletEnabled val="1"/>
        </dgm:presLayoutVars>
      </dgm:prSet>
      <dgm:spPr/>
    </dgm:pt>
    <dgm:pt modelId="{325BED78-7942-4A1E-9E3C-DE3878491066}" type="pres">
      <dgm:prSet presAssocID="{A058ABC2-1EDA-4E14-AA7A-0C5485D5075A}" presName="sibTrans" presStyleCnt="0"/>
      <dgm:spPr/>
    </dgm:pt>
    <dgm:pt modelId="{F614AE1B-8E95-4CC5-AECD-4FAEDE2D8E00}" type="pres">
      <dgm:prSet presAssocID="{D541D114-7A4F-4EB6-ACA3-667023FFB4F1}" presName="node" presStyleLbl="alignAccFollowNode1" presStyleIdx="2" presStyleCnt="24" custScaleY="56766">
        <dgm:presLayoutVars>
          <dgm:bulletEnabled val="1"/>
        </dgm:presLayoutVars>
      </dgm:prSet>
      <dgm:spPr/>
    </dgm:pt>
    <dgm:pt modelId="{20D56293-A420-4E3A-9485-8E0CEDD66E74}" type="pres">
      <dgm:prSet presAssocID="{2F1725CC-8B4D-48BD-9848-7D4D43424849}" presName="sibTrans" presStyleCnt="0"/>
      <dgm:spPr/>
    </dgm:pt>
    <dgm:pt modelId="{E616807A-15EA-4059-8C6C-9FB7B0E6C4E6}" type="pres">
      <dgm:prSet presAssocID="{05C66CEC-3B51-444A-97FE-0B397DE333D1}" presName="node" presStyleLbl="alignAccFollowNode1" presStyleIdx="3" presStyleCnt="24" custScaleY="56766">
        <dgm:presLayoutVars>
          <dgm:bulletEnabled val="1"/>
        </dgm:presLayoutVars>
      </dgm:prSet>
      <dgm:spPr/>
    </dgm:pt>
    <dgm:pt modelId="{B22427F0-FC95-42B6-A314-36827E2029AB}" type="pres">
      <dgm:prSet presAssocID="{07FB2302-5031-4AB6-AC00-632EDC8ECD9C}" presName="vSp" presStyleCnt="0"/>
      <dgm:spPr/>
    </dgm:pt>
    <dgm:pt modelId="{4DD95CA7-97BA-4498-92D8-05D34C80F220}" type="pres">
      <dgm:prSet presAssocID="{6ED93752-F43A-4F4A-A959-3C95923CEFB9}" presName="horFlow" presStyleCnt="0"/>
      <dgm:spPr/>
    </dgm:pt>
    <dgm:pt modelId="{4EA56CB5-E1FE-4724-8239-176D6E2CB397}" type="pres">
      <dgm:prSet presAssocID="{6ED93752-F43A-4F4A-A959-3C95923CEFB9}" presName="bigChev" presStyleLbl="node1" presStyleIdx="1" presStyleCnt="6"/>
      <dgm:spPr/>
    </dgm:pt>
    <dgm:pt modelId="{B637BB4A-3164-4979-B3CC-2BDFD7E6CDA1}" type="pres">
      <dgm:prSet presAssocID="{49C7ACB3-998D-42DB-B246-B80C8B8A5329}" presName="parTrans" presStyleCnt="0"/>
      <dgm:spPr/>
    </dgm:pt>
    <dgm:pt modelId="{B17E0D21-4DFE-43E8-9A45-F353518C03B0}" type="pres">
      <dgm:prSet presAssocID="{E2B12520-FAF2-4A01-98BA-DD48664158CB}" presName="node" presStyleLbl="alignAccFollowNode1" presStyleIdx="4" presStyleCnt="24">
        <dgm:presLayoutVars>
          <dgm:bulletEnabled val="1"/>
        </dgm:presLayoutVars>
      </dgm:prSet>
      <dgm:spPr/>
    </dgm:pt>
    <dgm:pt modelId="{8386E74A-FECA-46D7-8678-77F49FF1F989}" type="pres">
      <dgm:prSet presAssocID="{2770982B-2526-44B9-8F9B-35C67C8CD493}" presName="sibTrans" presStyleCnt="0"/>
      <dgm:spPr/>
    </dgm:pt>
    <dgm:pt modelId="{05EFFFEC-A902-4A17-80D9-424F2E706CC8}" type="pres">
      <dgm:prSet presAssocID="{40D34317-AEE8-461A-8F53-E1E3F5E98622}" presName="node" presStyleLbl="alignAccFollowNode1" presStyleIdx="5" presStyleCnt="24">
        <dgm:presLayoutVars>
          <dgm:bulletEnabled val="1"/>
        </dgm:presLayoutVars>
      </dgm:prSet>
      <dgm:spPr/>
    </dgm:pt>
    <dgm:pt modelId="{D41171F0-210D-40B6-A539-F504FEDADCED}" type="pres">
      <dgm:prSet presAssocID="{905B2E3E-B026-4C96-B313-FD1F3BD38A99}" presName="sibTrans" presStyleCnt="0"/>
      <dgm:spPr/>
    </dgm:pt>
    <dgm:pt modelId="{58526B6D-AFC7-4185-8BEA-7E1AC9B36FF3}" type="pres">
      <dgm:prSet presAssocID="{41573AE6-5EC4-4645-84AB-2078B50DE5B9}" presName="node" presStyleLbl="alignAccFollowNode1" presStyleIdx="6" presStyleCnt="24">
        <dgm:presLayoutVars>
          <dgm:bulletEnabled val="1"/>
        </dgm:presLayoutVars>
      </dgm:prSet>
      <dgm:spPr/>
    </dgm:pt>
    <dgm:pt modelId="{77F93171-A0CF-4EB8-BC07-F1B5674298ED}" type="pres">
      <dgm:prSet presAssocID="{7B442A50-EA55-4AD1-B428-D5A1C1FEAC5B}" presName="sibTrans" presStyleCnt="0"/>
      <dgm:spPr/>
    </dgm:pt>
    <dgm:pt modelId="{BE8EBD1C-F468-42C1-BAF0-7D81C7C72210}" type="pres">
      <dgm:prSet presAssocID="{B6416F14-A8B1-432D-8341-48490FAFABDC}" presName="node" presStyleLbl="alignAccFollowNode1" presStyleIdx="7" presStyleCnt="24">
        <dgm:presLayoutVars>
          <dgm:bulletEnabled val="1"/>
        </dgm:presLayoutVars>
      </dgm:prSet>
      <dgm:spPr/>
    </dgm:pt>
    <dgm:pt modelId="{F3A8BF10-BDC4-437C-883B-66A65EF5EAE9}" type="pres">
      <dgm:prSet presAssocID="{6ED93752-F43A-4F4A-A959-3C95923CEFB9}" presName="vSp" presStyleCnt="0"/>
      <dgm:spPr/>
    </dgm:pt>
    <dgm:pt modelId="{F9C27DD5-5F5D-40DA-A7FC-3B69160E4218}" type="pres">
      <dgm:prSet presAssocID="{6EE8EEBB-241C-4930-B5EC-364C536910BA}" presName="horFlow" presStyleCnt="0"/>
      <dgm:spPr/>
    </dgm:pt>
    <dgm:pt modelId="{0D7EBC48-FC1D-4B7F-92F5-E82CD3B5B2E7}" type="pres">
      <dgm:prSet presAssocID="{6EE8EEBB-241C-4930-B5EC-364C536910BA}" presName="bigChev" presStyleLbl="node1" presStyleIdx="2" presStyleCnt="6"/>
      <dgm:spPr/>
    </dgm:pt>
    <dgm:pt modelId="{6356CC80-75E8-4D8C-B092-021E664513B3}" type="pres">
      <dgm:prSet presAssocID="{57A3D615-A1B6-4E4E-AF49-6588862F59C0}" presName="parTrans" presStyleCnt="0"/>
      <dgm:spPr/>
    </dgm:pt>
    <dgm:pt modelId="{562CC613-1F06-4E6B-81BB-055FCC3689C8}" type="pres">
      <dgm:prSet presAssocID="{AB972981-EF87-42FA-9E02-4D5D9E39E102}" presName="node" presStyleLbl="alignAccFollowNode1" presStyleIdx="8" presStyleCnt="24" custScaleY="117934">
        <dgm:presLayoutVars>
          <dgm:bulletEnabled val="1"/>
        </dgm:presLayoutVars>
      </dgm:prSet>
      <dgm:spPr/>
    </dgm:pt>
    <dgm:pt modelId="{A2D775BB-E7C0-4B36-895D-B86B87248694}" type="pres">
      <dgm:prSet presAssocID="{251D351F-4DB6-44DA-9D36-D10777AE55FA}" presName="sibTrans" presStyleCnt="0"/>
      <dgm:spPr/>
    </dgm:pt>
    <dgm:pt modelId="{4789F3D4-D383-4B38-8767-4CBD4DBEDC9F}" type="pres">
      <dgm:prSet presAssocID="{A251102E-BC7D-46A1-A0EF-7688BDCA9DFC}" presName="node" presStyleLbl="alignAccFollowNode1" presStyleIdx="9" presStyleCnt="24" custScaleY="118228">
        <dgm:presLayoutVars>
          <dgm:bulletEnabled val="1"/>
        </dgm:presLayoutVars>
      </dgm:prSet>
      <dgm:spPr/>
    </dgm:pt>
    <dgm:pt modelId="{66170546-1A8A-457C-99A3-E1F39E2A8F8C}" type="pres">
      <dgm:prSet presAssocID="{029BBCC6-4BF5-41E1-BFA7-6EDB9A841D4D}" presName="sibTrans" presStyleCnt="0"/>
      <dgm:spPr/>
    </dgm:pt>
    <dgm:pt modelId="{4B70A327-62EF-40D2-BD76-B8369C6F5445}" type="pres">
      <dgm:prSet presAssocID="{041E0E52-02D5-4C12-A2C2-D36F85335166}" presName="node" presStyleLbl="alignAccFollowNode1" presStyleIdx="10" presStyleCnt="24" custScaleY="120818">
        <dgm:presLayoutVars>
          <dgm:bulletEnabled val="1"/>
        </dgm:presLayoutVars>
      </dgm:prSet>
      <dgm:spPr/>
    </dgm:pt>
    <dgm:pt modelId="{7955E0ED-C8FA-44B4-B3F4-BE49D690853E}" type="pres">
      <dgm:prSet presAssocID="{905A3DAA-D1FD-4526-BF06-363F2EA6674F}" presName="sibTrans" presStyleCnt="0"/>
      <dgm:spPr/>
    </dgm:pt>
    <dgm:pt modelId="{32264946-705C-4364-8A4A-F7771FFCD6D8}" type="pres">
      <dgm:prSet presAssocID="{4A7EFD71-1902-4B18-A70A-6B37DAB563E2}" presName="node" presStyleLbl="alignAccFollowNode1" presStyleIdx="11" presStyleCnt="24" custScaleY="123339">
        <dgm:presLayoutVars>
          <dgm:bulletEnabled val="1"/>
        </dgm:presLayoutVars>
      </dgm:prSet>
      <dgm:spPr/>
    </dgm:pt>
    <dgm:pt modelId="{53330692-E912-48EE-9AAF-BFD186DC9DB0}" type="pres">
      <dgm:prSet presAssocID="{6EE8EEBB-241C-4930-B5EC-364C536910BA}" presName="vSp" presStyleCnt="0"/>
      <dgm:spPr/>
    </dgm:pt>
    <dgm:pt modelId="{693A3C34-A58D-4D50-9A60-4DC83C609911}" type="pres">
      <dgm:prSet presAssocID="{FDFB0DD4-E243-46D4-A752-9D3D48E70317}" presName="horFlow" presStyleCnt="0"/>
      <dgm:spPr/>
    </dgm:pt>
    <dgm:pt modelId="{FDAC5442-5F2E-4CF9-A1B3-41BDF0F29D8B}" type="pres">
      <dgm:prSet presAssocID="{FDFB0DD4-E243-46D4-A752-9D3D48E70317}" presName="bigChev" presStyleLbl="node1" presStyleIdx="3" presStyleCnt="6"/>
      <dgm:spPr/>
    </dgm:pt>
    <dgm:pt modelId="{BCE21393-62CC-4EB4-B8FB-34D298BB8FA3}" type="pres">
      <dgm:prSet presAssocID="{BD1FA8CF-E0BB-4196-A24F-17CBF9094237}" presName="parTrans" presStyleCnt="0"/>
      <dgm:spPr/>
    </dgm:pt>
    <dgm:pt modelId="{DE85BEDE-EF9A-4FC1-BABD-4A1F980C6C5F}" type="pres">
      <dgm:prSet presAssocID="{4D878F8C-5E1D-4954-8544-268A01E8E7C2}" presName="node" presStyleLbl="alignAccFollowNode1" presStyleIdx="12" presStyleCnt="24">
        <dgm:presLayoutVars>
          <dgm:bulletEnabled val="1"/>
        </dgm:presLayoutVars>
      </dgm:prSet>
      <dgm:spPr/>
    </dgm:pt>
    <dgm:pt modelId="{5041FD52-19A3-4CE0-BC04-9C6C55251B72}" type="pres">
      <dgm:prSet presAssocID="{F5EC03CF-A1AC-46ED-BE26-2C6BEA6CDB18}" presName="sibTrans" presStyleCnt="0"/>
      <dgm:spPr/>
    </dgm:pt>
    <dgm:pt modelId="{8F024B16-07CF-43BC-B25E-9D59F4030AB3}" type="pres">
      <dgm:prSet presAssocID="{2E990477-C289-4D2B-A3AC-209ACEF59DDE}" presName="node" presStyleLbl="alignAccFollowNode1" presStyleIdx="13" presStyleCnt="24">
        <dgm:presLayoutVars>
          <dgm:bulletEnabled val="1"/>
        </dgm:presLayoutVars>
      </dgm:prSet>
      <dgm:spPr/>
    </dgm:pt>
    <dgm:pt modelId="{46204B3C-199B-437F-8BF7-F4A53F6D8069}" type="pres">
      <dgm:prSet presAssocID="{21F53A44-A44C-4272-8D8B-4F448E9B1955}" presName="sibTrans" presStyleCnt="0"/>
      <dgm:spPr/>
    </dgm:pt>
    <dgm:pt modelId="{66F42642-0D2A-48C1-B6E0-AC65F0461DFF}" type="pres">
      <dgm:prSet presAssocID="{B81182F8-7309-41F9-93AE-81AEFF010EE5}" presName="node" presStyleLbl="alignAccFollowNode1" presStyleIdx="14" presStyleCnt="24">
        <dgm:presLayoutVars>
          <dgm:bulletEnabled val="1"/>
        </dgm:presLayoutVars>
      </dgm:prSet>
      <dgm:spPr/>
    </dgm:pt>
    <dgm:pt modelId="{BBBC0698-940D-4A05-A0E1-5450D60F872A}" type="pres">
      <dgm:prSet presAssocID="{128DF86E-2646-4A46-B45A-03170363358F}" presName="sibTrans" presStyleCnt="0"/>
      <dgm:spPr/>
    </dgm:pt>
    <dgm:pt modelId="{E7FEA88D-3E93-424A-B600-0759AF0B9ED8}" type="pres">
      <dgm:prSet presAssocID="{653E61C9-CDC4-4A00-A686-70313F09DF9F}" presName="node" presStyleLbl="alignAccFollowNode1" presStyleIdx="15" presStyleCnt="24">
        <dgm:presLayoutVars>
          <dgm:bulletEnabled val="1"/>
        </dgm:presLayoutVars>
      </dgm:prSet>
      <dgm:spPr/>
    </dgm:pt>
    <dgm:pt modelId="{1AF84F03-9194-40C4-B570-7822AEDB9414}" type="pres">
      <dgm:prSet presAssocID="{FDFB0DD4-E243-46D4-A752-9D3D48E70317}" presName="vSp" presStyleCnt="0"/>
      <dgm:spPr/>
    </dgm:pt>
    <dgm:pt modelId="{9B291DE0-734F-4238-911B-0242BF09884A}" type="pres">
      <dgm:prSet presAssocID="{F1E4C481-FAC0-424D-99B1-4DF3242C8AFC}" presName="horFlow" presStyleCnt="0"/>
      <dgm:spPr/>
    </dgm:pt>
    <dgm:pt modelId="{60C8E240-2DAF-4C94-8399-F0EE87C063F8}" type="pres">
      <dgm:prSet presAssocID="{F1E4C481-FAC0-424D-99B1-4DF3242C8AFC}" presName="bigChev" presStyleLbl="node1" presStyleIdx="4" presStyleCnt="6"/>
      <dgm:spPr/>
    </dgm:pt>
    <dgm:pt modelId="{D538CA2C-0AD8-490A-8513-869DFBCC735A}" type="pres">
      <dgm:prSet presAssocID="{14D09974-1175-4590-83BC-29F2F1F9075E}" presName="parTrans" presStyleCnt="0"/>
      <dgm:spPr/>
    </dgm:pt>
    <dgm:pt modelId="{BC8E07C5-AA6F-4F31-8282-1E11B0175A4C}" type="pres">
      <dgm:prSet presAssocID="{99EC5373-9CE3-4E5C-AA51-641C68AC93E4}" presName="node" presStyleLbl="alignAccFollowNode1" presStyleIdx="16" presStyleCnt="24">
        <dgm:presLayoutVars>
          <dgm:bulletEnabled val="1"/>
        </dgm:presLayoutVars>
      </dgm:prSet>
      <dgm:spPr/>
    </dgm:pt>
    <dgm:pt modelId="{36488FDB-CF37-4943-9238-F45D74A84415}" type="pres">
      <dgm:prSet presAssocID="{6D00FFF5-0037-4693-9FC5-BF1431D3F3A1}" presName="sibTrans" presStyleCnt="0"/>
      <dgm:spPr/>
    </dgm:pt>
    <dgm:pt modelId="{DD453F24-5EC0-4EB1-B43E-A711A7C60DEE}" type="pres">
      <dgm:prSet presAssocID="{DB9DE588-B17A-4AEE-8295-2A5974D41227}" presName="node" presStyleLbl="alignAccFollowNode1" presStyleIdx="17" presStyleCnt="24">
        <dgm:presLayoutVars>
          <dgm:bulletEnabled val="1"/>
        </dgm:presLayoutVars>
      </dgm:prSet>
      <dgm:spPr/>
    </dgm:pt>
    <dgm:pt modelId="{A3661B57-9963-4ECC-84CE-75BDC75E8E71}" type="pres">
      <dgm:prSet presAssocID="{0859487B-AD63-46BA-AF05-3168DF0BA945}" presName="sibTrans" presStyleCnt="0"/>
      <dgm:spPr/>
    </dgm:pt>
    <dgm:pt modelId="{9567FCA7-078D-4C6A-B007-B7E3DFC28637}" type="pres">
      <dgm:prSet presAssocID="{7F7B0532-47D2-4057-BDB4-3452154B6EC3}" presName="node" presStyleLbl="alignAccFollowNode1" presStyleIdx="18" presStyleCnt="24">
        <dgm:presLayoutVars>
          <dgm:bulletEnabled val="1"/>
        </dgm:presLayoutVars>
      </dgm:prSet>
      <dgm:spPr/>
    </dgm:pt>
    <dgm:pt modelId="{2D277ADD-1F47-4BBF-B994-A9B88FEBD80E}" type="pres">
      <dgm:prSet presAssocID="{5CF26149-4866-4594-9F11-986486453544}" presName="sibTrans" presStyleCnt="0"/>
      <dgm:spPr/>
    </dgm:pt>
    <dgm:pt modelId="{718E0690-BCA8-42CB-A1F1-54123D4F639B}" type="pres">
      <dgm:prSet presAssocID="{17D18AAF-962D-406B-9057-03C3E4C97BB5}" presName="node" presStyleLbl="alignAccFollowNode1" presStyleIdx="19" presStyleCnt="24">
        <dgm:presLayoutVars>
          <dgm:bulletEnabled val="1"/>
        </dgm:presLayoutVars>
      </dgm:prSet>
      <dgm:spPr/>
    </dgm:pt>
    <dgm:pt modelId="{C05E52C4-571D-4A01-837D-228D1C27C6F0}" type="pres">
      <dgm:prSet presAssocID="{F1E4C481-FAC0-424D-99B1-4DF3242C8AFC}" presName="vSp" presStyleCnt="0"/>
      <dgm:spPr/>
    </dgm:pt>
    <dgm:pt modelId="{08F4FAE1-F86C-4AEF-A909-D6752650893B}" type="pres">
      <dgm:prSet presAssocID="{55CEB2CE-2D3A-4579-89FF-CB7DBDB70D77}" presName="horFlow" presStyleCnt="0"/>
      <dgm:spPr/>
    </dgm:pt>
    <dgm:pt modelId="{336E2C1E-1A6D-4BDA-B8BE-A95729524935}" type="pres">
      <dgm:prSet presAssocID="{55CEB2CE-2D3A-4579-89FF-CB7DBDB70D77}" presName="bigChev" presStyleLbl="node1" presStyleIdx="5" presStyleCnt="6"/>
      <dgm:spPr/>
    </dgm:pt>
    <dgm:pt modelId="{95B419F4-51E8-433A-927C-732AD383A1CA}" type="pres">
      <dgm:prSet presAssocID="{0FBFBA66-84B7-43AF-9AC6-F224A5DA0FEC}" presName="parTrans" presStyleCnt="0"/>
      <dgm:spPr/>
    </dgm:pt>
    <dgm:pt modelId="{48444AFB-54F3-4D66-9E19-A25EE65D61F4}" type="pres">
      <dgm:prSet presAssocID="{3E57F7F3-0EEC-48B6-9239-A69CA419151E}" presName="node" presStyleLbl="alignAccFollowNode1" presStyleIdx="20" presStyleCnt="24" custScaleY="128018">
        <dgm:presLayoutVars>
          <dgm:bulletEnabled val="1"/>
        </dgm:presLayoutVars>
      </dgm:prSet>
      <dgm:spPr/>
    </dgm:pt>
    <dgm:pt modelId="{F99C538A-3AAA-48AB-8F90-A48126184AF3}" type="pres">
      <dgm:prSet presAssocID="{5578DD1C-5554-49B2-90EE-3A5379EEE88D}" presName="sibTrans" presStyleCnt="0"/>
      <dgm:spPr/>
    </dgm:pt>
    <dgm:pt modelId="{A4823873-71DD-4CFC-9FA4-FA86767CE055}" type="pres">
      <dgm:prSet presAssocID="{4D19F1E4-8C81-4D8D-81C8-0E60B0CFED36}" presName="node" presStyleLbl="alignAccFollowNode1" presStyleIdx="21" presStyleCnt="24" custScaleY="123042">
        <dgm:presLayoutVars>
          <dgm:bulletEnabled val="1"/>
        </dgm:presLayoutVars>
      </dgm:prSet>
      <dgm:spPr/>
    </dgm:pt>
    <dgm:pt modelId="{109EC3F0-D6B3-44E7-95C7-E1F92B1CA24D}" type="pres">
      <dgm:prSet presAssocID="{8C34A696-327B-4D64-B38E-814019B81D2B}" presName="sibTrans" presStyleCnt="0"/>
      <dgm:spPr/>
    </dgm:pt>
    <dgm:pt modelId="{C14C33FF-477C-421D-B8A7-696D98FF555C}" type="pres">
      <dgm:prSet presAssocID="{3FB5F038-BA27-4B2C-B9AC-7F22FE346060}" presName="node" presStyleLbl="alignAccFollowNode1" presStyleIdx="22" presStyleCnt="24" custScaleY="117842">
        <dgm:presLayoutVars>
          <dgm:bulletEnabled val="1"/>
        </dgm:presLayoutVars>
      </dgm:prSet>
      <dgm:spPr/>
    </dgm:pt>
    <dgm:pt modelId="{C0F35BC7-2E79-4F1C-9CE0-D9930F0A3744}" type="pres">
      <dgm:prSet presAssocID="{BE45A307-6BB4-40FE-8AEE-89669FA8EAD7}" presName="sibTrans" presStyleCnt="0"/>
      <dgm:spPr/>
    </dgm:pt>
    <dgm:pt modelId="{1DD9E36D-74AE-4D91-9E96-77A0ED46F11A}" type="pres">
      <dgm:prSet presAssocID="{BD0EB278-1E0B-46B3-B7F3-DA5F91B30081}" presName="node" presStyleLbl="alignAccFollowNode1" presStyleIdx="23" presStyleCnt="24" custScaleY="112642">
        <dgm:presLayoutVars>
          <dgm:bulletEnabled val="1"/>
        </dgm:presLayoutVars>
      </dgm:prSet>
      <dgm:spPr/>
    </dgm:pt>
  </dgm:ptLst>
  <dgm:cxnLst>
    <dgm:cxn modelId="{4ECDC706-16AB-4368-A898-15EA8F3A044B}" type="presOf" srcId="{D541D114-7A4F-4EB6-ACA3-667023FFB4F1}" destId="{F614AE1B-8E95-4CC5-AECD-4FAEDE2D8E00}" srcOrd="0" destOrd="0" presId="urn:microsoft.com/office/officeart/2005/8/layout/lProcess3"/>
    <dgm:cxn modelId="{76916408-E394-423F-9E00-CF9252160896}" type="presOf" srcId="{AB972981-EF87-42FA-9E02-4D5D9E39E102}" destId="{562CC613-1F06-4E6B-81BB-055FCC3689C8}" srcOrd="0" destOrd="0" presId="urn:microsoft.com/office/officeart/2005/8/layout/lProcess3"/>
    <dgm:cxn modelId="{2BB0B60A-1ED1-4304-A20D-29E2352CBD84}" type="presOf" srcId="{041E0E52-02D5-4C12-A2C2-D36F85335166}" destId="{4B70A327-62EF-40D2-BD76-B8369C6F5445}" srcOrd="0" destOrd="0" presId="urn:microsoft.com/office/officeart/2005/8/layout/lProcess3"/>
    <dgm:cxn modelId="{AEC31A0C-F972-4566-8B52-5E1332B1501F}" srcId="{07FB2302-5031-4AB6-AC00-632EDC8ECD9C}" destId="{A2A22661-C802-4C8E-A126-27B231D502D8}" srcOrd="0" destOrd="0" parTransId="{6E09760D-A441-40CC-B332-90C81F3C2007}" sibTransId="{2B3D05DB-8F5F-41BF-B51F-CE7DBCEFC643}"/>
    <dgm:cxn modelId="{A882DF0F-1F99-4946-AAE3-5A084C5B8067}" type="presOf" srcId="{05C66CEC-3B51-444A-97FE-0B397DE333D1}" destId="{E616807A-15EA-4059-8C6C-9FB7B0E6C4E6}" srcOrd="0" destOrd="0" presId="urn:microsoft.com/office/officeart/2005/8/layout/lProcess3"/>
    <dgm:cxn modelId="{4EFC7E12-13FE-45B7-8142-244A81FF4477}" type="presOf" srcId="{3E57F7F3-0EEC-48B6-9239-A69CA419151E}" destId="{48444AFB-54F3-4D66-9E19-A25EE65D61F4}" srcOrd="0" destOrd="0" presId="urn:microsoft.com/office/officeart/2005/8/layout/lProcess3"/>
    <dgm:cxn modelId="{D2C5E716-9D91-42DA-96C8-5325CD52E533}" type="presOf" srcId="{4D878F8C-5E1D-4954-8544-268A01E8E7C2}" destId="{DE85BEDE-EF9A-4FC1-BABD-4A1F980C6C5F}" srcOrd="0" destOrd="0" presId="urn:microsoft.com/office/officeart/2005/8/layout/lProcess3"/>
    <dgm:cxn modelId="{D9458E20-5919-4E90-9A3A-7557EE9A9700}" type="presOf" srcId="{DB9DE588-B17A-4AEE-8295-2A5974D41227}" destId="{DD453F24-5EC0-4EB1-B43E-A711A7C60DEE}" srcOrd="0" destOrd="0" presId="urn:microsoft.com/office/officeart/2005/8/layout/lProcess3"/>
    <dgm:cxn modelId="{77F1CF20-D767-4B87-822B-6E72C55478CD}" srcId="{2B30EFE2-D07D-4626-A941-34DE165B3735}" destId="{FDFB0DD4-E243-46D4-A752-9D3D48E70317}" srcOrd="3" destOrd="0" parTransId="{D4146768-CD57-41DB-8994-D8FAB0AB31AA}" sibTransId="{7FADB62B-730F-4004-99FB-6B83CBEC9E95}"/>
    <dgm:cxn modelId="{6A35CA21-0166-4714-B577-35FA120CC801}" srcId="{55CEB2CE-2D3A-4579-89FF-CB7DBDB70D77}" destId="{3FB5F038-BA27-4B2C-B9AC-7F22FE346060}" srcOrd="2" destOrd="0" parTransId="{0C93CACB-E8EC-48B7-A89B-08B58D0280F1}" sibTransId="{BE45A307-6BB4-40FE-8AEE-89669FA8EAD7}"/>
    <dgm:cxn modelId="{69D96123-3A09-4DA7-9AB5-2162A67050E0}" type="presOf" srcId="{4A7EFD71-1902-4B18-A70A-6B37DAB563E2}" destId="{32264946-705C-4364-8A4A-F7771FFCD6D8}" srcOrd="0" destOrd="0" presId="urn:microsoft.com/office/officeart/2005/8/layout/lProcess3"/>
    <dgm:cxn modelId="{0C75AC25-21DB-4B4B-A085-C3F64E5E2982}" type="presOf" srcId="{A251102E-BC7D-46A1-A0EF-7688BDCA9DFC}" destId="{4789F3D4-D383-4B38-8767-4CBD4DBEDC9F}" srcOrd="0" destOrd="0" presId="urn:microsoft.com/office/officeart/2005/8/layout/lProcess3"/>
    <dgm:cxn modelId="{4FA40526-DBC6-48AD-B825-3CDE433E8E28}" srcId="{2B30EFE2-D07D-4626-A941-34DE165B3735}" destId="{F1E4C481-FAC0-424D-99B1-4DF3242C8AFC}" srcOrd="4" destOrd="0" parTransId="{890252DA-7C9B-4599-9BBE-6B8DC4418EDC}" sibTransId="{6740A4D7-EDD2-4C57-B93A-6191354D86D6}"/>
    <dgm:cxn modelId="{75975E33-8CF1-4FE4-9702-2EEDFFD14E0C}" srcId="{07FB2302-5031-4AB6-AC00-632EDC8ECD9C}" destId="{05C66CEC-3B51-444A-97FE-0B397DE333D1}" srcOrd="3" destOrd="0" parTransId="{21CDDBEF-C149-4156-A982-A06369CC7792}" sibTransId="{CDE1B46A-6016-4D77-B32B-08B0EC3896FE}"/>
    <dgm:cxn modelId="{16D63E35-63CA-48DC-8F23-40AADBFE28A4}" srcId="{2B30EFE2-D07D-4626-A941-34DE165B3735}" destId="{07FB2302-5031-4AB6-AC00-632EDC8ECD9C}" srcOrd="0" destOrd="0" parTransId="{F368995C-757E-479E-AF85-7B76F3EC70D3}" sibTransId="{4DDEE0D1-125C-465B-8799-C0727518F489}"/>
    <dgm:cxn modelId="{49E9473A-60D3-43B9-9A92-0779BF04773C}" srcId="{07FB2302-5031-4AB6-AC00-632EDC8ECD9C}" destId="{D541D114-7A4F-4EB6-ACA3-667023FFB4F1}" srcOrd="2" destOrd="0" parTransId="{379AED5A-A668-438D-A8D9-7C53D9BC9305}" sibTransId="{2F1725CC-8B4D-48BD-9848-7D4D43424849}"/>
    <dgm:cxn modelId="{A47B393B-4074-4FEE-8BD9-B64093D037B8}" srcId="{FDFB0DD4-E243-46D4-A752-9D3D48E70317}" destId="{B81182F8-7309-41F9-93AE-81AEFF010EE5}" srcOrd="2" destOrd="0" parTransId="{C63F6306-1CF5-4FDD-B10A-6356C2ED3EDF}" sibTransId="{128DF86E-2646-4A46-B45A-03170363358F}"/>
    <dgm:cxn modelId="{89355E3B-A375-4DFC-AF87-651A7D544816}" srcId="{6EE8EEBB-241C-4930-B5EC-364C536910BA}" destId="{AB972981-EF87-42FA-9E02-4D5D9E39E102}" srcOrd="0" destOrd="0" parTransId="{57A3D615-A1B6-4E4E-AF49-6588862F59C0}" sibTransId="{251D351F-4DB6-44DA-9D36-D10777AE55FA}"/>
    <dgm:cxn modelId="{F169863B-7EF5-4677-813A-6DD855D85C14}" type="presOf" srcId="{6ED93752-F43A-4F4A-A959-3C95923CEFB9}" destId="{4EA56CB5-E1FE-4724-8239-176D6E2CB397}" srcOrd="0" destOrd="0" presId="urn:microsoft.com/office/officeart/2005/8/layout/lProcess3"/>
    <dgm:cxn modelId="{6629AB3D-B1BE-460D-A3B9-95DA902BDBB4}" srcId="{6ED93752-F43A-4F4A-A959-3C95923CEFB9}" destId="{40D34317-AEE8-461A-8F53-E1E3F5E98622}" srcOrd="1" destOrd="0" parTransId="{8B4309AB-821C-4CC0-92FC-1EC5F7518A8B}" sibTransId="{905B2E3E-B026-4C96-B313-FD1F3BD38A99}"/>
    <dgm:cxn modelId="{4DEAA75D-3954-4AD5-AA76-50D3053C18AF}" type="presOf" srcId="{99EC5373-9CE3-4E5C-AA51-641C68AC93E4}" destId="{BC8E07C5-AA6F-4F31-8282-1E11B0175A4C}" srcOrd="0" destOrd="0" presId="urn:microsoft.com/office/officeart/2005/8/layout/lProcess3"/>
    <dgm:cxn modelId="{9447E260-7017-4AFD-9015-15CE20683EE1}" type="presOf" srcId="{17D18AAF-962D-406B-9057-03C3E4C97BB5}" destId="{718E0690-BCA8-42CB-A1F1-54123D4F639B}" srcOrd="0" destOrd="0" presId="urn:microsoft.com/office/officeart/2005/8/layout/lProcess3"/>
    <dgm:cxn modelId="{E0B86E41-4ACF-43E6-AD62-FA31E5D7D5EF}" type="presOf" srcId="{07FB2302-5031-4AB6-AC00-632EDC8ECD9C}" destId="{A725935A-6703-4C11-AB5C-CADBD6E6B4F1}" srcOrd="0" destOrd="0" presId="urn:microsoft.com/office/officeart/2005/8/layout/lProcess3"/>
    <dgm:cxn modelId="{68324362-10BA-4996-B23E-835B8971D11E}" srcId="{6ED93752-F43A-4F4A-A959-3C95923CEFB9}" destId="{E2B12520-FAF2-4A01-98BA-DD48664158CB}" srcOrd="0" destOrd="0" parTransId="{49C7ACB3-998D-42DB-B246-B80C8B8A5329}" sibTransId="{2770982B-2526-44B9-8F9B-35C67C8CD493}"/>
    <dgm:cxn modelId="{D866CA42-93B4-46BF-90A9-F79D6BCD2AB1}" type="presOf" srcId="{4D19F1E4-8C81-4D8D-81C8-0E60B0CFED36}" destId="{A4823873-71DD-4CFC-9FA4-FA86767CE055}" srcOrd="0" destOrd="0" presId="urn:microsoft.com/office/officeart/2005/8/layout/lProcess3"/>
    <dgm:cxn modelId="{49616447-CE4B-4C12-83D6-DEF5807AFD9A}" srcId="{2B30EFE2-D07D-4626-A941-34DE165B3735}" destId="{6EE8EEBB-241C-4930-B5EC-364C536910BA}" srcOrd="2" destOrd="0" parTransId="{6BF3483F-E3B1-4237-8941-CC9EF50B3014}" sibTransId="{7026DEDC-9AE1-43FC-84D4-EE4461DF978D}"/>
    <dgm:cxn modelId="{A075DB49-3701-4960-9FE1-CB7DA691D545}" type="presOf" srcId="{55CEB2CE-2D3A-4579-89FF-CB7DBDB70D77}" destId="{336E2C1E-1A6D-4BDA-B8BE-A95729524935}" srcOrd="0" destOrd="0" presId="urn:microsoft.com/office/officeart/2005/8/layout/lProcess3"/>
    <dgm:cxn modelId="{C16ACC6B-80C4-4DFE-9F34-B492981CFC8E}" srcId="{FDFB0DD4-E243-46D4-A752-9D3D48E70317}" destId="{2E990477-C289-4D2B-A3AC-209ACEF59DDE}" srcOrd="1" destOrd="0" parTransId="{64D6B0D3-C617-40E9-9D7D-A267FCFB8F31}" sibTransId="{21F53A44-A44C-4272-8D8B-4F448E9B1955}"/>
    <dgm:cxn modelId="{A2E1994C-08AA-46CB-9340-50C9C6639B63}" type="presOf" srcId="{A2A22661-C802-4C8E-A126-27B231D502D8}" destId="{6227A32F-9F76-43EA-8E14-F71679393BA5}" srcOrd="0" destOrd="0" presId="urn:microsoft.com/office/officeart/2005/8/layout/lProcess3"/>
    <dgm:cxn modelId="{84C11877-CE53-4D91-9224-6D90148EEA7B}" srcId="{55CEB2CE-2D3A-4579-89FF-CB7DBDB70D77}" destId="{BD0EB278-1E0B-46B3-B7F3-DA5F91B30081}" srcOrd="3" destOrd="0" parTransId="{5D6D7B96-D608-4407-AF39-D82FDD3B67DE}" sibTransId="{7F5A20EA-4F22-4450-B725-CF5267602C76}"/>
    <dgm:cxn modelId="{74322D77-9034-4B7F-BFA7-368E089A9EDC}" srcId="{07FB2302-5031-4AB6-AC00-632EDC8ECD9C}" destId="{94889BD6-3A47-44D5-B188-3F128F80BDED}" srcOrd="1" destOrd="0" parTransId="{5A02BC81-D7FD-4FBC-BF8F-18B7DBBCB0E4}" sibTransId="{A058ABC2-1EDA-4E14-AA7A-0C5485D5075A}"/>
    <dgm:cxn modelId="{B1013F58-76DA-4A8E-98DA-31996AE9674C}" type="presOf" srcId="{94889BD6-3A47-44D5-B188-3F128F80BDED}" destId="{55F5D109-6C26-4A21-8476-89C1249EC56B}" srcOrd="0" destOrd="0" presId="urn:microsoft.com/office/officeart/2005/8/layout/lProcess3"/>
    <dgm:cxn modelId="{61C77578-8C07-457F-AF3C-1F1C0C6B89C7}" srcId="{6EE8EEBB-241C-4930-B5EC-364C536910BA}" destId="{4A7EFD71-1902-4B18-A70A-6B37DAB563E2}" srcOrd="3" destOrd="0" parTransId="{2F4AA922-ABCF-40B7-93E6-961815904574}" sibTransId="{D1A37736-B409-4AA7-917F-240D52B1AD6E}"/>
    <dgm:cxn modelId="{FA82E759-1482-468F-B518-44217E98A956}" type="presOf" srcId="{2E990477-C289-4D2B-A3AC-209ACEF59DDE}" destId="{8F024B16-07CF-43BC-B25E-9D59F4030AB3}" srcOrd="0" destOrd="0" presId="urn:microsoft.com/office/officeart/2005/8/layout/lProcess3"/>
    <dgm:cxn modelId="{B610427B-027A-438A-BCE5-63023BDDE471}" srcId="{2B30EFE2-D07D-4626-A941-34DE165B3735}" destId="{6ED93752-F43A-4F4A-A959-3C95923CEFB9}" srcOrd="1" destOrd="0" parTransId="{47729658-0928-4E8B-BA81-ED8CCEC4A8CB}" sibTransId="{C5196C16-020D-49D2-942D-CC6D79A81128}"/>
    <dgm:cxn modelId="{A7A9997B-4D7C-469A-B93F-3AB5D428AD14}" type="presOf" srcId="{F1E4C481-FAC0-424D-99B1-4DF3242C8AFC}" destId="{60C8E240-2DAF-4C94-8399-F0EE87C063F8}" srcOrd="0" destOrd="0" presId="urn:microsoft.com/office/officeart/2005/8/layout/lProcess3"/>
    <dgm:cxn modelId="{2CD1F57E-F506-4C1A-B4E5-BA8696F21D9F}" srcId="{F1E4C481-FAC0-424D-99B1-4DF3242C8AFC}" destId="{99EC5373-9CE3-4E5C-AA51-641C68AC93E4}" srcOrd="0" destOrd="0" parTransId="{14D09974-1175-4590-83BC-29F2F1F9075E}" sibTransId="{6D00FFF5-0037-4693-9FC5-BF1431D3F3A1}"/>
    <dgm:cxn modelId="{EE469587-F6F8-436B-A6AA-54BFFD13D769}" srcId="{2B30EFE2-D07D-4626-A941-34DE165B3735}" destId="{55CEB2CE-2D3A-4579-89FF-CB7DBDB70D77}" srcOrd="5" destOrd="0" parTransId="{A796A454-2413-437D-ABA0-C22A1AA1DC1B}" sibTransId="{657B5091-BA91-450D-AB00-B53058BC09FF}"/>
    <dgm:cxn modelId="{747E638B-95BE-4897-A0C7-C9332982CB8F}" type="presOf" srcId="{6EE8EEBB-241C-4930-B5EC-364C536910BA}" destId="{0D7EBC48-FC1D-4B7F-92F5-E82CD3B5B2E7}" srcOrd="0" destOrd="0" presId="urn:microsoft.com/office/officeart/2005/8/layout/lProcess3"/>
    <dgm:cxn modelId="{4307588D-1838-44B9-B2E4-7AE40A6B3424}" type="presOf" srcId="{BD0EB278-1E0B-46B3-B7F3-DA5F91B30081}" destId="{1DD9E36D-74AE-4D91-9E96-77A0ED46F11A}" srcOrd="0" destOrd="0" presId="urn:microsoft.com/office/officeart/2005/8/layout/lProcess3"/>
    <dgm:cxn modelId="{A5C2FF92-F713-4B51-8D7A-52060694775A}" type="presOf" srcId="{B81182F8-7309-41F9-93AE-81AEFF010EE5}" destId="{66F42642-0D2A-48C1-B6E0-AC65F0461DFF}" srcOrd="0" destOrd="0" presId="urn:microsoft.com/office/officeart/2005/8/layout/lProcess3"/>
    <dgm:cxn modelId="{80A54595-AC1E-4659-B116-0FFADBF337E4}" srcId="{FDFB0DD4-E243-46D4-A752-9D3D48E70317}" destId="{653E61C9-CDC4-4A00-A686-70313F09DF9F}" srcOrd="3" destOrd="0" parTransId="{98528A01-66CF-4AF6-A108-035633394915}" sibTransId="{984D5901-A4B6-44D3-AF96-1688351C91D5}"/>
    <dgm:cxn modelId="{6B8CAF97-D7FE-469D-92EE-895D474F487C}" srcId="{6ED93752-F43A-4F4A-A959-3C95923CEFB9}" destId="{41573AE6-5EC4-4645-84AB-2078B50DE5B9}" srcOrd="2" destOrd="0" parTransId="{11CE624F-1101-4BE1-9B4E-E6B6DE392E6F}" sibTransId="{7B442A50-EA55-4AD1-B428-D5A1C1FEAC5B}"/>
    <dgm:cxn modelId="{2F26BC98-9D92-4CD4-9522-38E2D9EC3846}" type="presOf" srcId="{40D34317-AEE8-461A-8F53-E1E3F5E98622}" destId="{05EFFFEC-A902-4A17-80D9-424F2E706CC8}" srcOrd="0" destOrd="0" presId="urn:microsoft.com/office/officeart/2005/8/layout/lProcess3"/>
    <dgm:cxn modelId="{4B70D89A-0803-4509-A0B1-5D81CB377BD9}" type="presOf" srcId="{B6416F14-A8B1-432D-8341-48490FAFABDC}" destId="{BE8EBD1C-F468-42C1-BAF0-7D81C7C72210}" srcOrd="0" destOrd="0" presId="urn:microsoft.com/office/officeart/2005/8/layout/lProcess3"/>
    <dgm:cxn modelId="{3DACA8A0-2C1C-4EA9-98AD-6372E85214EA}" srcId="{F1E4C481-FAC0-424D-99B1-4DF3242C8AFC}" destId="{7F7B0532-47D2-4057-BDB4-3452154B6EC3}" srcOrd="2" destOrd="0" parTransId="{F80EE3B1-8119-4A61-B44A-EB6AF28B5DBA}" sibTransId="{5CF26149-4866-4594-9F11-986486453544}"/>
    <dgm:cxn modelId="{499F44A4-5255-4739-8605-DCF39B08B6D1}" srcId="{55CEB2CE-2D3A-4579-89FF-CB7DBDB70D77}" destId="{4D19F1E4-8C81-4D8D-81C8-0E60B0CFED36}" srcOrd="1" destOrd="0" parTransId="{4C8D9770-F62D-4D23-A201-628DE5BF4ED4}" sibTransId="{8C34A696-327B-4D64-B38E-814019B81D2B}"/>
    <dgm:cxn modelId="{2A3C55A6-4C5A-4DDC-A2EA-11F596A5AC5F}" srcId="{6EE8EEBB-241C-4930-B5EC-364C536910BA}" destId="{A251102E-BC7D-46A1-A0EF-7688BDCA9DFC}" srcOrd="1" destOrd="0" parTransId="{278752EF-5A41-48A3-A833-490BF3B35E2F}" sibTransId="{029BBCC6-4BF5-41E1-BFA7-6EDB9A841D4D}"/>
    <dgm:cxn modelId="{2BB434A9-DB2E-485B-8A5B-BA8C023B2589}" type="presOf" srcId="{2B30EFE2-D07D-4626-A941-34DE165B3735}" destId="{AC931CE3-4FAE-4A3E-9F23-D62ADB1793FA}" srcOrd="0" destOrd="0" presId="urn:microsoft.com/office/officeart/2005/8/layout/lProcess3"/>
    <dgm:cxn modelId="{D4CF33AE-D2AA-48C7-8217-1F0FD329EAEA}" type="presOf" srcId="{7F7B0532-47D2-4057-BDB4-3452154B6EC3}" destId="{9567FCA7-078D-4C6A-B007-B7E3DFC28637}" srcOrd="0" destOrd="0" presId="urn:microsoft.com/office/officeart/2005/8/layout/lProcess3"/>
    <dgm:cxn modelId="{36AF8DAF-8FB9-4D62-9E0F-4F19F1ACAFC7}" srcId="{F1E4C481-FAC0-424D-99B1-4DF3242C8AFC}" destId="{DB9DE588-B17A-4AEE-8295-2A5974D41227}" srcOrd="1" destOrd="0" parTransId="{AFB9B5AC-1B2C-4A14-8F81-07BE0A5D927A}" sibTransId="{0859487B-AD63-46BA-AF05-3168DF0BA945}"/>
    <dgm:cxn modelId="{244893B8-0AF5-47DE-B286-4AFFF688C736}" type="presOf" srcId="{41573AE6-5EC4-4645-84AB-2078B50DE5B9}" destId="{58526B6D-AFC7-4185-8BEA-7E1AC9B36FF3}" srcOrd="0" destOrd="0" presId="urn:microsoft.com/office/officeart/2005/8/layout/lProcess3"/>
    <dgm:cxn modelId="{6C639AB8-B0DD-47B3-A73F-1D29EC8F927B}" srcId="{6ED93752-F43A-4F4A-A959-3C95923CEFB9}" destId="{B6416F14-A8B1-432D-8341-48490FAFABDC}" srcOrd="3" destOrd="0" parTransId="{8684F7EC-3686-4B58-A2B5-B7A7C0E1EDD2}" sibTransId="{CA711448-F7F6-49CF-95C1-F452CCD6724D}"/>
    <dgm:cxn modelId="{79B109BB-4CB1-42B3-90B4-4DA9F72EEE8A}" type="presOf" srcId="{FDFB0DD4-E243-46D4-A752-9D3D48E70317}" destId="{FDAC5442-5F2E-4CF9-A1B3-41BDF0F29D8B}" srcOrd="0" destOrd="0" presId="urn:microsoft.com/office/officeart/2005/8/layout/lProcess3"/>
    <dgm:cxn modelId="{F3F934C7-3663-44A0-95E6-2360F0D2C5AB}" srcId="{FDFB0DD4-E243-46D4-A752-9D3D48E70317}" destId="{4D878F8C-5E1D-4954-8544-268A01E8E7C2}" srcOrd="0" destOrd="0" parTransId="{BD1FA8CF-E0BB-4196-A24F-17CBF9094237}" sibTransId="{F5EC03CF-A1AC-46ED-BE26-2C6BEA6CDB18}"/>
    <dgm:cxn modelId="{91A76DD2-CC25-4FDF-A655-90AEEE967AB7}" srcId="{55CEB2CE-2D3A-4579-89FF-CB7DBDB70D77}" destId="{3E57F7F3-0EEC-48B6-9239-A69CA419151E}" srcOrd="0" destOrd="0" parTransId="{0FBFBA66-84B7-43AF-9AC6-F224A5DA0FEC}" sibTransId="{5578DD1C-5554-49B2-90EE-3A5379EEE88D}"/>
    <dgm:cxn modelId="{CF13BED7-2810-4A35-9B36-2674C1AE5BF1}" type="presOf" srcId="{E2B12520-FAF2-4A01-98BA-DD48664158CB}" destId="{B17E0D21-4DFE-43E8-9A45-F353518C03B0}" srcOrd="0" destOrd="0" presId="urn:microsoft.com/office/officeart/2005/8/layout/lProcess3"/>
    <dgm:cxn modelId="{7DBDFED9-A7E5-4835-9409-2E37E206046D}" type="presOf" srcId="{653E61C9-CDC4-4A00-A686-70313F09DF9F}" destId="{E7FEA88D-3E93-424A-B600-0759AF0B9ED8}" srcOrd="0" destOrd="0" presId="urn:microsoft.com/office/officeart/2005/8/layout/lProcess3"/>
    <dgm:cxn modelId="{829C05EE-B5C4-4C49-922B-A111D79528C4}" type="presOf" srcId="{3FB5F038-BA27-4B2C-B9AC-7F22FE346060}" destId="{C14C33FF-477C-421D-B8A7-696D98FF555C}" srcOrd="0" destOrd="0" presId="urn:microsoft.com/office/officeart/2005/8/layout/lProcess3"/>
    <dgm:cxn modelId="{18D315EE-0FB3-4763-93EE-C35F3B899FF6}" srcId="{F1E4C481-FAC0-424D-99B1-4DF3242C8AFC}" destId="{17D18AAF-962D-406B-9057-03C3E4C97BB5}" srcOrd="3" destOrd="0" parTransId="{6423BB69-3940-4AB1-9338-E3930192527A}" sibTransId="{ACD3C6F5-6AB7-478B-8268-C687E540E4AA}"/>
    <dgm:cxn modelId="{01F355FE-64D3-4350-9AF1-B149F7E4A74F}" srcId="{6EE8EEBB-241C-4930-B5EC-364C536910BA}" destId="{041E0E52-02D5-4C12-A2C2-D36F85335166}" srcOrd="2" destOrd="0" parTransId="{913FAAC9-11BF-4EC5-B0A8-B2C99378BF3A}" sibTransId="{905A3DAA-D1FD-4526-BF06-363F2EA6674F}"/>
    <dgm:cxn modelId="{E4C5B13B-7DA8-4934-BE85-61083DF8DF86}" type="presParOf" srcId="{AC931CE3-4FAE-4A3E-9F23-D62ADB1793FA}" destId="{291C0CFF-8C16-4A45-A13D-80F18227A24F}" srcOrd="0" destOrd="0" presId="urn:microsoft.com/office/officeart/2005/8/layout/lProcess3"/>
    <dgm:cxn modelId="{EA59602B-3DA9-4451-9BD9-A50F3E947FDF}" type="presParOf" srcId="{291C0CFF-8C16-4A45-A13D-80F18227A24F}" destId="{A725935A-6703-4C11-AB5C-CADBD6E6B4F1}" srcOrd="0" destOrd="0" presId="urn:microsoft.com/office/officeart/2005/8/layout/lProcess3"/>
    <dgm:cxn modelId="{9DA18006-DDD9-45B7-B493-C429BDBFC047}" type="presParOf" srcId="{291C0CFF-8C16-4A45-A13D-80F18227A24F}" destId="{FAEBE045-DDF2-4A55-AE79-3422A8D4FF96}" srcOrd="1" destOrd="0" presId="urn:microsoft.com/office/officeart/2005/8/layout/lProcess3"/>
    <dgm:cxn modelId="{88A1E92F-87F4-4161-A842-21B95E007371}" type="presParOf" srcId="{291C0CFF-8C16-4A45-A13D-80F18227A24F}" destId="{6227A32F-9F76-43EA-8E14-F71679393BA5}" srcOrd="2" destOrd="0" presId="urn:microsoft.com/office/officeart/2005/8/layout/lProcess3"/>
    <dgm:cxn modelId="{6B0797ED-1538-409B-9FF9-E92E4F8276DA}" type="presParOf" srcId="{291C0CFF-8C16-4A45-A13D-80F18227A24F}" destId="{1DADF490-977B-40E2-B756-72E663595932}" srcOrd="3" destOrd="0" presId="urn:microsoft.com/office/officeart/2005/8/layout/lProcess3"/>
    <dgm:cxn modelId="{505B2363-191B-49F8-B71B-D9F705625612}" type="presParOf" srcId="{291C0CFF-8C16-4A45-A13D-80F18227A24F}" destId="{55F5D109-6C26-4A21-8476-89C1249EC56B}" srcOrd="4" destOrd="0" presId="urn:microsoft.com/office/officeart/2005/8/layout/lProcess3"/>
    <dgm:cxn modelId="{83954E63-83C1-4265-9972-D26866FEEC3C}" type="presParOf" srcId="{291C0CFF-8C16-4A45-A13D-80F18227A24F}" destId="{325BED78-7942-4A1E-9E3C-DE3878491066}" srcOrd="5" destOrd="0" presId="urn:microsoft.com/office/officeart/2005/8/layout/lProcess3"/>
    <dgm:cxn modelId="{BE26797F-9E19-44EA-9AFD-CD711FBF23E4}" type="presParOf" srcId="{291C0CFF-8C16-4A45-A13D-80F18227A24F}" destId="{F614AE1B-8E95-4CC5-AECD-4FAEDE2D8E00}" srcOrd="6" destOrd="0" presId="urn:microsoft.com/office/officeart/2005/8/layout/lProcess3"/>
    <dgm:cxn modelId="{9C300FFA-F8CE-41A3-B69D-A95F141E4B8B}" type="presParOf" srcId="{291C0CFF-8C16-4A45-A13D-80F18227A24F}" destId="{20D56293-A420-4E3A-9485-8E0CEDD66E74}" srcOrd="7" destOrd="0" presId="urn:microsoft.com/office/officeart/2005/8/layout/lProcess3"/>
    <dgm:cxn modelId="{7A97C8EA-6FE4-44E7-AFAC-B27FD034ACAE}" type="presParOf" srcId="{291C0CFF-8C16-4A45-A13D-80F18227A24F}" destId="{E616807A-15EA-4059-8C6C-9FB7B0E6C4E6}" srcOrd="8" destOrd="0" presId="urn:microsoft.com/office/officeart/2005/8/layout/lProcess3"/>
    <dgm:cxn modelId="{E0708F61-C988-4311-8C8E-83284E462AF6}" type="presParOf" srcId="{AC931CE3-4FAE-4A3E-9F23-D62ADB1793FA}" destId="{B22427F0-FC95-42B6-A314-36827E2029AB}" srcOrd="1" destOrd="0" presId="urn:microsoft.com/office/officeart/2005/8/layout/lProcess3"/>
    <dgm:cxn modelId="{51C20849-E9F6-4881-A2ED-DF343FA768E9}" type="presParOf" srcId="{AC931CE3-4FAE-4A3E-9F23-D62ADB1793FA}" destId="{4DD95CA7-97BA-4498-92D8-05D34C80F220}" srcOrd="2" destOrd="0" presId="urn:microsoft.com/office/officeart/2005/8/layout/lProcess3"/>
    <dgm:cxn modelId="{677E014D-7828-4A8E-8371-51012B093EB9}" type="presParOf" srcId="{4DD95CA7-97BA-4498-92D8-05D34C80F220}" destId="{4EA56CB5-E1FE-4724-8239-176D6E2CB397}" srcOrd="0" destOrd="0" presId="urn:microsoft.com/office/officeart/2005/8/layout/lProcess3"/>
    <dgm:cxn modelId="{5020B7F1-8FA5-4EBC-BA5A-747E048F339F}" type="presParOf" srcId="{4DD95CA7-97BA-4498-92D8-05D34C80F220}" destId="{B637BB4A-3164-4979-B3CC-2BDFD7E6CDA1}" srcOrd="1" destOrd="0" presId="urn:microsoft.com/office/officeart/2005/8/layout/lProcess3"/>
    <dgm:cxn modelId="{813AF358-352E-4657-AE03-7A11C47CC820}" type="presParOf" srcId="{4DD95CA7-97BA-4498-92D8-05D34C80F220}" destId="{B17E0D21-4DFE-43E8-9A45-F353518C03B0}" srcOrd="2" destOrd="0" presId="urn:microsoft.com/office/officeart/2005/8/layout/lProcess3"/>
    <dgm:cxn modelId="{52F6A474-AC44-4967-85A3-D3D70BC02AA4}" type="presParOf" srcId="{4DD95CA7-97BA-4498-92D8-05D34C80F220}" destId="{8386E74A-FECA-46D7-8678-77F49FF1F989}" srcOrd="3" destOrd="0" presId="urn:microsoft.com/office/officeart/2005/8/layout/lProcess3"/>
    <dgm:cxn modelId="{4865BFA4-1A36-473E-8865-C3F4057C9F57}" type="presParOf" srcId="{4DD95CA7-97BA-4498-92D8-05D34C80F220}" destId="{05EFFFEC-A902-4A17-80D9-424F2E706CC8}" srcOrd="4" destOrd="0" presId="urn:microsoft.com/office/officeart/2005/8/layout/lProcess3"/>
    <dgm:cxn modelId="{B37A46E4-18C2-460D-8560-9D7A6C299CCB}" type="presParOf" srcId="{4DD95CA7-97BA-4498-92D8-05D34C80F220}" destId="{D41171F0-210D-40B6-A539-F504FEDADCED}" srcOrd="5" destOrd="0" presId="urn:microsoft.com/office/officeart/2005/8/layout/lProcess3"/>
    <dgm:cxn modelId="{7ABF4779-9EDB-41B8-8DAC-2F5E32C854FB}" type="presParOf" srcId="{4DD95CA7-97BA-4498-92D8-05D34C80F220}" destId="{58526B6D-AFC7-4185-8BEA-7E1AC9B36FF3}" srcOrd="6" destOrd="0" presId="urn:microsoft.com/office/officeart/2005/8/layout/lProcess3"/>
    <dgm:cxn modelId="{FE21F8DC-FDA2-405E-8E94-F31FF21F4189}" type="presParOf" srcId="{4DD95CA7-97BA-4498-92D8-05D34C80F220}" destId="{77F93171-A0CF-4EB8-BC07-F1B5674298ED}" srcOrd="7" destOrd="0" presId="urn:microsoft.com/office/officeart/2005/8/layout/lProcess3"/>
    <dgm:cxn modelId="{BDF7A307-EF3C-4061-B0C9-DC30494B1EFF}" type="presParOf" srcId="{4DD95CA7-97BA-4498-92D8-05D34C80F220}" destId="{BE8EBD1C-F468-42C1-BAF0-7D81C7C72210}" srcOrd="8" destOrd="0" presId="urn:microsoft.com/office/officeart/2005/8/layout/lProcess3"/>
    <dgm:cxn modelId="{A0741BBD-FBC1-4FA5-B9FF-2C39AC75F8BD}" type="presParOf" srcId="{AC931CE3-4FAE-4A3E-9F23-D62ADB1793FA}" destId="{F3A8BF10-BDC4-437C-883B-66A65EF5EAE9}" srcOrd="3" destOrd="0" presId="urn:microsoft.com/office/officeart/2005/8/layout/lProcess3"/>
    <dgm:cxn modelId="{C7E90678-477E-4305-AAB1-66EA85E01A45}" type="presParOf" srcId="{AC931CE3-4FAE-4A3E-9F23-D62ADB1793FA}" destId="{F9C27DD5-5F5D-40DA-A7FC-3B69160E4218}" srcOrd="4" destOrd="0" presId="urn:microsoft.com/office/officeart/2005/8/layout/lProcess3"/>
    <dgm:cxn modelId="{592E3BB8-CAAA-4908-83F5-AB4BF4F593EB}" type="presParOf" srcId="{F9C27DD5-5F5D-40DA-A7FC-3B69160E4218}" destId="{0D7EBC48-FC1D-4B7F-92F5-E82CD3B5B2E7}" srcOrd="0" destOrd="0" presId="urn:microsoft.com/office/officeart/2005/8/layout/lProcess3"/>
    <dgm:cxn modelId="{D43435F2-4EFF-4CE5-A0C7-91A3870350BD}" type="presParOf" srcId="{F9C27DD5-5F5D-40DA-A7FC-3B69160E4218}" destId="{6356CC80-75E8-4D8C-B092-021E664513B3}" srcOrd="1" destOrd="0" presId="urn:microsoft.com/office/officeart/2005/8/layout/lProcess3"/>
    <dgm:cxn modelId="{2E27907C-84F2-428B-838E-143340A57431}" type="presParOf" srcId="{F9C27DD5-5F5D-40DA-A7FC-3B69160E4218}" destId="{562CC613-1F06-4E6B-81BB-055FCC3689C8}" srcOrd="2" destOrd="0" presId="urn:microsoft.com/office/officeart/2005/8/layout/lProcess3"/>
    <dgm:cxn modelId="{67760A6B-55BB-4DC2-A8AF-DF607272E417}" type="presParOf" srcId="{F9C27DD5-5F5D-40DA-A7FC-3B69160E4218}" destId="{A2D775BB-E7C0-4B36-895D-B86B87248694}" srcOrd="3" destOrd="0" presId="urn:microsoft.com/office/officeart/2005/8/layout/lProcess3"/>
    <dgm:cxn modelId="{F5967C85-B761-4453-9580-D2D40084B452}" type="presParOf" srcId="{F9C27DD5-5F5D-40DA-A7FC-3B69160E4218}" destId="{4789F3D4-D383-4B38-8767-4CBD4DBEDC9F}" srcOrd="4" destOrd="0" presId="urn:microsoft.com/office/officeart/2005/8/layout/lProcess3"/>
    <dgm:cxn modelId="{AC1C9237-FFB6-4242-AAFD-5F750B89C37E}" type="presParOf" srcId="{F9C27DD5-5F5D-40DA-A7FC-3B69160E4218}" destId="{66170546-1A8A-457C-99A3-E1F39E2A8F8C}" srcOrd="5" destOrd="0" presId="urn:microsoft.com/office/officeart/2005/8/layout/lProcess3"/>
    <dgm:cxn modelId="{C34863CE-D0B0-4BE0-8D32-9C1FD172C9BC}" type="presParOf" srcId="{F9C27DD5-5F5D-40DA-A7FC-3B69160E4218}" destId="{4B70A327-62EF-40D2-BD76-B8369C6F5445}" srcOrd="6" destOrd="0" presId="urn:microsoft.com/office/officeart/2005/8/layout/lProcess3"/>
    <dgm:cxn modelId="{255B05AB-F8DE-470B-943C-53A94EAA910F}" type="presParOf" srcId="{F9C27DD5-5F5D-40DA-A7FC-3B69160E4218}" destId="{7955E0ED-C8FA-44B4-B3F4-BE49D690853E}" srcOrd="7" destOrd="0" presId="urn:microsoft.com/office/officeart/2005/8/layout/lProcess3"/>
    <dgm:cxn modelId="{DC2E8591-E7D5-4B3F-89C7-AA93B598A2F6}" type="presParOf" srcId="{F9C27DD5-5F5D-40DA-A7FC-3B69160E4218}" destId="{32264946-705C-4364-8A4A-F7771FFCD6D8}" srcOrd="8" destOrd="0" presId="urn:microsoft.com/office/officeart/2005/8/layout/lProcess3"/>
    <dgm:cxn modelId="{5B1FFACB-1863-4D6D-9ACD-B2B10BAF1405}" type="presParOf" srcId="{AC931CE3-4FAE-4A3E-9F23-D62ADB1793FA}" destId="{53330692-E912-48EE-9AAF-BFD186DC9DB0}" srcOrd="5" destOrd="0" presId="urn:microsoft.com/office/officeart/2005/8/layout/lProcess3"/>
    <dgm:cxn modelId="{E44B2A54-C0B5-46D0-93AC-7357D47D2797}" type="presParOf" srcId="{AC931CE3-4FAE-4A3E-9F23-D62ADB1793FA}" destId="{693A3C34-A58D-4D50-9A60-4DC83C609911}" srcOrd="6" destOrd="0" presId="urn:microsoft.com/office/officeart/2005/8/layout/lProcess3"/>
    <dgm:cxn modelId="{04E135EC-B937-4C7D-96FD-BEEA0C936D36}" type="presParOf" srcId="{693A3C34-A58D-4D50-9A60-4DC83C609911}" destId="{FDAC5442-5F2E-4CF9-A1B3-41BDF0F29D8B}" srcOrd="0" destOrd="0" presId="urn:microsoft.com/office/officeart/2005/8/layout/lProcess3"/>
    <dgm:cxn modelId="{CF95E133-1601-4740-A98E-0010408BE700}" type="presParOf" srcId="{693A3C34-A58D-4D50-9A60-4DC83C609911}" destId="{BCE21393-62CC-4EB4-B8FB-34D298BB8FA3}" srcOrd="1" destOrd="0" presId="urn:microsoft.com/office/officeart/2005/8/layout/lProcess3"/>
    <dgm:cxn modelId="{C40812C5-58A7-4514-A15D-CD2145BD5FA8}" type="presParOf" srcId="{693A3C34-A58D-4D50-9A60-4DC83C609911}" destId="{DE85BEDE-EF9A-4FC1-BABD-4A1F980C6C5F}" srcOrd="2" destOrd="0" presId="urn:microsoft.com/office/officeart/2005/8/layout/lProcess3"/>
    <dgm:cxn modelId="{E39D98F2-5E21-4A19-BF2A-2A3FD5563F4F}" type="presParOf" srcId="{693A3C34-A58D-4D50-9A60-4DC83C609911}" destId="{5041FD52-19A3-4CE0-BC04-9C6C55251B72}" srcOrd="3" destOrd="0" presId="urn:microsoft.com/office/officeart/2005/8/layout/lProcess3"/>
    <dgm:cxn modelId="{0F44DA41-B94A-4279-8A6E-A5793A5629F3}" type="presParOf" srcId="{693A3C34-A58D-4D50-9A60-4DC83C609911}" destId="{8F024B16-07CF-43BC-B25E-9D59F4030AB3}" srcOrd="4" destOrd="0" presId="urn:microsoft.com/office/officeart/2005/8/layout/lProcess3"/>
    <dgm:cxn modelId="{DE423486-0A9B-4DAD-92B8-EC75290F1661}" type="presParOf" srcId="{693A3C34-A58D-4D50-9A60-4DC83C609911}" destId="{46204B3C-199B-437F-8BF7-F4A53F6D8069}" srcOrd="5" destOrd="0" presId="urn:microsoft.com/office/officeart/2005/8/layout/lProcess3"/>
    <dgm:cxn modelId="{C42F1281-CDE4-4389-A9DD-AC39DFBDAB6C}" type="presParOf" srcId="{693A3C34-A58D-4D50-9A60-4DC83C609911}" destId="{66F42642-0D2A-48C1-B6E0-AC65F0461DFF}" srcOrd="6" destOrd="0" presId="urn:microsoft.com/office/officeart/2005/8/layout/lProcess3"/>
    <dgm:cxn modelId="{397DD0D3-394F-472F-B791-E89898AC2F59}" type="presParOf" srcId="{693A3C34-A58D-4D50-9A60-4DC83C609911}" destId="{BBBC0698-940D-4A05-A0E1-5450D60F872A}" srcOrd="7" destOrd="0" presId="urn:microsoft.com/office/officeart/2005/8/layout/lProcess3"/>
    <dgm:cxn modelId="{B850B5DD-C1E9-4A51-B2C0-CFACFB060048}" type="presParOf" srcId="{693A3C34-A58D-4D50-9A60-4DC83C609911}" destId="{E7FEA88D-3E93-424A-B600-0759AF0B9ED8}" srcOrd="8" destOrd="0" presId="urn:microsoft.com/office/officeart/2005/8/layout/lProcess3"/>
    <dgm:cxn modelId="{10ECCEAF-C3CE-4029-AD09-E3B2FD5AB45D}" type="presParOf" srcId="{AC931CE3-4FAE-4A3E-9F23-D62ADB1793FA}" destId="{1AF84F03-9194-40C4-B570-7822AEDB9414}" srcOrd="7" destOrd="0" presId="urn:microsoft.com/office/officeart/2005/8/layout/lProcess3"/>
    <dgm:cxn modelId="{E6BCD624-0212-471D-932D-126024391425}" type="presParOf" srcId="{AC931CE3-4FAE-4A3E-9F23-D62ADB1793FA}" destId="{9B291DE0-734F-4238-911B-0242BF09884A}" srcOrd="8" destOrd="0" presId="urn:microsoft.com/office/officeart/2005/8/layout/lProcess3"/>
    <dgm:cxn modelId="{DC2D66B9-E458-4782-A378-EBB80507FAA3}" type="presParOf" srcId="{9B291DE0-734F-4238-911B-0242BF09884A}" destId="{60C8E240-2DAF-4C94-8399-F0EE87C063F8}" srcOrd="0" destOrd="0" presId="urn:microsoft.com/office/officeart/2005/8/layout/lProcess3"/>
    <dgm:cxn modelId="{B83602C8-635B-4C02-96C3-2800BF2C5BC7}" type="presParOf" srcId="{9B291DE0-734F-4238-911B-0242BF09884A}" destId="{D538CA2C-0AD8-490A-8513-869DFBCC735A}" srcOrd="1" destOrd="0" presId="urn:microsoft.com/office/officeart/2005/8/layout/lProcess3"/>
    <dgm:cxn modelId="{131FD9AB-6019-48E9-9270-05880E8EDEAB}" type="presParOf" srcId="{9B291DE0-734F-4238-911B-0242BF09884A}" destId="{BC8E07C5-AA6F-4F31-8282-1E11B0175A4C}" srcOrd="2" destOrd="0" presId="urn:microsoft.com/office/officeart/2005/8/layout/lProcess3"/>
    <dgm:cxn modelId="{D083FB07-2415-4F58-BC14-050FBD59C5BF}" type="presParOf" srcId="{9B291DE0-734F-4238-911B-0242BF09884A}" destId="{36488FDB-CF37-4943-9238-F45D74A84415}" srcOrd="3" destOrd="0" presId="urn:microsoft.com/office/officeart/2005/8/layout/lProcess3"/>
    <dgm:cxn modelId="{43CB9CCE-9078-4197-89A9-FD35A939145E}" type="presParOf" srcId="{9B291DE0-734F-4238-911B-0242BF09884A}" destId="{DD453F24-5EC0-4EB1-B43E-A711A7C60DEE}" srcOrd="4" destOrd="0" presId="urn:microsoft.com/office/officeart/2005/8/layout/lProcess3"/>
    <dgm:cxn modelId="{A323882E-314B-49F0-98DB-0B1BAC5912F4}" type="presParOf" srcId="{9B291DE0-734F-4238-911B-0242BF09884A}" destId="{A3661B57-9963-4ECC-84CE-75BDC75E8E71}" srcOrd="5" destOrd="0" presId="urn:microsoft.com/office/officeart/2005/8/layout/lProcess3"/>
    <dgm:cxn modelId="{E4B7DA09-2688-49FF-BD68-3324ACEB8FA7}" type="presParOf" srcId="{9B291DE0-734F-4238-911B-0242BF09884A}" destId="{9567FCA7-078D-4C6A-B007-B7E3DFC28637}" srcOrd="6" destOrd="0" presId="urn:microsoft.com/office/officeart/2005/8/layout/lProcess3"/>
    <dgm:cxn modelId="{848AA980-4D0E-4F33-A20B-FFAB1E205E84}" type="presParOf" srcId="{9B291DE0-734F-4238-911B-0242BF09884A}" destId="{2D277ADD-1F47-4BBF-B994-A9B88FEBD80E}" srcOrd="7" destOrd="0" presId="urn:microsoft.com/office/officeart/2005/8/layout/lProcess3"/>
    <dgm:cxn modelId="{8275D813-5075-4942-84EA-9E81824EC6CA}" type="presParOf" srcId="{9B291DE0-734F-4238-911B-0242BF09884A}" destId="{718E0690-BCA8-42CB-A1F1-54123D4F639B}" srcOrd="8" destOrd="0" presId="urn:microsoft.com/office/officeart/2005/8/layout/lProcess3"/>
    <dgm:cxn modelId="{B5268F5B-3031-420B-902B-C8C34C95DA47}" type="presParOf" srcId="{AC931CE3-4FAE-4A3E-9F23-D62ADB1793FA}" destId="{C05E52C4-571D-4A01-837D-228D1C27C6F0}" srcOrd="9" destOrd="0" presId="urn:microsoft.com/office/officeart/2005/8/layout/lProcess3"/>
    <dgm:cxn modelId="{35BC8E9E-53EC-4698-9EBF-8FF113EBA963}" type="presParOf" srcId="{AC931CE3-4FAE-4A3E-9F23-D62ADB1793FA}" destId="{08F4FAE1-F86C-4AEF-A909-D6752650893B}" srcOrd="10" destOrd="0" presId="urn:microsoft.com/office/officeart/2005/8/layout/lProcess3"/>
    <dgm:cxn modelId="{A36EA12A-7545-44D4-9CFA-389609425E17}" type="presParOf" srcId="{08F4FAE1-F86C-4AEF-A909-D6752650893B}" destId="{336E2C1E-1A6D-4BDA-B8BE-A95729524935}" srcOrd="0" destOrd="0" presId="urn:microsoft.com/office/officeart/2005/8/layout/lProcess3"/>
    <dgm:cxn modelId="{7877C5F0-C564-4F80-B71C-2AFADC50F433}" type="presParOf" srcId="{08F4FAE1-F86C-4AEF-A909-D6752650893B}" destId="{95B419F4-51E8-433A-927C-732AD383A1CA}" srcOrd="1" destOrd="0" presId="urn:microsoft.com/office/officeart/2005/8/layout/lProcess3"/>
    <dgm:cxn modelId="{BF5BE6F4-6F10-4D54-9B18-8481038457BE}" type="presParOf" srcId="{08F4FAE1-F86C-4AEF-A909-D6752650893B}" destId="{48444AFB-54F3-4D66-9E19-A25EE65D61F4}" srcOrd="2" destOrd="0" presId="urn:microsoft.com/office/officeart/2005/8/layout/lProcess3"/>
    <dgm:cxn modelId="{3CF4CBB6-6E58-49EF-8CD8-F76C49B7CE36}" type="presParOf" srcId="{08F4FAE1-F86C-4AEF-A909-D6752650893B}" destId="{F99C538A-3AAA-48AB-8F90-A48126184AF3}" srcOrd="3" destOrd="0" presId="urn:microsoft.com/office/officeart/2005/8/layout/lProcess3"/>
    <dgm:cxn modelId="{22F0E00F-FED0-4E1F-9628-66F11F32F81F}" type="presParOf" srcId="{08F4FAE1-F86C-4AEF-A909-D6752650893B}" destId="{A4823873-71DD-4CFC-9FA4-FA86767CE055}" srcOrd="4" destOrd="0" presId="urn:microsoft.com/office/officeart/2005/8/layout/lProcess3"/>
    <dgm:cxn modelId="{1091CB01-B751-46E8-9656-006F516BE6B5}" type="presParOf" srcId="{08F4FAE1-F86C-4AEF-A909-D6752650893B}" destId="{109EC3F0-D6B3-44E7-95C7-E1F92B1CA24D}" srcOrd="5" destOrd="0" presId="urn:microsoft.com/office/officeart/2005/8/layout/lProcess3"/>
    <dgm:cxn modelId="{6FB17B11-9F48-498D-AD05-F1993B015F0F}" type="presParOf" srcId="{08F4FAE1-F86C-4AEF-A909-D6752650893B}" destId="{C14C33FF-477C-421D-B8A7-696D98FF555C}" srcOrd="6" destOrd="0" presId="urn:microsoft.com/office/officeart/2005/8/layout/lProcess3"/>
    <dgm:cxn modelId="{0DE04596-0284-4B4F-A055-C8609A8E5696}" type="presParOf" srcId="{08F4FAE1-F86C-4AEF-A909-D6752650893B}" destId="{C0F35BC7-2E79-4F1C-9CE0-D9930F0A3744}" srcOrd="7" destOrd="0" presId="urn:microsoft.com/office/officeart/2005/8/layout/lProcess3"/>
    <dgm:cxn modelId="{DBD732A4-EE58-4604-AF4C-5BE8EC5EF9B3}" type="presParOf" srcId="{08F4FAE1-F86C-4AEF-A909-D6752650893B}" destId="{1DD9E36D-74AE-4D91-9E96-77A0ED46F11A}" srcOrd="8"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30EFE2-D07D-4626-A941-34DE165B3735}"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07FB2302-5031-4AB6-AC00-632EDC8ECD9C}">
      <dgm:prSet phldrT="[Text]" custT="1"/>
      <dgm:spPr/>
      <dgm:t>
        <a:bodyPr/>
        <a:lstStyle/>
        <a:p>
          <a:r>
            <a:rPr lang="en-US" sz="2000" b="1"/>
            <a:t>Program</a:t>
          </a:r>
          <a:endParaRPr lang="en-US" sz="1700" b="1"/>
        </a:p>
      </dgm:t>
    </dgm:pt>
    <dgm:pt modelId="{F368995C-757E-479E-AF85-7B76F3EC70D3}" type="parTrans" cxnId="{16D63E35-63CA-48DC-8F23-40AADBFE28A4}">
      <dgm:prSet/>
      <dgm:spPr/>
      <dgm:t>
        <a:bodyPr/>
        <a:lstStyle/>
        <a:p>
          <a:endParaRPr lang="en-US"/>
        </a:p>
      </dgm:t>
    </dgm:pt>
    <dgm:pt modelId="{4DDEE0D1-125C-465B-8799-C0727518F489}" type="sibTrans" cxnId="{16D63E35-63CA-48DC-8F23-40AADBFE28A4}">
      <dgm:prSet/>
      <dgm:spPr/>
      <dgm:t>
        <a:bodyPr/>
        <a:lstStyle/>
        <a:p>
          <a:endParaRPr lang="en-US"/>
        </a:p>
      </dgm:t>
    </dgm:pt>
    <dgm:pt modelId="{A2A22661-C802-4C8E-A126-27B231D502D8}">
      <dgm:prSet phldrT="[Text]" custT="1"/>
      <dgm:spPr>
        <a:ln>
          <a:solidFill>
            <a:schemeClr val="tx1">
              <a:alpha val="90000"/>
            </a:schemeClr>
          </a:solidFill>
        </a:ln>
      </dgm:spPr>
      <dgm:t>
        <a:bodyPr/>
        <a:lstStyle/>
        <a:p>
          <a:r>
            <a:rPr lang="en-US" sz="1600" b="1"/>
            <a:t>Example</a:t>
          </a:r>
        </a:p>
      </dgm:t>
    </dgm:pt>
    <dgm:pt modelId="{6E09760D-A441-40CC-B332-90C81F3C2007}" type="parTrans" cxnId="{AEC31A0C-F972-4566-8B52-5E1332B1501F}">
      <dgm:prSet/>
      <dgm:spPr/>
      <dgm:t>
        <a:bodyPr/>
        <a:lstStyle/>
        <a:p>
          <a:endParaRPr lang="en-US"/>
        </a:p>
      </dgm:t>
    </dgm:pt>
    <dgm:pt modelId="{2B3D05DB-8F5F-41BF-B51F-CE7DBCEFC643}" type="sibTrans" cxnId="{AEC31A0C-F972-4566-8B52-5E1332B1501F}">
      <dgm:prSet/>
      <dgm:spPr/>
      <dgm:t>
        <a:bodyPr/>
        <a:lstStyle/>
        <a:p>
          <a:endParaRPr lang="en-US"/>
        </a:p>
      </dgm:t>
    </dgm:pt>
    <dgm:pt modelId="{D541D114-7A4F-4EB6-ACA3-667023FFB4F1}">
      <dgm:prSet phldrT="[Text]" custT="1"/>
      <dgm:spPr>
        <a:ln>
          <a:solidFill>
            <a:schemeClr val="tx1">
              <a:alpha val="90000"/>
            </a:schemeClr>
          </a:solidFill>
        </a:ln>
      </dgm:spPr>
      <dgm:t>
        <a:bodyPr/>
        <a:lstStyle/>
        <a:p>
          <a:r>
            <a:rPr lang="en-US" sz="1600" b="1"/>
            <a:t>Purpose</a:t>
          </a:r>
        </a:p>
      </dgm:t>
    </dgm:pt>
    <dgm:pt modelId="{379AED5A-A668-438D-A8D9-7C53D9BC9305}" type="parTrans" cxnId="{49E9473A-60D3-43B9-9A92-0779BF04773C}">
      <dgm:prSet/>
      <dgm:spPr/>
      <dgm:t>
        <a:bodyPr/>
        <a:lstStyle/>
        <a:p>
          <a:endParaRPr lang="en-US"/>
        </a:p>
      </dgm:t>
    </dgm:pt>
    <dgm:pt modelId="{2F1725CC-8B4D-48BD-9848-7D4D43424849}" type="sibTrans" cxnId="{49E9473A-60D3-43B9-9A92-0779BF04773C}">
      <dgm:prSet/>
      <dgm:spPr/>
      <dgm:t>
        <a:bodyPr/>
        <a:lstStyle/>
        <a:p>
          <a:endParaRPr lang="en-US"/>
        </a:p>
      </dgm:t>
    </dgm:pt>
    <dgm:pt modelId="{6ED93752-F43A-4F4A-A959-3C95923CEFB9}">
      <dgm:prSet phldrT="[Text]"/>
      <dgm:spPr/>
      <dgm:t>
        <a:bodyPr/>
        <a:lstStyle/>
        <a:p>
          <a:r>
            <a:rPr lang="en-US" b="1"/>
            <a:t>Population-healthy food policies</a:t>
          </a:r>
        </a:p>
      </dgm:t>
    </dgm:pt>
    <dgm:pt modelId="{47729658-0928-4E8B-BA81-ED8CCEC4A8CB}" type="parTrans" cxnId="{B610427B-027A-438A-BCE5-63023BDDE471}">
      <dgm:prSet/>
      <dgm:spPr/>
      <dgm:t>
        <a:bodyPr/>
        <a:lstStyle/>
        <a:p>
          <a:endParaRPr lang="en-US"/>
        </a:p>
      </dgm:t>
    </dgm:pt>
    <dgm:pt modelId="{C5196C16-020D-49D2-942D-CC6D79A81128}" type="sibTrans" cxnId="{B610427B-027A-438A-BCE5-63023BDDE471}">
      <dgm:prSet/>
      <dgm:spPr/>
      <dgm:t>
        <a:bodyPr/>
        <a:lstStyle/>
        <a:p>
          <a:endParaRPr lang="en-US"/>
        </a:p>
      </dgm:t>
    </dgm:pt>
    <dgm:pt modelId="{E2B12520-FAF2-4A01-98BA-DD48664158CB}">
      <dgm:prSet phldrT="[Text]" custT="1"/>
      <dgm:spPr/>
      <dgm:t>
        <a:bodyPr/>
        <a:lstStyle/>
        <a:p>
          <a:r>
            <a:rPr lang="en-US" sz="1400"/>
            <a:t>Farm Bill, Smart Snacks in Schools, etc.</a:t>
          </a:r>
        </a:p>
      </dgm:t>
    </dgm:pt>
    <dgm:pt modelId="{49C7ACB3-998D-42DB-B246-B80C8B8A5329}" type="parTrans" cxnId="{68324362-10BA-4996-B23E-835B8971D11E}">
      <dgm:prSet/>
      <dgm:spPr/>
      <dgm:t>
        <a:bodyPr/>
        <a:lstStyle/>
        <a:p>
          <a:endParaRPr lang="en-US"/>
        </a:p>
      </dgm:t>
    </dgm:pt>
    <dgm:pt modelId="{2770982B-2526-44B9-8F9B-35C67C8CD493}" type="sibTrans" cxnId="{68324362-10BA-4996-B23E-835B8971D11E}">
      <dgm:prSet/>
      <dgm:spPr/>
      <dgm:t>
        <a:bodyPr/>
        <a:lstStyle/>
        <a:p>
          <a:endParaRPr lang="en-US"/>
        </a:p>
      </dgm:t>
    </dgm:pt>
    <dgm:pt modelId="{6EE8EEBB-241C-4930-B5EC-364C536910BA}">
      <dgm:prSet phldrT="[Text]"/>
      <dgm:spPr/>
      <dgm:t>
        <a:bodyPr/>
        <a:lstStyle/>
        <a:p>
          <a:r>
            <a:rPr lang="en-US" b="1"/>
            <a:t>Nutrition Security Programs</a:t>
          </a:r>
        </a:p>
      </dgm:t>
    </dgm:pt>
    <dgm:pt modelId="{6BF3483F-E3B1-4237-8941-CC9EF50B3014}" type="parTrans" cxnId="{49616447-CE4B-4C12-83D6-DEF5807AFD9A}">
      <dgm:prSet/>
      <dgm:spPr/>
      <dgm:t>
        <a:bodyPr/>
        <a:lstStyle/>
        <a:p>
          <a:endParaRPr lang="en-US"/>
        </a:p>
      </dgm:t>
    </dgm:pt>
    <dgm:pt modelId="{7026DEDC-9AE1-43FC-84D4-EE4461DF978D}" type="sibTrans" cxnId="{49616447-CE4B-4C12-83D6-DEF5807AFD9A}">
      <dgm:prSet/>
      <dgm:spPr/>
      <dgm:t>
        <a:bodyPr/>
        <a:lstStyle/>
        <a:p>
          <a:endParaRPr lang="en-US"/>
        </a:p>
      </dgm:t>
    </dgm:pt>
    <dgm:pt modelId="{AB972981-EF87-42FA-9E02-4D5D9E39E102}">
      <dgm:prSet phldrT="[Text]" custT="1"/>
      <dgm:spPr/>
      <dgm:t>
        <a:bodyPr/>
        <a:lstStyle/>
        <a:p>
          <a:r>
            <a:rPr lang="en-US" sz="1400"/>
            <a:t>SNAP, WIC, School Meals, CACFP, etc.</a:t>
          </a:r>
        </a:p>
      </dgm:t>
    </dgm:pt>
    <dgm:pt modelId="{57A3D615-A1B6-4E4E-AF49-6588862F59C0}" type="parTrans" cxnId="{89355E3B-A375-4DFC-AF87-651A7D544816}">
      <dgm:prSet/>
      <dgm:spPr/>
      <dgm:t>
        <a:bodyPr/>
        <a:lstStyle/>
        <a:p>
          <a:endParaRPr lang="en-US"/>
        </a:p>
      </dgm:t>
    </dgm:pt>
    <dgm:pt modelId="{251D351F-4DB6-44DA-9D36-D10777AE55FA}" type="sibTrans" cxnId="{89355E3B-A375-4DFC-AF87-651A7D544816}">
      <dgm:prSet/>
      <dgm:spPr/>
      <dgm:t>
        <a:bodyPr/>
        <a:lstStyle/>
        <a:p>
          <a:endParaRPr lang="en-US"/>
        </a:p>
      </dgm:t>
    </dgm:pt>
    <dgm:pt modelId="{A251102E-BC7D-46A1-A0EF-7688BDCA9DFC}">
      <dgm:prSet phldrT="[Text]" custT="1"/>
      <dgm:spPr/>
      <dgm:t>
        <a:bodyPr/>
        <a:lstStyle/>
        <a:p>
          <a:r>
            <a:rPr lang="en-US" sz="1400"/>
            <a:t>Food and nutrition insecure people</a:t>
          </a:r>
        </a:p>
      </dgm:t>
    </dgm:pt>
    <dgm:pt modelId="{278752EF-5A41-48A3-A833-490BF3B35E2F}" type="parTrans" cxnId="{2A3C55A6-4C5A-4DDC-A2EA-11F596A5AC5F}">
      <dgm:prSet/>
      <dgm:spPr/>
      <dgm:t>
        <a:bodyPr/>
        <a:lstStyle/>
        <a:p>
          <a:endParaRPr lang="en-US"/>
        </a:p>
      </dgm:t>
    </dgm:pt>
    <dgm:pt modelId="{029BBCC6-4BF5-41E1-BFA7-6EDB9A841D4D}" type="sibTrans" cxnId="{2A3C55A6-4C5A-4DDC-A2EA-11F596A5AC5F}">
      <dgm:prSet/>
      <dgm:spPr/>
      <dgm:t>
        <a:bodyPr/>
        <a:lstStyle/>
        <a:p>
          <a:endParaRPr lang="en-US"/>
        </a:p>
      </dgm:t>
    </dgm:pt>
    <dgm:pt modelId="{05C66CEC-3B51-444A-97FE-0B397DE333D1}">
      <dgm:prSet phldrT="[Text]" custT="1"/>
      <dgm:spPr>
        <a:ln>
          <a:solidFill>
            <a:schemeClr val="tx1">
              <a:alpha val="90000"/>
            </a:schemeClr>
          </a:solidFill>
        </a:ln>
      </dgm:spPr>
      <dgm:t>
        <a:bodyPr/>
        <a:lstStyle/>
        <a:p>
          <a:r>
            <a:rPr lang="en-US" sz="1600" b="1"/>
            <a:t>Reach</a:t>
          </a:r>
        </a:p>
      </dgm:t>
    </dgm:pt>
    <dgm:pt modelId="{21CDDBEF-C149-4156-A982-A06369CC7792}" type="parTrans" cxnId="{75975E33-8CF1-4FE4-9702-2EEDFFD14E0C}">
      <dgm:prSet/>
      <dgm:spPr/>
      <dgm:t>
        <a:bodyPr/>
        <a:lstStyle/>
        <a:p>
          <a:endParaRPr lang="en-US"/>
        </a:p>
      </dgm:t>
    </dgm:pt>
    <dgm:pt modelId="{CDE1B46A-6016-4D77-B32B-08B0EC3896FE}" type="sibTrans" cxnId="{75975E33-8CF1-4FE4-9702-2EEDFFD14E0C}">
      <dgm:prSet/>
      <dgm:spPr/>
      <dgm:t>
        <a:bodyPr/>
        <a:lstStyle/>
        <a:p>
          <a:endParaRPr lang="en-US"/>
        </a:p>
      </dgm:t>
    </dgm:pt>
    <dgm:pt modelId="{94889BD6-3A47-44D5-B188-3F128F80BDED}">
      <dgm:prSet phldrT="[Text]" custT="1"/>
      <dgm:spPr>
        <a:ln>
          <a:solidFill>
            <a:schemeClr val="tx1">
              <a:alpha val="90000"/>
            </a:schemeClr>
          </a:solidFill>
        </a:ln>
      </dgm:spPr>
      <dgm:t>
        <a:bodyPr/>
        <a:lstStyle/>
        <a:p>
          <a:r>
            <a:rPr lang="en-US" sz="1600" b="1"/>
            <a:t>Population</a:t>
          </a:r>
        </a:p>
      </dgm:t>
    </dgm:pt>
    <dgm:pt modelId="{5A02BC81-D7FD-4FBC-BF8F-18B7DBBCB0E4}" type="parTrans" cxnId="{74322D77-9034-4B7F-BFA7-368E089A9EDC}">
      <dgm:prSet/>
      <dgm:spPr/>
      <dgm:t>
        <a:bodyPr/>
        <a:lstStyle/>
        <a:p>
          <a:endParaRPr lang="en-US"/>
        </a:p>
      </dgm:t>
    </dgm:pt>
    <dgm:pt modelId="{A058ABC2-1EDA-4E14-AA7A-0C5485D5075A}" type="sibTrans" cxnId="{74322D77-9034-4B7F-BFA7-368E089A9EDC}">
      <dgm:prSet/>
      <dgm:spPr/>
      <dgm:t>
        <a:bodyPr/>
        <a:lstStyle/>
        <a:p>
          <a:endParaRPr lang="en-US"/>
        </a:p>
      </dgm:t>
    </dgm:pt>
    <dgm:pt modelId="{41573AE6-5EC4-4645-84AB-2078B50DE5B9}">
      <dgm:prSet phldrT="[Text]" custT="1"/>
      <dgm:spPr/>
      <dgm:t>
        <a:bodyPr/>
        <a:lstStyle/>
        <a:p>
          <a:r>
            <a:rPr lang="en-US" sz="1400"/>
            <a:t>Improve public health</a:t>
          </a:r>
        </a:p>
      </dgm:t>
    </dgm:pt>
    <dgm:pt modelId="{11CE624F-1101-4BE1-9B4E-E6B6DE392E6F}" type="parTrans" cxnId="{6B8CAF97-D7FE-469D-92EE-895D474F487C}">
      <dgm:prSet/>
      <dgm:spPr/>
      <dgm:t>
        <a:bodyPr/>
        <a:lstStyle/>
        <a:p>
          <a:endParaRPr lang="en-US"/>
        </a:p>
      </dgm:t>
    </dgm:pt>
    <dgm:pt modelId="{7B442A50-EA55-4AD1-B428-D5A1C1FEAC5B}" type="sibTrans" cxnId="{6B8CAF97-D7FE-469D-92EE-895D474F487C}">
      <dgm:prSet/>
      <dgm:spPr/>
      <dgm:t>
        <a:bodyPr/>
        <a:lstStyle/>
        <a:p>
          <a:endParaRPr lang="en-US"/>
        </a:p>
      </dgm:t>
    </dgm:pt>
    <dgm:pt modelId="{B6416F14-A8B1-432D-8341-48490FAFABDC}">
      <dgm:prSet phldrT="[Text]" custT="1"/>
      <dgm:spPr/>
      <dgm:t>
        <a:bodyPr/>
        <a:lstStyle/>
        <a:p>
          <a:r>
            <a:rPr lang="en-US" sz="1400"/>
            <a:t>100% of US</a:t>
          </a:r>
        </a:p>
      </dgm:t>
    </dgm:pt>
    <dgm:pt modelId="{8684F7EC-3686-4B58-A2B5-B7A7C0E1EDD2}" type="parTrans" cxnId="{6C639AB8-B0DD-47B3-A73F-1D29EC8F927B}">
      <dgm:prSet/>
      <dgm:spPr/>
      <dgm:t>
        <a:bodyPr/>
        <a:lstStyle/>
        <a:p>
          <a:endParaRPr lang="en-US"/>
        </a:p>
      </dgm:t>
    </dgm:pt>
    <dgm:pt modelId="{CA711448-F7F6-49CF-95C1-F452CCD6724D}" type="sibTrans" cxnId="{6C639AB8-B0DD-47B3-A73F-1D29EC8F927B}">
      <dgm:prSet/>
      <dgm:spPr/>
      <dgm:t>
        <a:bodyPr/>
        <a:lstStyle/>
        <a:p>
          <a:endParaRPr lang="en-US"/>
        </a:p>
      </dgm:t>
    </dgm:pt>
    <dgm:pt modelId="{40D34317-AEE8-461A-8F53-E1E3F5E98622}">
      <dgm:prSet phldrT="[Text]" custT="1"/>
      <dgm:spPr/>
      <dgm:t>
        <a:bodyPr/>
        <a:lstStyle/>
        <a:p>
          <a:r>
            <a:rPr lang="en-US" sz="1400"/>
            <a:t>Everyone living in US</a:t>
          </a:r>
        </a:p>
      </dgm:t>
    </dgm:pt>
    <dgm:pt modelId="{8B4309AB-821C-4CC0-92FC-1EC5F7518A8B}" type="parTrans" cxnId="{6629AB3D-B1BE-460D-A3B9-95DA902BDBB4}">
      <dgm:prSet/>
      <dgm:spPr/>
      <dgm:t>
        <a:bodyPr/>
        <a:lstStyle/>
        <a:p>
          <a:endParaRPr lang="en-US"/>
        </a:p>
      </dgm:t>
    </dgm:pt>
    <dgm:pt modelId="{905B2E3E-B026-4C96-B313-FD1F3BD38A99}" type="sibTrans" cxnId="{6629AB3D-B1BE-460D-A3B9-95DA902BDBB4}">
      <dgm:prSet/>
      <dgm:spPr/>
      <dgm:t>
        <a:bodyPr/>
        <a:lstStyle/>
        <a:p>
          <a:endParaRPr lang="en-US"/>
        </a:p>
      </dgm:t>
    </dgm:pt>
    <dgm:pt modelId="{041E0E52-02D5-4C12-A2C2-D36F85335166}">
      <dgm:prSet phldrT="[Text]" custT="1"/>
      <dgm:spPr/>
      <dgm:t>
        <a:bodyPr/>
        <a:lstStyle/>
        <a:p>
          <a:r>
            <a:rPr lang="en-US" sz="1400"/>
            <a:t>Improve public health</a:t>
          </a:r>
        </a:p>
      </dgm:t>
    </dgm:pt>
    <dgm:pt modelId="{913FAAC9-11BF-4EC5-B0A8-B2C99378BF3A}" type="parTrans" cxnId="{01F355FE-64D3-4350-9AF1-B149F7E4A74F}">
      <dgm:prSet/>
      <dgm:spPr/>
      <dgm:t>
        <a:bodyPr/>
        <a:lstStyle/>
        <a:p>
          <a:endParaRPr lang="en-US"/>
        </a:p>
      </dgm:t>
    </dgm:pt>
    <dgm:pt modelId="{905A3DAA-D1FD-4526-BF06-363F2EA6674F}" type="sibTrans" cxnId="{01F355FE-64D3-4350-9AF1-B149F7E4A74F}">
      <dgm:prSet/>
      <dgm:spPr/>
      <dgm:t>
        <a:bodyPr/>
        <a:lstStyle/>
        <a:p>
          <a:endParaRPr lang="en-US"/>
        </a:p>
      </dgm:t>
    </dgm:pt>
    <dgm:pt modelId="{4A7EFD71-1902-4B18-A70A-6B37DAB563E2}">
      <dgm:prSet phldrT="[Text]" custT="1"/>
      <dgm:spPr/>
      <dgm:t>
        <a:bodyPr/>
        <a:lstStyle/>
        <a:p>
          <a:r>
            <a:rPr lang="en-US" sz="1400"/>
            <a:t>Greater than 10%</a:t>
          </a:r>
        </a:p>
      </dgm:t>
    </dgm:pt>
    <dgm:pt modelId="{2F4AA922-ABCF-40B7-93E6-961815904574}" type="parTrans" cxnId="{61C77578-8C07-457F-AF3C-1F1C0C6B89C7}">
      <dgm:prSet/>
      <dgm:spPr/>
      <dgm:t>
        <a:bodyPr/>
        <a:lstStyle/>
        <a:p>
          <a:endParaRPr lang="en-US"/>
        </a:p>
      </dgm:t>
    </dgm:pt>
    <dgm:pt modelId="{D1A37736-B409-4AA7-917F-240D52B1AD6E}" type="sibTrans" cxnId="{61C77578-8C07-457F-AF3C-1F1C0C6B89C7}">
      <dgm:prSet/>
      <dgm:spPr/>
      <dgm:t>
        <a:bodyPr/>
        <a:lstStyle/>
        <a:p>
          <a:endParaRPr lang="en-US"/>
        </a:p>
      </dgm:t>
    </dgm:pt>
    <dgm:pt modelId="{FDFB0DD4-E243-46D4-A752-9D3D48E70317}">
      <dgm:prSet phldrT="[Text]"/>
      <dgm:spPr/>
      <dgm:t>
        <a:bodyPr/>
        <a:lstStyle/>
        <a:p>
          <a:r>
            <a:rPr lang="en-US" b="1"/>
            <a:t>Food banks, pantries meal services</a:t>
          </a:r>
        </a:p>
      </dgm:t>
    </dgm:pt>
    <dgm:pt modelId="{D4146768-CD57-41DB-8994-D8FAB0AB31AA}" type="parTrans" cxnId="{77F1CF20-D767-4B87-822B-6E72C55478CD}">
      <dgm:prSet/>
      <dgm:spPr/>
      <dgm:t>
        <a:bodyPr/>
        <a:lstStyle/>
        <a:p>
          <a:endParaRPr lang="en-US"/>
        </a:p>
      </dgm:t>
    </dgm:pt>
    <dgm:pt modelId="{7FADB62B-730F-4004-99FB-6B83CBEC9E95}" type="sibTrans" cxnId="{77F1CF20-D767-4B87-822B-6E72C55478CD}">
      <dgm:prSet/>
      <dgm:spPr/>
      <dgm:t>
        <a:bodyPr/>
        <a:lstStyle/>
        <a:p>
          <a:endParaRPr lang="en-US"/>
        </a:p>
      </dgm:t>
    </dgm:pt>
    <dgm:pt modelId="{4D878F8C-5E1D-4954-8544-268A01E8E7C2}">
      <dgm:prSet phldrT="[Text]" custT="1"/>
      <dgm:spPr/>
      <dgm:t>
        <a:bodyPr/>
        <a:lstStyle/>
        <a:p>
          <a:r>
            <a:rPr lang="en-US" sz="1400"/>
            <a:t>Church pantry, food closet at UAA</a:t>
          </a:r>
        </a:p>
      </dgm:t>
    </dgm:pt>
    <dgm:pt modelId="{BD1FA8CF-E0BB-4196-A24F-17CBF9094237}" type="parTrans" cxnId="{F3F934C7-3663-44A0-95E6-2360F0D2C5AB}">
      <dgm:prSet/>
      <dgm:spPr/>
      <dgm:t>
        <a:bodyPr/>
        <a:lstStyle/>
        <a:p>
          <a:endParaRPr lang="en-US"/>
        </a:p>
      </dgm:t>
    </dgm:pt>
    <dgm:pt modelId="{F5EC03CF-A1AC-46ED-BE26-2C6BEA6CDB18}" type="sibTrans" cxnId="{F3F934C7-3663-44A0-95E6-2360F0D2C5AB}">
      <dgm:prSet/>
      <dgm:spPr/>
      <dgm:t>
        <a:bodyPr/>
        <a:lstStyle/>
        <a:p>
          <a:endParaRPr lang="en-US"/>
        </a:p>
      </dgm:t>
    </dgm:pt>
    <dgm:pt modelId="{2E990477-C289-4D2B-A3AC-209ACEF59DDE}">
      <dgm:prSet phldrT="[Text]" custT="1"/>
      <dgm:spPr/>
      <dgm:t>
        <a:bodyPr/>
        <a:lstStyle/>
        <a:p>
          <a:pPr rtl="0"/>
          <a:r>
            <a:rPr lang="en-US" sz="1400">
              <a:latin typeface="Aptos Display" panose="02110004020202020204"/>
            </a:rPr>
            <a:t>Hungry people</a:t>
          </a:r>
          <a:endParaRPr lang="en-US" sz="1400"/>
        </a:p>
      </dgm:t>
    </dgm:pt>
    <dgm:pt modelId="{64D6B0D3-C617-40E9-9D7D-A267FCFB8F31}" type="parTrans" cxnId="{C16ACC6B-80C4-4DFE-9F34-B492981CFC8E}">
      <dgm:prSet/>
      <dgm:spPr/>
      <dgm:t>
        <a:bodyPr/>
        <a:lstStyle/>
        <a:p>
          <a:endParaRPr lang="en-US"/>
        </a:p>
      </dgm:t>
    </dgm:pt>
    <dgm:pt modelId="{21F53A44-A44C-4272-8D8B-4F448E9B1955}" type="sibTrans" cxnId="{C16ACC6B-80C4-4DFE-9F34-B492981CFC8E}">
      <dgm:prSet/>
      <dgm:spPr/>
      <dgm:t>
        <a:bodyPr/>
        <a:lstStyle/>
        <a:p>
          <a:endParaRPr lang="en-US"/>
        </a:p>
      </dgm:t>
    </dgm:pt>
    <dgm:pt modelId="{B81182F8-7309-41F9-93AE-81AEFF010EE5}">
      <dgm:prSet phldrT="[Text]" custT="1"/>
      <dgm:spPr/>
      <dgm:t>
        <a:bodyPr/>
        <a:lstStyle/>
        <a:p>
          <a:r>
            <a:rPr lang="en-US" sz="1400"/>
            <a:t>Increase food security</a:t>
          </a:r>
        </a:p>
      </dgm:t>
    </dgm:pt>
    <dgm:pt modelId="{C63F6306-1CF5-4FDD-B10A-6356C2ED3EDF}" type="parTrans" cxnId="{A47B393B-4074-4FEE-8BD9-B64093D037B8}">
      <dgm:prSet/>
      <dgm:spPr/>
      <dgm:t>
        <a:bodyPr/>
        <a:lstStyle/>
        <a:p>
          <a:endParaRPr lang="en-US"/>
        </a:p>
      </dgm:t>
    </dgm:pt>
    <dgm:pt modelId="{128DF86E-2646-4A46-B45A-03170363358F}" type="sibTrans" cxnId="{A47B393B-4074-4FEE-8BD9-B64093D037B8}">
      <dgm:prSet/>
      <dgm:spPr/>
      <dgm:t>
        <a:bodyPr/>
        <a:lstStyle/>
        <a:p>
          <a:endParaRPr lang="en-US"/>
        </a:p>
      </dgm:t>
    </dgm:pt>
    <dgm:pt modelId="{653E61C9-CDC4-4A00-A686-70313F09DF9F}">
      <dgm:prSet phldrT="[Text]" custT="1"/>
      <dgm:spPr/>
      <dgm:t>
        <a:bodyPr/>
        <a:lstStyle/>
        <a:p>
          <a:r>
            <a:rPr lang="en-US" sz="1400"/>
            <a:t>Unknown %</a:t>
          </a:r>
        </a:p>
      </dgm:t>
    </dgm:pt>
    <dgm:pt modelId="{98528A01-66CF-4AF6-A108-035633394915}" type="parTrans" cxnId="{80A54595-AC1E-4659-B116-0FFADBF337E4}">
      <dgm:prSet/>
      <dgm:spPr/>
      <dgm:t>
        <a:bodyPr/>
        <a:lstStyle/>
        <a:p>
          <a:endParaRPr lang="en-US"/>
        </a:p>
      </dgm:t>
    </dgm:pt>
    <dgm:pt modelId="{984D5901-A4B6-44D3-AF96-1688351C91D5}" type="sibTrans" cxnId="{80A54595-AC1E-4659-B116-0FFADBF337E4}">
      <dgm:prSet/>
      <dgm:spPr/>
      <dgm:t>
        <a:bodyPr/>
        <a:lstStyle/>
        <a:p>
          <a:endParaRPr lang="en-US"/>
        </a:p>
      </dgm:t>
    </dgm:pt>
    <dgm:pt modelId="{F1E4C481-FAC0-424D-99B1-4DF3242C8AFC}">
      <dgm:prSet phldrT="[Text]"/>
      <dgm:spPr/>
      <dgm:t>
        <a:bodyPr/>
        <a:lstStyle/>
        <a:p>
          <a:r>
            <a:rPr lang="en-US" b="1"/>
            <a:t>Nutrition Incentive</a:t>
          </a:r>
        </a:p>
      </dgm:t>
    </dgm:pt>
    <dgm:pt modelId="{890252DA-7C9B-4599-9BBE-6B8DC4418EDC}" type="parTrans" cxnId="{4FA40526-DBC6-48AD-B825-3CDE433E8E28}">
      <dgm:prSet/>
      <dgm:spPr/>
      <dgm:t>
        <a:bodyPr/>
        <a:lstStyle/>
        <a:p>
          <a:endParaRPr lang="en-US"/>
        </a:p>
      </dgm:t>
    </dgm:pt>
    <dgm:pt modelId="{6740A4D7-EDD2-4C57-B93A-6191354D86D6}" type="sibTrans" cxnId="{4FA40526-DBC6-48AD-B825-3CDE433E8E28}">
      <dgm:prSet/>
      <dgm:spPr/>
      <dgm:t>
        <a:bodyPr/>
        <a:lstStyle/>
        <a:p>
          <a:endParaRPr lang="en-US"/>
        </a:p>
      </dgm:t>
    </dgm:pt>
    <dgm:pt modelId="{99EC5373-9CE3-4E5C-AA51-641C68AC93E4}">
      <dgm:prSet phldrT="[Text]" custT="1"/>
      <dgm:spPr/>
      <dgm:t>
        <a:bodyPr/>
        <a:lstStyle/>
        <a:p>
          <a:r>
            <a:rPr lang="en-US" sz="1400"/>
            <a:t>SNAP Double bucks, Fresh Bucks</a:t>
          </a:r>
        </a:p>
      </dgm:t>
    </dgm:pt>
    <dgm:pt modelId="{14D09974-1175-4590-83BC-29F2F1F9075E}" type="parTrans" cxnId="{2CD1F57E-F506-4C1A-B4E5-BA8696F21D9F}">
      <dgm:prSet/>
      <dgm:spPr/>
      <dgm:t>
        <a:bodyPr/>
        <a:lstStyle/>
        <a:p>
          <a:endParaRPr lang="en-US"/>
        </a:p>
      </dgm:t>
    </dgm:pt>
    <dgm:pt modelId="{6D00FFF5-0037-4693-9FC5-BF1431D3F3A1}" type="sibTrans" cxnId="{2CD1F57E-F506-4C1A-B4E5-BA8696F21D9F}">
      <dgm:prSet/>
      <dgm:spPr/>
      <dgm:t>
        <a:bodyPr/>
        <a:lstStyle/>
        <a:p>
          <a:endParaRPr lang="en-US"/>
        </a:p>
      </dgm:t>
    </dgm:pt>
    <dgm:pt modelId="{DB9DE588-B17A-4AEE-8295-2A5974D41227}">
      <dgm:prSet phldrT="[Text]" custT="1"/>
      <dgm:spPr/>
      <dgm:t>
        <a:bodyPr/>
        <a:lstStyle/>
        <a:p>
          <a:r>
            <a:rPr lang="en-US" sz="1400"/>
            <a:t>Those eligible for security programs</a:t>
          </a:r>
        </a:p>
      </dgm:t>
    </dgm:pt>
    <dgm:pt modelId="{AFB9B5AC-1B2C-4A14-8F81-07BE0A5D927A}" type="parTrans" cxnId="{36AF8DAF-8FB9-4D62-9E0F-4F19F1ACAFC7}">
      <dgm:prSet/>
      <dgm:spPr/>
      <dgm:t>
        <a:bodyPr/>
        <a:lstStyle/>
        <a:p>
          <a:endParaRPr lang="en-US"/>
        </a:p>
      </dgm:t>
    </dgm:pt>
    <dgm:pt modelId="{0859487B-AD63-46BA-AF05-3168DF0BA945}" type="sibTrans" cxnId="{36AF8DAF-8FB9-4D62-9E0F-4F19F1ACAFC7}">
      <dgm:prSet/>
      <dgm:spPr/>
      <dgm:t>
        <a:bodyPr/>
        <a:lstStyle/>
        <a:p>
          <a:endParaRPr lang="en-US"/>
        </a:p>
      </dgm:t>
    </dgm:pt>
    <dgm:pt modelId="{7F7B0532-47D2-4057-BDB4-3452154B6EC3}">
      <dgm:prSet phldrT="[Text]" custT="1"/>
      <dgm:spPr/>
      <dgm:t>
        <a:bodyPr/>
        <a:lstStyle/>
        <a:p>
          <a:r>
            <a:rPr lang="en-US" sz="1400"/>
            <a:t>Improve nutrition security</a:t>
          </a:r>
        </a:p>
      </dgm:t>
    </dgm:pt>
    <dgm:pt modelId="{F80EE3B1-8119-4A61-B44A-EB6AF28B5DBA}" type="parTrans" cxnId="{3DACA8A0-2C1C-4EA9-98AD-6372E85214EA}">
      <dgm:prSet/>
      <dgm:spPr/>
      <dgm:t>
        <a:bodyPr/>
        <a:lstStyle/>
        <a:p>
          <a:endParaRPr lang="en-US"/>
        </a:p>
      </dgm:t>
    </dgm:pt>
    <dgm:pt modelId="{5CF26149-4866-4594-9F11-986486453544}" type="sibTrans" cxnId="{3DACA8A0-2C1C-4EA9-98AD-6372E85214EA}">
      <dgm:prSet/>
      <dgm:spPr/>
      <dgm:t>
        <a:bodyPr/>
        <a:lstStyle/>
        <a:p>
          <a:endParaRPr lang="en-US"/>
        </a:p>
      </dgm:t>
    </dgm:pt>
    <dgm:pt modelId="{17D18AAF-962D-406B-9057-03C3E4C97BB5}">
      <dgm:prSet phldrT="[Text]" custT="1"/>
      <dgm:spPr/>
      <dgm:t>
        <a:bodyPr/>
        <a:lstStyle/>
        <a:p>
          <a:r>
            <a:rPr lang="en-US" sz="1400"/>
            <a:t>Unknown %</a:t>
          </a:r>
        </a:p>
      </dgm:t>
    </dgm:pt>
    <dgm:pt modelId="{6423BB69-3940-4AB1-9338-E3930192527A}" type="parTrans" cxnId="{18D315EE-0FB3-4763-93EE-C35F3B899FF6}">
      <dgm:prSet/>
      <dgm:spPr/>
      <dgm:t>
        <a:bodyPr/>
        <a:lstStyle/>
        <a:p>
          <a:endParaRPr lang="en-US"/>
        </a:p>
      </dgm:t>
    </dgm:pt>
    <dgm:pt modelId="{ACD3C6F5-6AB7-478B-8268-C687E540E4AA}" type="sibTrans" cxnId="{18D315EE-0FB3-4763-93EE-C35F3B899FF6}">
      <dgm:prSet/>
      <dgm:spPr/>
      <dgm:t>
        <a:bodyPr/>
        <a:lstStyle/>
        <a:p>
          <a:endParaRPr lang="en-US"/>
        </a:p>
      </dgm:t>
    </dgm:pt>
    <dgm:pt modelId="{55CEB2CE-2D3A-4579-89FF-CB7DBDB70D77}">
      <dgm:prSet phldrT="[Text]"/>
      <dgm:spPr/>
      <dgm:t>
        <a:bodyPr/>
        <a:lstStyle/>
        <a:p>
          <a:r>
            <a:rPr lang="en-US" b="1"/>
            <a:t>Food is Medicine</a:t>
          </a:r>
        </a:p>
      </dgm:t>
    </dgm:pt>
    <dgm:pt modelId="{A796A454-2413-437D-ABA0-C22A1AA1DC1B}" type="parTrans" cxnId="{EE469587-F6F8-436B-A6AA-54BFFD13D769}">
      <dgm:prSet/>
      <dgm:spPr/>
      <dgm:t>
        <a:bodyPr/>
        <a:lstStyle/>
        <a:p>
          <a:endParaRPr lang="en-US"/>
        </a:p>
      </dgm:t>
    </dgm:pt>
    <dgm:pt modelId="{657B5091-BA91-450D-AB00-B53058BC09FF}" type="sibTrans" cxnId="{EE469587-F6F8-436B-A6AA-54BFFD13D769}">
      <dgm:prSet/>
      <dgm:spPr/>
      <dgm:t>
        <a:bodyPr/>
        <a:lstStyle/>
        <a:p>
          <a:endParaRPr lang="en-US"/>
        </a:p>
      </dgm:t>
    </dgm:pt>
    <dgm:pt modelId="{4D19F1E4-8C81-4D8D-81C8-0E60B0CFED36}">
      <dgm:prSet phldrT="[Text]" custT="1"/>
      <dgm:spPr/>
      <dgm:t>
        <a:bodyPr/>
        <a:lstStyle/>
        <a:p>
          <a:r>
            <a:rPr lang="en-US" sz="1200"/>
            <a:t>Medical criteria – cancer, heart disease, etc.</a:t>
          </a:r>
        </a:p>
      </dgm:t>
    </dgm:pt>
    <dgm:pt modelId="{4C8D9770-F62D-4D23-A201-628DE5BF4ED4}" type="parTrans" cxnId="{499F44A4-5255-4739-8605-DCF39B08B6D1}">
      <dgm:prSet/>
      <dgm:spPr/>
      <dgm:t>
        <a:bodyPr/>
        <a:lstStyle/>
        <a:p>
          <a:endParaRPr lang="en-US"/>
        </a:p>
      </dgm:t>
    </dgm:pt>
    <dgm:pt modelId="{8C34A696-327B-4D64-B38E-814019B81D2B}" type="sibTrans" cxnId="{499F44A4-5255-4739-8605-DCF39B08B6D1}">
      <dgm:prSet/>
      <dgm:spPr/>
      <dgm:t>
        <a:bodyPr/>
        <a:lstStyle/>
        <a:p>
          <a:endParaRPr lang="en-US"/>
        </a:p>
      </dgm:t>
    </dgm:pt>
    <dgm:pt modelId="{BD0EB278-1E0B-46B3-B7F3-DA5F91B30081}">
      <dgm:prSet phldrT="[Text]" custT="1"/>
      <dgm:spPr/>
      <dgm:t>
        <a:bodyPr/>
        <a:lstStyle/>
        <a:p>
          <a:r>
            <a:rPr lang="en-US" sz="1200"/>
            <a:t>Unknown %</a:t>
          </a:r>
        </a:p>
      </dgm:t>
    </dgm:pt>
    <dgm:pt modelId="{5D6D7B96-D608-4407-AF39-D82FDD3B67DE}" type="parTrans" cxnId="{84C11877-CE53-4D91-9224-6D90148EEA7B}">
      <dgm:prSet/>
      <dgm:spPr/>
      <dgm:t>
        <a:bodyPr/>
        <a:lstStyle/>
        <a:p>
          <a:endParaRPr lang="en-US"/>
        </a:p>
      </dgm:t>
    </dgm:pt>
    <dgm:pt modelId="{7F5A20EA-4F22-4450-B725-CF5267602C76}" type="sibTrans" cxnId="{84C11877-CE53-4D91-9224-6D90148EEA7B}">
      <dgm:prSet/>
      <dgm:spPr/>
      <dgm:t>
        <a:bodyPr/>
        <a:lstStyle/>
        <a:p>
          <a:endParaRPr lang="en-US"/>
        </a:p>
      </dgm:t>
    </dgm:pt>
    <dgm:pt modelId="{3E57F7F3-0EEC-48B6-9239-A69CA419151E}">
      <dgm:prSet phldrT="[Text]" custT="1"/>
      <dgm:spPr/>
      <dgm:t>
        <a:bodyPr/>
        <a:lstStyle/>
        <a:p>
          <a:r>
            <a:rPr lang="en-US" sz="1200"/>
            <a:t>Produce prescription, Medically tailored meals</a:t>
          </a:r>
        </a:p>
      </dgm:t>
    </dgm:pt>
    <dgm:pt modelId="{5578DD1C-5554-49B2-90EE-3A5379EEE88D}" type="sibTrans" cxnId="{91A76DD2-CC25-4FDF-A655-90AEEE967AB7}">
      <dgm:prSet/>
      <dgm:spPr/>
      <dgm:t>
        <a:bodyPr/>
        <a:lstStyle/>
        <a:p>
          <a:endParaRPr lang="en-US"/>
        </a:p>
      </dgm:t>
    </dgm:pt>
    <dgm:pt modelId="{0FBFBA66-84B7-43AF-9AC6-F224A5DA0FEC}" type="parTrans" cxnId="{91A76DD2-CC25-4FDF-A655-90AEEE967AB7}">
      <dgm:prSet/>
      <dgm:spPr/>
      <dgm:t>
        <a:bodyPr/>
        <a:lstStyle/>
        <a:p>
          <a:endParaRPr lang="en-US"/>
        </a:p>
      </dgm:t>
    </dgm:pt>
    <dgm:pt modelId="{3FB5F038-BA27-4B2C-B9AC-7F22FE346060}">
      <dgm:prSet phldrT="[Text]" custT="1"/>
      <dgm:spPr/>
      <dgm:t>
        <a:bodyPr/>
        <a:lstStyle/>
        <a:p>
          <a:r>
            <a:rPr lang="en-US" sz="1200"/>
            <a:t>Promote healing and health</a:t>
          </a:r>
        </a:p>
      </dgm:t>
    </dgm:pt>
    <dgm:pt modelId="{0C93CACB-E8EC-48B7-A89B-08B58D0280F1}" type="parTrans" cxnId="{6A35CA21-0166-4714-B577-35FA120CC801}">
      <dgm:prSet/>
      <dgm:spPr/>
      <dgm:t>
        <a:bodyPr/>
        <a:lstStyle/>
        <a:p>
          <a:endParaRPr lang="en-US"/>
        </a:p>
      </dgm:t>
    </dgm:pt>
    <dgm:pt modelId="{BE45A307-6BB4-40FE-8AEE-89669FA8EAD7}" type="sibTrans" cxnId="{6A35CA21-0166-4714-B577-35FA120CC801}">
      <dgm:prSet/>
      <dgm:spPr/>
      <dgm:t>
        <a:bodyPr/>
        <a:lstStyle/>
        <a:p>
          <a:endParaRPr lang="en-US"/>
        </a:p>
      </dgm:t>
    </dgm:pt>
    <dgm:pt modelId="{AC931CE3-4FAE-4A3E-9F23-D62ADB1793FA}" type="pres">
      <dgm:prSet presAssocID="{2B30EFE2-D07D-4626-A941-34DE165B3735}" presName="Name0" presStyleCnt="0">
        <dgm:presLayoutVars>
          <dgm:chPref val="3"/>
          <dgm:dir/>
          <dgm:animLvl val="lvl"/>
          <dgm:resizeHandles/>
        </dgm:presLayoutVars>
      </dgm:prSet>
      <dgm:spPr/>
    </dgm:pt>
    <dgm:pt modelId="{291C0CFF-8C16-4A45-A13D-80F18227A24F}" type="pres">
      <dgm:prSet presAssocID="{07FB2302-5031-4AB6-AC00-632EDC8ECD9C}" presName="horFlow" presStyleCnt="0"/>
      <dgm:spPr/>
    </dgm:pt>
    <dgm:pt modelId="{A725935A-6703-4C11-AB5C-CADBD6E6B4F1}" type="pres">
      <dgm:prSet presAssocID="{07FB2302-5031-4AB6-AC00-632EDC8ECD9C}" presName="bigChev" presStyleLbl="node1" presStyleIdx="0" presStyleCnt="6" custScaleY="56766"/>
      <dgm:spPr/>
    </dgm:pt>
    <dgm:pt modelId="{FAEBE045-DDF2-4A55-AE79-3422A8D4FF96}" type="pres">
      <dgm:prSet presAssocID="{6E09760D-A441-40CC-B332-90C81F3C2007}" presName="parTrans" presStyleCnt="0"/>
      <dgm:spPr/>
    </dgm:pt>
    <dgm:pt modelId="{6227A32F-9F76-43EA-8E14-F71679393BA5}" type="pres">
      <dgm:prSet presAssocID="{A2A22661-C802-4C8E-A126-27B231D502D8}" presName="node" presStyleLbl="alignAccFollowNode1" presStyleIdx="0" presStyleCnt="24" custScaleY="56766">
        <dgm:presLayoutVars>
          <dgm:bulletEnabled val="1"/>
        </dgm:presLayoutVars>
      </dgm:prSet>
      <dgm:spPr/>
    </dgm:pt>
    <dgm:pt modelId="{1DADF490-977B-40E2-B756-72E663595932}" type="pres">
      <dgm:prSet presAssocID="{2B3D05DB-8F5F-41BF-B51F-CE7DBCEFC643}" presName="sibTrans" presStyleCnt="0"/>
      <dgm:spPr/>
    </dgm:pt>
    <dgm:pt modelId="{55F5D109-6C26-4A21-8476-89C1249EC56B}" type="pres">
      <dgm:prSet presAssocID="{94889BD6-3A47-44D5-B188-3F128F80BDED}" presName="node" presStyleLbl="alignAccFollowNode1" presStyleIdx="1" presStyleCnt="24" custScaleY="56766">
        <dgm:presLayoutVars>
          <dgm:bulletEnabled val="1"/>
        </dgm:presLayoutVars>
      </dgm:prSet>
      <dgm:spPr/>
    </dgm:pt>
    <dgm:pt modelId="{325BED78-7942-4A1E-9E3C-DE3878491066}" type="pres">
      <dgm:prSet presAssocID="{A058ABC2-1EDA-4E14-AA7A-0C5485D5075A}" presName="sibTrans" presStyleCnt="0"/>
      <dgm:spPr/>
    </dgm:pt>
    <dgm:pt modelId="{F614AE1B-8E95-4CC5-AECD-4FAEDE2D8E00}" type="pres">
      <dgm:prSet presAssocID="{D541D114-7A4F-4EB6-ACA3-667023FFB4F1}" presName="node" presStyleLbl="alignAccFollowNode1" presStyleIdx="2" presStyleCnt="24" custScaleY="56766">
        <dgm:presLayoutVars>
          <dgm:bulletEnabled val="1"/>
        </dgm:presLayoutVars>
      </dgm:prSet>
      <dgm:spPr/>
    </dgm:pt>
    <dgm:pt modelId="{20D56293-A420-4E3A-9485-8E0CEDD66E74}" type="pres">
      <dgm:prSet presAssocID="{2F1725CC-8B4D-48BD-9848-7D4D43424849}" presName="sibTrans" presStyleCnt="0"/>
      <dgm:spPr/>
    </dgm:pt>
    <dgm:pt modelId="{E616807A-15EA-4059-8C6C-9FB7B0E6C4E6}" type="pres">
      <dgm:prSet presAssocID="{05C66CEC-3B51-444A-97FE-0B397DE333D1}" presName="node" presStyleLbl="alignAccFollowNode1" presStyleIdx="3" presStyleCnt="24" custScaleY="56766">
        <dgm:presLayoutVars>
          <dgm:bulletEnabled val="1"/>
        </dgm:presLayoutVars>
      </dgm:prSet>
      <dgm:spPr/>
    </dgm:pt>
    <dgm:pt modelId="{B22427F0-FC95-42B6-A314-36827E2029AB}" type="pres">
      <dgm:prSet presAssocID="{07FB2302-5031-4AB6-AC00-632EDC8ECD9C}" presName="vSp" presStyleCnt="0"/>
      <dgm:spPr/>
    </dgm:pt>
    <dgm:pt modelId="{4DD95CA7-97BA-4498-92D8-05D34C80F220}" type="pres">
      <dgm:prSet presAssocID="{6ED93752-F43A-4F4A-A959-3C95923CEFB9}" presName="horFlow" presStyleCnt="0"/>
      <dgm:spPr/>
    </dgm:pt>
    <dgm:pt modelId="{4EA56CB5-E1FE-4724-8239-176D6E2CB397}" type="pres">
      <dgm:prSet presAssocID="{6ED93752-F43A-4F4A-A959-3C95923CEFB9}" presName="bigChev" presStyleLbl="node1" presStyleIdx="1" presStyleCnt="6"/>
      <dgm:spPr/>
    </dgm:pt>
    <dgm:pt modelId="{B637BB4A-3164-4979-B3CC-2BDFD7E6CDA1}" type="pres">
      <dgm:prSet presAssocID="{49C7ACB3-998D-42DB-B246-B80C8B8A5329}" presName="parTrans" presStyleCnt="0"/>
      <dgm:spPr/>
    </dgm:pt>
    <dgm:pt modelId="{B17E0D21-4DFE-43E8-9A45-F353518C03B0}" type="pres">
      <dgm:prSet presAssocID="{E2B12520-FAF2-4A01-98BA-DD48664158CB}" presName="node" presStyleLbl="alignAccFollowNode1" presStyleIdx="4" presStyleCnt="24">
        <dgm:presLayoutVars>
          <dgm:bulletEnabled val="1"/>
        </dgm:presLayoutVars>
      </dgm:prSet>
      <dgm:spPr/>
    </dgm:pt>
    <dgm:pt modelId="{8386E74A-FECA-46D7-8678-77F49FF1F989}" type="pres">
      <dgm:prSet presAssocID="{2770982B-2526-44B9-8F9B-35C67C8CD493}" presName="sibTrans" presStyleCnt="0"/>
      <dgm:spPr/>
    </dgm:pt>
    <dgm:pt modelId="{05EFFFEC-A902-4A17-80D9-424F2E706CC8}" type="pres">
      <dgm:prSet presAssocID="{40D34317-AEE8-461A-8F53-E1E3F5E98622}" presName="node" presStyleLbl="alignAccFollowNode1" presStyleIdx="5" presStyleCnt="24">
        <dgm:presLayoutVars>
          <dgm:bulletEnabled val="1"/>
        </dgm:presLayoutVars>
      </dgm:prSet>
      <dgm:spPr/>
    </dgm:pt>
    <dgm:pt modelId="{D41171F0-210D-40B6-A539-F504FEDADCED}" type="pres">
      <dgm:prSet presAssocID="{905B2E3E-B026-4C96-B313-FD1F3BD38A99}" presName="sibTrans" presStyleCnt="0"/>
      <dgm:spPr/>
    </dgm:pt>
    <dgm:pt modelId="{58526B6D-AFC7-4185-8BEA-7E1AC9B36FF3}" type="pres">
      <dgm:prSet presAssocID="{41573AE6-5EC4-4645-84AB-2078B50DE5B9}" presName="node" presStyleLbl="alignAccFollowNode1" presStyleIdx="6" presStyleCnt="24">
        <dgm:presLayoutVars>
          <dgm:bulletEnabled val="1"/>
        </dgm:presLayoutVars>
      </dgm:prSet>
      <dgm:spPr/>
    </dgm:pt>
    <dgm:pt modelId="{77F93171-A0CF-4EB8-BC07-F1B5674298ED}" type="pres">
      <dgm:prSet presAssocID="{7B442A50-EA55-4AD1-B428-D5A1C1FEAC5B}" presName="sibTrans" presStyleCnt="0"/>
      <dgm:spPr/>
    </dgm:pt>
    <dgm:pt modelId="{BE8EBD1C-F468-42C1-BAF0-7D81C7C72210}" type="pres">
      <dgm:prSet presAssocID="{B6416F14-A8B1-432D-8341-48490FAFABDC}" presName="node" presStyleLbl="alignAccFollowNode1" presStyleIdx="7" presStyleCnt="24">
        <dgm:presLayoutVars>
          <dgm:bulletEnabled val="1"/>
        </dgm:presLayoutVars>
      </dgm:prSet>
      <dgm:spPr/>
    </dgm:pt>
    <dgm:pt modelId="{F3A8BF10-BDC4-437C-883B-66A65EF5EAE9}" type="pres">
      <dgm:prSet presAssocID="{6ED93752-F43A-4F4A-A959-3C95923CEFB9}" presName="vSp" presStyleCnt="0"/>
      <dgm:spPr/>
    </dgm:pt>
    <dgm:pt modelId="{F9C27DD5-5F5D-40DA-A7FC-3B69160E4218}" type="pres">
      <dgm:prSet presAssocID="{6EE8EEBB-241C-4930-B5EC-364C536910BA}" presName="horFlow" presStyleCnt="0"/>
      <dgm:spPr/>
    </dgm:pt>
    <dgm:pt modelId="{0D7EBC48-FC1D-4B7F-92F5-E82CD3B5B2E7}" type="pres">
      <dgm:prSet presAssocID="{6EE8EEBB-241C-4930-B5EC-364C536910BA}" presName="bigChev" presStyleLbl="node1" presStyleIdx="2" presStyleCnt="6"/>
      <dgm:spPr/>
    </dgm:pt>
    <dgm:pt modelId="{6356CC80-75E8-4D8C-B092-021E664513B3}" type="pres">
      <dgm:prSet presAssocID="{57A3D615-A1B6-4E4E-AF49-6588862F59C0}" presName="parTrans" presStyleCnt="0"/>
      <dgm:spPr/>
    </dgm:pt>
    <dgm:pt modelId="{562CC613-1F06-4E6B-81BB-055FCC3689C8}" type="pres">
      <dgm:prSet presAssocID="{AB972981-EF87-42FA-9E02-4D5D9E39E102}" presName="node" presStyleLbl="alignAccFollowNode1" presStyleIdx="8" presStyleCnt="24" custScaleY="117934">
        <dgm:presLayoutVars>
          <dgm:bulletEnabled val="1"/>
        </dgm:presLayoutVars>
      </dgm:prSet>
      <dgm:spPr/>
    </dgm:pt>
    <dgm:pt modelId="{A2D775BB-E7C0-4B36-895D-B86B87248694}" type="pres">
      <dgm:prSet presAssocID="{251D351F-4DB6-44DA-9D36-D10777AE55FA}" presName="sibTrans" presStyleCnt="0"/>
      <dgm:spPr/>
    </dgm:pt>
    <dgm:pt modelId="{4789F3D4-D383-4B38-8767-4CBD4DBEDC9F}" type="pres">
      <dgm:prSet presAssocID="{A251102E-BC7D-46A1-A0EF-7688BDCA9DFC}" presName="node" presStyleLbl="alignAccFollowNode1" presStyleIdx="9" presStyleCnt="24" custScaleY="118228">
        <dgm:presLayoutVars>
          <dgm:bulletEnabled val="1"/>
        </dgm:presLayoutVars>
      </dgm:prSet>
      <dgm:spPr/>
    </dgm:pt>
    <dgm:pt modelId="{66170546-1A8A-457C-99A3-E1F39E2A8F8C}" type="pres">
      <dgm:prSet presAssocID="{029BBCC6-4BF5-41E1-BFA7-6EDB9A841D4D}" presName="sibTrans" presStyleCnt="0"/>
      <dgm:spPr/>
    </dgm:pt>
    <dgm:pt modelId="{4B70A327-62EF-40D2-BD76-B8369C6F5445}" type="pres">
      <dgm:prSet presAssocID="{041E0E52-02D5-4C12-A2C2-D36F85335166}" presName="node" presStyleLbl="alignAccFollowNode1" presStyleIdx="10" presStyleCnt="24" custScaleY="120818">
        <dgm:presLayoutVars>
          <dgm:bulletEnabled val="1"/>
        </dgm:presLayoutVars>
      </dgm:prSet>
      <dgm:spPr/>
    </dgm:pt>
    <dgm:pt modelId="{7955E0ED-C8FA-44B4-B3F4-BE49D690853E}" type="pres">
      <dgm:prSet presAssocID="{905A3DAA-D1FD-4526-BF06-363F2EA6674F}" presName="sibTrans" presStyleCnt="0"/>
      <dgm:spPr/>
    </dgm:pt>
    <dgm:pt modelId="{32264946-705C-4364-8A4A-F7771FFCD6D8}" type="pres">
      <dgm:prSet presAssocID="{4A7EFD71-1902-4B18-A70A-6B37DAB563E2}" presName="node" presStyleLbl="alignAccFollowNode1" presStyleIdx="11" presStyleCnt="24" custScaleY="123339">
        <dgm:presLayoutVars>
          <dgm:bulletEnabled val="1"/>
        </dgm:presLayoutVars>
      </dgm:prSet>
      <dgm:spPr/>
    </dgm:pt>
    <dgm:pt modelId="{53330692-E912-48EE-9AAF-BFD186DC9DB0}" type="pres">
      <dgm:prSet presAssocID="{6EE8EEBB-241C-4930-B5EC-364C536910BA}" presName="vSp" presStyleCnt="0"/>
      <dgm:spPr/>
    </dgm:pt>
    <dgm:pt modelId="{693A3C34-A58D-4D50-9A60-4DC83C609911}" type="pres">
      <dgm:prSet presAssocID="{FDFB0DD4-E243-46D4-A752-9D3D48E70317}" presName="horFlow" presStyleCnt="0"/>
      <dgm:spPr/>
    </dgm:pt>
    <dgm:pt modelId="{FDAC5442-5F2E-4CF9-A1B3-41BDF0F29D8B}" type="pres">
      <dgm:prSet presAssocID="{FDFB0DD4-E243-46D4-A752-9D3D48E70317}" presName="bigChev" presStyleLbl="node1" presStyleIdx="3" presStyleCnt="6"/>
      <dgm:spPr/>
    </dgm:pt>
    <dgm:pt modelId="{BCE21393-62CC-4EB4-B8FB-34D298BB8FA3}" type="pres">
      <dgm:prSet presAssocID="{BD1FA8CF-E0BB-4196-A24F-17CBF9094237}" presName="parTrans" presStyleCnt="0"/>
      <dgm:spPr/>
    </dgm:pt>
    <dgm:pt modelId="{DE85BEDE-EF9A-4FC1-BABD-4A1F980C6C5F}" type="pres">
      <dgm:prSet presAssocID="{4D878F8C-5E1D-4954-8544-268A01E8E7C2}" presName="node" presStyleLbl="alignAccFollowNode1" presStyleIdx="12" presStyleCnt="24">
        <dgm:presLayoutVars>
          <dgm:bulletEnabled val="1"/>
        </dgm:presLayoutVars>
      </dgm:prSet>
      <dgm:spPr/>
    </dgm:pt>
    <dgm:pt modelId="{5041FD52-19A3-4CE0-BC04-9C6C55251B72}" type="pres">
      <dgm:prSet presAssocID="{F5EC03CF-A1AC-46ED-BE26-2C6BEA6CDB18}" presName="sibTrans" presStyleCnt="0"/>
      <dgm:spPr/>
    </dgm:pt>
    <dgm:pt modelId="{8F024B16-07CF-43BC-B25E-9D59F4030AB3}" type="pres">
      <dgm:prSet presAssocID="{2E990477-C289-4D2B-A3AC-209ACEF59DDE}" presName="node" presStyleLbl="alignAccFollowNode1" presStyleIdx="13" presStyleCnt="24">
        <dgm:presLayoutVars>
          <dgm:bulletEnabled val="1"/>
        </dgm:presLayoutVars>
      </dgm:prSet>
      <dgm:spPr/>
    </dgm:pt>
    <dgm:pt modelId="{46204B3C-199B-437F-8BF7-F4A53F6D8069}" type="pres">
      <dgm:prSet presAssocID="{21F53A44-A44C-4272-8D8B-4F448E9B1955}" presName="sibTrans" presStyleCnt="0"/>
      <dgm:spPr/>
    </dgm:pt>
    <dgm:pt modelId="{66F42642-0D2A-48C1-B6E0-AC65F0461DFF}" type="pres">
      <dgm:prSet presAssocID="{B81182F8-7309-41F9-93AE-81AEFF010EE5}" presName="node" presStyleLbl="alignAccFollowNode1" presStyleIdx="14" presStyleCnt="24">
        <dgm:presLayoutVars>
          <dgm:bulletEnabled val="1"/>
        </dgm:presLayoutVars>
      </dgm:prSet>
      <dgm:spPr/>
    </dgm:pt>
    <dgm:pt modelId="{BBBC0698-940D-4A05-A0E1-5450D60F872A}" type="pres">
      <dgm:prSet presAssocID="{128DF86E-2646-4A46-B45A-03170363358F}" presName="sibTrans" presStyleCnt="0"/>
      <dgm:spPr/>
    </dgm:pt>
    <dgm:pt modelId="{E7FEA88D-3E93-424A-B600-0759AF0B9ED8}" type="pres">
      <dgm:prSet presAssocID="{653E61C9-CDC4-4A00-A686-70313F09DF9F}" presName="node" presStyleLbl="alignAccFollowNode1" presStyleIdx="15" presStyleCnt="24">
        <dgm:presLayoutVars>
          <dgm:bulletEnabled val="1"/>
        </dgm:presLayoutVars>
      </dgm:prSet>
      <dgm:spPr/>
    </dgm:pt>
    <dgm:pt modelId="{1AF84F03-9194-40C4-B570-7822AEDB9414}" type="pres">
      <dgm:prSet presAssocID="{FDFB0DD4-E243-46D4-A752-9D3D48E70317}" presName="vSp" presStyleCnt="0"/>
      <dgm:spPr/>
    </dgm:pt>
    <dgm:pt modelId="{9B291DE0-734F-4238-911B-0242BF09884A}" type="pres">
      <dgm:prSet presAssocID="{F1E4C481-FAC0-424D-99B1-4DF3242C8AFC}" presName="horFlow" presStyleCnt="0"/>
      <dgm:spPr/>
    </dgm:pt>
    <dgm:pt modelId="{60C8E240-2DAF-4C94-8399-F0EE87C063F8}" type="pres">
      <dgm:prSet presAssocID="{F1E4C481-FAC0-424D-99B1-4DF3242C8AFC}" presName="bigChev" presStyleLbl="node1" presStyleIdx="4" presStyleCnt="6"/>
      <dgm:spPr>
        <a:solidFill>
          <a:schemeClr val="accent6"/>
        </a:solidFill>
      </dgm:spPr>
    </dgm:pt>
    <dgm:pt modelId="{D538CA2C-0AD8-490A-8513-869DFBCC735A}" type="pres">
      <dgm:prSet presAssocID="{14D09974-1175-4590-83BC-29F2F1F9075E}" presName="parTrans" presStyleCnt="0"/>
      <dgm:spPr/>
    </dgm:pt>
    <dgm:pt modelId="{BC8E07C5-AA6F-4F31-8282-1E11B0175A4C}" type="pres">
      <dgm:prSet presAssocID="{99EC5373-9CE3-4E5C-AA51-641C68AC93E4}" presName="node" presStyleLbl="alignAccFollowNode1" presStyleIdx="16" presStyleCnt="24">
        <dgm:presLayoutVars>
          <dgm:bulletEnabled val="1"/>
        </dgm:presLayoutVars>
      </dgm:prSet>
      <dgm:spPr/>
    </dgm:pt>
    <dgm:pt modelId="{36488FDB-CF37-4943-9238-F45D74A84415}" type="pres">
      <dgm:prSet presAssocID="{6D00FFF5-0037-4693-9FC5-BF1431D3F3A1}" presName="sibTrans" presStyleCnt="0"/>
      <dgm:spPr/>
    </dgm:pt>
    <dgm:pt modelId="{DD453F24-5EC0-4EB1-B43E-A711A7C60DEE}" type="pres">
      <dgm:prSet presAssocID="{DB9DE588-B17A-4AEE-8295-2A5974D41227}" presName="node" presStyleLbl="alignAccFollowNode1" presStyleIdx="17" presStyleCnt="24">
        <dgm:presLayoutVars>
          <dgm:bulletEnabled val="1"/>
        </dgm:presLayoutVars>
      </dgm:prSet>
      <dgm:spPr/>
    </dgm:pt>
    <dgm:pt modelId="{A3661B57-9963-4ECC-84CE-75BDC75E8E71}" type="pres">
      <dgm:prSet presAssocID="{0859487B-AD63-46BA-AF05-3168DF0BA945}" presName="sibTrans" presStyleCnt="0"/>
      <dgm:spPr/>
    </dgm:pt>
    <dgm:pt modelId="{9567FCA7-078D-4C6A-B007-B7E3DFC28637}" type="pres">
      <dgm:prSet presAssocID="{7F7B0532-47D2-4057-BDB4-3452154B6EC3}" presName="node" presStyleLbl="alignAccFollowNode1" presStyleIdx="18" presStyleCnt="24">
        <dgm:presLayoutVars>
          <dgm:bulletEnabled val="1"/>
        </dgm:presLayoutVars>
      </dgm:prSet>
      <dgm:spPr/>
    </dgm:pt>
    <dgm:pt modelId="{2D277ADD-1F47-4BBF-B994-A9B88FEBD80E}" type="pres">
      <dgm:prSet presAssocID="{5CF26149-4866-4594-9F11-986486453544}" presName="sibTrans" presStyleCnt="0"/>
      <dgm:spPr/>
    </dgm:pt>
    <dgm:pt modelId="{718E0690-BCA8-42CB-A1F1-54123D4F639B}" type="pres">
      <dgm:prSet presAssocID="{17D18AAF-962D-406B-9057-03C3E4C97BB5}" presName="node" presStyleLbl="alignAccFollowNode1" presStyleIdx="19" presStyleCnt="24">
        <dgm:presLayoutVars>
          <dgm:bulletEnabled val="1"/>
        </dgm:presLayoutVars>
      </dgm:prSet>
      <dgm:spPr/>
    </dgm:pt>
    <dgm:pt modelId="{C05E52C4-571D-4A01-837D-228D1C27C6F0}" type="pres">
      <dgm:prSet presAssocID="{F1E4C481-FAC0-424D-99B1-4DF3242C8AFC}" presName="vSp" presStyleCnt="0"/>
      <dgm:spPr/>
    </dgm:pt>
    <dgm:pt modelId="{08F4FAE1-F86C-4AEF-A909-D6752650893B}" type="pres">
      <dgm:prSet presAssocID="{55CEB2CE-2D3A-4579-89FF-CB7DBDB70D77}" presName="horFlow" presStyleCnt="0"/>
      <dgm:spPr/>
    </dgm:pt>
    <dgm:pt modelId="{336E2C1E-1A6D-4BDA-B8BE-A95729524935}" type="pres">
      <dgm:prSet presAssocID="{55CEB2CE-2D3A-4579-89FF-CB7DBDB70D77}" presName="bigChev" presStyleLbl="node1" presStyleIdx="5" presStyleCnt="6"/>
      <dgm:spPr/>
    </dgm:pt>
    <dgm:pt modelId="{95B419F4-51E8-433A-927C-732AD383A1CA}" type="pres">
      <dgm:prSet presAssocID="{0FBFBA66-84B7-43AF-9AC6-F224A5DA0FEC}" presName="parTrans" presStyleCnt="0"/>
      <dgm:spPr/>
    </dgm:pt>
    <dgm:pt modelId="{48444AFB-54F3-4D66-9E19-A25EE65D61F4}" type="pres">
      <dgm:prSet presAssocID="{3E57F7F3-0EEC-48B6-9239-A69CA419151E}" presName="node" presStyleLbl="alignAccFollowNode1" presStyleIdx="20" presStyleCnt="24" custScaleY="128018">
        <dgm:presLayoutVars>
          <dgm:bulletEnabled val="1"/>
        </dgm:presLayoutVars>
      </dgm:prSet>
      <dgm:spPr/>
    </dgm:pt>
    <dgm:pt modelId="{F99C538A-3AAA-48AB-8F90-A48126184AF3}" type="pres">
      <dgm:prSet presAssocID="{5578DD1C-5554-49B2-90EE-3A5379EEE88D}" presName="sibTrans" presStyleCnt="0"/>
      <dgm:spPr/>
    </dgm:pt>
    <dgm:pt modelId="{A4823873-71DD-4CFC-9FA4-FA86767CE055}" type="pres">
      <dgm:prSet presAssocID="{4D19F1E4-8C81-4D8D-81C8-0E60B0CFED36}" presName="node" presStyleLbl="alignAccFollowNode1" presStyleIdx="21" presStyleCnt="24" custScaleY="123042">
        <dgm:presLayoutVars>
          <dgm:bulletEnabled val="1"/>
        </dgm:presLayoutVars>
      </dgm:prSet>
      <dgm:spPr/>
    </dgm:pt>
    <dgm:pt modelId="{109EC3F0-D6B3-44E7-95C7-E1F92B1CA24D}" type="pres">
      <dgm:prSet presAssocID="{8C34A696-327B-4D64-B38E-814019B81D2B}" presName="sibTrans" presStyleCnt="0"/>
      <dgm:spPr/>
    </dgm:pt>
    <dgm:pt modelId="{C14C33FF-477C-421D-B8A7-696D98FF555C}" type="pres">
      <dgm:prSet presAssocID="{3FB5F038-BA27-4B2C-B9AC-7F22FE346060}" presName="node" presStyleLbl="alignAccFollowNode1" presStyleIdx="22" presStyleCnt="24" custScaleY="117842">
        <dgm:presLayoutVars>
          <dgm:bulletEnabled val="1"/>
        </dgm:presLayoutVars>
      </dgm:prSet>
      <dgm:spPr/>
    </dgm:pt>
    <dgm:pt modelId="{C0F35BC7-2E79-4F1C-9CE0-D9930F0A3744}" type="pres">
      <dgm:prSet presAssocID="{BE45A307-6BB4-40FE-8AEE-89669FA8EAD7}" presName="sibTrans" presStyleCnt="0"/>
      <dgm:spPr/>
    </dgm:pt>
    <dgm:pt modelId="{1DD9E36D-74AE-4D91-9E96-77A0ED46F11A}" type="pres">
      <dgm:prSet presAssocID="{BD0EB278-1E0B-46B3-B7F3-DA5F91B30081}" presName="node" presStyleLbl="alignAccFollowNode1" presStyleIdx="23" presStyleCnt="24" custScaleY="112642">
        <dgm:presLayoutVars>
          <dgm:bulletEnabled val="1"/>
        </dgm:presLayoutVars>
      </dgm:prSet>
      <dgm:spPr/>
    </dgm:pt>
  </dgm:ptLst>
  <dgm:cxnLst>
    <dgm:cxn modelId="{4ECDC706-16AB-4368-A898-15EA8F3A044B}" type="presOf" srcId="{D541D114-7A4F-4EB6-ACA3-667023FFB4F1}" destId="{F614AE1B-8E95-4CC5-AECD-4FAEDE2D8E00}" srcOrd="0" destOrd="0" presId="urn:microsoft.com/office/officeart/2005/8/layout/lProcess3"/>
    <dgm:cxn modelId="{76916408-E394-423F-9E00-CF9252160896}" type="presOf" srcId="{AB972981-EF87-42FA-9E02-4D5D9E39E102}" destId="{562CC613-1F06-4E6B-81BB-055FCC3689C8}" srcOrd="0" destOrd="0" presId="urn:microsoft.com/office/officeart/2005/8/layout/lProcess3"/>
    <dgm:cxn modelId="{2BB0B60A-1ED1-4304-A20D-29E2352CBD84}" type="presOf" srcId="{041E0E52-02D5-4C12-A2C2-D36F85335166}" destId="{4B70A327-62EF-40D2-BD76-B8369C6F5445}" srcOrd="0" destOrd="0" presId="urn:microsoft.com/office/officeart/2005/8/layout/lProcess3"/>
    <dgm:cxn modelId="{AEC31A0C-F972-4566-8B52-5E1332B1501F}" srcId="{07FB2302-5031-4AB6-AC00-632EDC8ECD9C}" destId="{A2A22661-C802-4C8E-A126-27B231D502D8}" srcOrd="0" destOrd="0" parTransId="{6E09760D-A441-40CC-B332-90C81F3C2007}" sibTransId="{2B3D05DB-8F5F-41BF-B51F-CE7DBCEFC643}"/>
    <dgm:cxn modelId="{A882DF0F-1F99-4946-AAE3-5A084C5B8067}" type="presOf" srcId="{05C66CEC-3B51-444A-97FE-0B397DE333D1}" destId="{E616807A-15EA-4059-8C6C-9FB7B0E6C4E6}" srcOrd="0" destOrd="0" presId="urn:microsoft.com/office/officeart/2005/8/layout/lProcess3"/>
    <dgm:cxn modelId="{4EFC7E12-13FE-45B7-8142-244A81FF4477}" type="presOf" srcId="{3E57F7F3-0EEC-48B6-9239-A69CA419151E}" destId="{48444AFB-54F3-4D66-9E19-A25EE65D61F4}" srcOrd="0" destOrd="0" presId="urn:microsoft.com/office/officeart/2005/8/layout/lProcess3"/>
    <dgm:cxn modelId="{D2C5E716-9D91-42DA-96C8-5325CD52E533}" type="presOf" srcId="{4D878F8C-5E1D-4954-8544-268A01E8E7C2}" destId="{DE85BEDE-EF9A-4FC1-BABD-4A1F980C6C5F}" srcOrd="0" destOrd="0" presId="urn:microsoft.com/office/officeart/2005/8/layout/lProcess3"/>
    <dgm:cxn modelId="{D9458E20-5919-4E90-9A3A-7557EE9A9700}" type="presOf" srcId="{DB9DE588-B17A-4AEE-8295-2A5974D41227}" destId="{DD453F24-5EC0-4EB1-B43E-A711A7C60DEE}" srcOrd="0" destOrd="0" presId="urn:microsoft.com/office/officeart/2005/8/layout/lProcess3"/>
    <dgm:cxn modelId="{77F1CF20-D767-4B87-822B-6E72C55478CD}" srcId="{2B30EFE2-D07D-4626-A941-34DE165B3735}" destId="{FDFB0DD4-E243-46D4-A752-9D3D48E70317}" srcOrd="3" destOrd="0" parTransId="{D4146768-CD57-41DB-8994-D8FAB0AB31AA}" sibTransId="{7FADB62B-730F-4004-99FB-6B83CBEC9E95}"/>
    <dgm:cxn modelId="{6A35CA21-0166-4714-B577-35FA120CC801}" srcId="{55CEB2CE-2D3A-4579-89FF-CB7DBDB70D77}" destId="{3FB5F038-BA27-4B2C-B9AC-7F22FE346060}" srcOrd="2" destOrd="0" parTransId="{0C93CACB-E8EC-48B7-A89B-08B58D0280F1}" sibTransId="{BE45A307-6BB4-40FE-8AEE-89669FA8EAD7}"/>
    <dgm:cxn modelId="{69D96123-3A09-4DA7-9AB5-2162A67050E0}" type="presOf" srcId="{4A7EFD71-1902-4B18-A70A-6B37DAB563E2}" destId="{32264946-705C-4364-8A4A-F7771FFCD6D8}" srcOrd="0" destOrd="0" presId="urn:microsoft.com/office/officeart/2005/8/layout/lProcess3"/>
    <dgm:cxn modelId="{0C75AC25-21DB-4B4B-A085-C3F64E5E2982}" type="presOf" srcId="{A251102E-BC7D-46A1-A0EF-7688BDCA9DFC}" destId="{4789F3D4-D383-4B38-8767-4CBD4DBEDC9F}" srcOrd="0" destOrd="0" presId="urn:microsoft.com/office/officeart/2005/8/layout/lProcess3"/>
    <dgm:cxn modelId="{4FA40526-DBC6-48AD-B825-3CDE433E8E28}" srcId="{2B30EFE2-D07D-4626-A941-34DE165B3735}" destId="{F1E4C481-FAC0-424D-99B1-4DF3242C8AFC}" srcOrd="4" destOrd="0" parTransId="{890252DA-7C9B-4599-9BBE-6B8DC4418EDC}" sibTransId="{6740A4D7-EDD2-4C57-B93A-6191354D86D6}"/>
    <dgm:cxn modelId="{75975E33-8CF1-4FE4-9702-2EEDFFD14E0C}" srcId="{07FB2302-5031-4AB6-AC00-632EDC8ECD9C}" destId="{05C66CEC-3B51-444A-97FE-0B397DE333D1}" srcOrd="3" destOrd="0" parTransId="{21CDDBEF-C149-4156-A982-A06369CC7792}" sibTransId="{CDE1B46A-6016-4D77-B32B-08B0EC3896FE}"/>
    <dgm:cxn modelId="{16D63E35-63CA-48DC-8F23-40AADBFE28A4}" srcId="{2B30EFE2-D07D-4626-A941-34DE165B3735}" destId="{07FB2302-5031-4AB6-AC00-632EDC8ECD9C}" srcOrd="0" destOrd="0" parTransId="{F368995C-757E-479E-AF85-7B76F3EC70D3}" sibTransId="{4DDEE0D1-125C-465B-8799-C0727518F489}"/>
    <dgm:cxn modelId="{49E9473A-60D3-43B9-9A92-0779BF04773C}" srcId="{07FB2302-5031-4AB6-AC00-632EDC8ECD9C}" destId="{D541D114-7A4F-4EB6-ACA3-667023FFB4F1}" srcOrd="2" destOrd="0" parTransId="{379AED5A-A668-438D-A8D9-7C53D9BC9305}" sibTransId="{2F1725CC-8B4D-48BD-9848-7D4D43424849}"/>
    <dgm:cxn modelId="{A47B393B-4074-4FEE-8BD9-B64093D037B8}" srcId="{FDFB0DD4-E243-46D4-A752-9D3D48E70317}" destId="{B81182F8-7309-41F9-93AE-81AEFF010EE5}" srcOrd="2" destOrd="0" parTransId="{C63F6306-1CF5-4FDD-B10A-6356C2ED3EDF}" sibTransId="{128DF86E-2646-4A46-B45A-03170363358F}"/>
    <dgm:cxn modelId="{89355E3B-A375-4DFC-AF87-651A7D544816}" srcId="{6EE8EEBB-241C-4930-B5EC-364C536910BA}" destId="{AB972981-EF87-42FA-9E02-4D5D9E39E102}" srcOrd="0" destOrd="0" parTransId="{57A3D615-A1B6-4E4E-AF49-6588862F59C0}" sibTransId="{251D351F-4DB6-44DA-9D36-D10777AE55FA}"/>
    <dgm:cxn modelId="{F169863B-7EF5-4677-813A-6DD855D85C14}" type="presOf" srcId="{6ED93752-F43A-4F4A-A959-3C95923CEFB9}" destId="{4EA56CB5-E1FE-4724-8239-176D6E2CB397}" srcOrd="0" destOrd="0" presId="urn:microsoft.com/office/officeart/2005/8/layout/lProcess3"/>
    <dgm:cxn modelId="{6629AB3D-B1BE-460D-A3B9-95DA902BDBB4}" srcId="{6ED93752-F43A-4F4A-A959-3C95923CEFB9}" destId="{40D34317-AEE8-461A-8F53-E1E3F5E98622}" srcOrd="1" destOrd="0" parTransId="{8B4309AB-821C-4CC0-92FC-1EC5F7518A8B}" sibTransId="{905B2E3E-B026-4C96-B313-FD1F3BD38A99}"/>
    <dgm:cxn modelId="{4DEAA75D-3954-4AD5-AA76-50D3053C18AF}" type="presOf" srcId="{99EC5373-9CE3-4E5C-AA51-641C68AC93E4}" destId="{BC8E07C5-AA6F-4F31-8282-1E11B0175A4C}" srcOrd="0" destOrd="0" presId="urn:microsoft.com/office/officeart/2005/8/layout/lProcess3"/>
    <dgm:cxn modelId="{9447E260-7017-4AFD-9015-15CE20683EE1}" type="presOf" srcId="{17D18AAF-962D-406B-9057-03C3E4C97BB5}" destId="{718E0690-BCA8-42CB-A1F1-54123D4F639B}" srcOrd="0" destOrd="0" presId="urn:microsoft.com/office/officeart/2005/8/layout/lProcess3"/>
    <dgm:cxn modelId="{E0B86E41-4ACF-43E6-AD62-FA31E5D7D5EF}" type="presOf" srcId="{07FB2302-5031-4AB6-AC00-632EDC8ECD9C}" destId="{A725935A-6703-4C11-AB5C-CADBD6E6B4F1}" srcOrd="0" destOrd="0" presId="urn:microsoft.com/office/officeart/2005/8/layout/lProcess3"/>
    <dgm:cxn modelId="{68324362-10BA-4996-B23E-835B8971D11E}" srcId="{6ED93752-F43A-4F4A-A959-3C95923CEFB9}" destId="{E2B12520-FAF2-4A01-98BA-DD48664158CB}" srcOrd="0" destOrd="0" parTransId="{49C7ACB3-998D-42DB-B246-B80C8B8A5329}" sibTransId="{2770982B-2526-44B9-8F9B-35C67C8CD493}"/>
    <dgm:cxn modelId="{D866CA42-93B4-46BF-90A9-F79D6BCD2AB1}" type="presOf" srcId="{4D19F1E4-8C81-4D8D-81C8-0E60B0CFED36}" destId="{A4823873-71DD-4CFC-9FA4-FA86767CE055}" srcOrd="0" destOrd="0" presId="urn:microsoft.com/office/officeart/2005/8/layout/lProcess3"/>
    <dgm:cxn modelId="{49616447-CE4B-4C12-83D6-DEF5807AFD9A}" srcId="{2B30EFE2-D07D-4626-A941-34DE165B3735}" destId="{6EE8EEBB-241C-4930-B5EC-364C536910BA}" srcOrd="2" destOrd="0" parTransId="{6BF3483F-E3B1-4237-8941-CC9EF50B3014}" sibTransId="{7026DEDC-9AE1-43FC-84D4-EE4461DF978D}"/>
    <dgm:cxn modelId="{A075DB49-3701-4960-9FE1-CB7DA691D545}" type="presOf" srcId="{55CEB2CE-2D3A-4579-89FF-CB7DBDB70D77}" destId="{336E2C1E-1A6D-4BDA-B8BE-A95729524935}" srcOrd="0" destOrd="0" presId="urn:microsoft.com/office/officeart/2005/8/layout/lProcess3"/>
    <dgm:cxn modelId="{C16ACC6B-80C4-4DFE-9F34-B492981CFC8E}" srcId="{FDFB0DD4-E243-46D4-A752-9D3D48E70317}" destId="{2E990477-C289-4D2B-A3AC-209ACEF59DDE}" srcOrd="1" destOrd="0" parTransId="{64D6B0D3-C617-40E9-9D7D-A267FCFB8F31}" sibTransId="{21F53A44-A44C-4272-8D8B-4F448E9B1955}"/>
    <dgm:cxn modelId="{A2E1994C-08AA-46CB-9340-50C9C6639B63}" type="presOf" srcId="{A2A22661-C802-4C8E-A126-27B231D502D8}" destId="{6227A32F-9F76-43EA-8E14-F71679393BA5}" srcOrd="0" destOrd="0" presId="urn:microsoft.com/office/officeart/2005/8/layout/lProcess3"/>
    <dgm:cxn modelId="{84C11877-CE53-4D91-9224-6D90148EEA7B}" srcId="{55CEB2CE-2D3A-4579-89FF-CB7DBDB70D77}" destId="{BD0EB278-1E0B-46B3-B7F3-DA5F91B30081}" srcOrd="3" destOrd="0" parTransId="{5D6D7B96-D608-4407-AF39-D82FDD3B67DE}" sibTransId="{7F5A20EA-4F22-4450-B725-CF5267602C76}"/>
    <dgm:cxn modelId="{74322D77-9034-4B7F-BFA7-368E089A9EDC}" srcId="{07FB2302-5031-4AB6-AC00-632EDC8ECD9C}" destId="{94889BD6-3A47-44D5-B188-3F128F80BDED}" srcOrd="1" destOrd="0" parTransId="{5A02BC81-D7FD-4FBC-BF8F-18B7DBBCB0E4}" sibTransId="{A058ABC2-1EDA-4E14-AA7A-0C5485D5075A}"/>
    <dgm:cxn modelId="{B1013F58-76DA-4A8E-98DA-31996AE9674C}" type="presOf" srcId="{94889BD6-3A47-44D5-B188-3F128F80BDED}" destId="{55F5D109-6C26-4A21-8476-89C1249EC56B}" srcOrd="0" destOrd="0" presId="urn:microsoft.com/office/officeart/2005/8/layout/lProcess3"/>
    <dgm:cxn modelId="{61C77578-8C07-457F-AF3C-1F1C0C6B89C7}" srcId="{6EE8EEBB-241C-4930-B5EC-364C536910BA}" destId="{4A7EFD71-1902-4B18-A70A-6B37DAB563E2}" srcOrd="3" destOrd="0" parTransId="{2F4AA922-ABCF-40B7-93E6-961815904574}" sibTransId="{D1A37736-B409-4AA7-917F-240D52B1AD6E}"/>
    <dgm:cxn modelId="{FA82E759-1482-468F-B518-44217E98A956}" type="presOf" srcId="{2E990477-C289-4D2B-A3AC-209ACEF59DDE}" destId="{8F024B16-07CF-43BC-B25E-9D59F4030AB3}" srcOrd="0" destOrd="0" presId="urn:microsoft.com/office/officeart/2005/8/layout/lProcess3"/>
    <dgm:cxn modelId="{B610427B-027A-438A-BCE5-63023BDDE471}" srcId="{2B30EFE2-D07D-4626-A941-34DE165B3735}" destId="{6ED93752-F43A-4F4A-A959-3C95923CEFB9}" srcOrd="1" destOrd="0" parTransId="{47729658-0928-4E8B-BA81-ED8CCEC4A8CB}" sibTransId="{C5196C16-020D-49D2-942D-CC6D79A81128}"/>
    <dgm:cxn modelId="{A7A9997B-4D7C-469A-B93F-3AB5D428AD14}" type="presOf" srcId="{F1E4C481-FAC0-424D-99B1-4DF3242C8AFC}" destId="{60C8E240-2DAF-4C94-8399-F0EE87C063F8}" srcOrd="0" destOrd="0" presId="urn:microsoft.com/office/officeart/2005/8/layout/lProcess3"/>
    <dgm:cxn modelId="{2CD1F57E-F506-4C1A-B4E5-BA8696F21D9F}" srcId="{F1E4C481-FAC0-424D-99B1-4DF3242C8AFC}" destId="{99EC5373-9CE3-4E5C-AA51-641C68AC93E4}" srcOrd="0" destOrd="0" parTransId="{14D09974-1175-4590-83BC-29F2F1F9075E}" sibTransId="{6D00FFF5-0037-4693-9FC5-BF1431D3F3A1}"/>
    <dgm:cxn modelId="{EE469587-F6F8-436B-A6AA-54BFFD13D769}" srcId="{2B30EFE2-D07D-4626-A941-34DE165B3735}" destId="{55CEB2CE-2D3A-4579-89FF-CB7DBDB70D77}" srcOrd="5" destOrd="0" parTransId="{A796A454-2413-437D-ABA0-C22A1AA1DC1B}" sibTransId="{657B5091-BA91-450D-AB00-B53058BC09FF}"/>
    <dgm:cxn modelId="{747E638B-95BE-4897-A0C7-C9332982CB8F}" type="presOf" srcId="{6EE8EEBB-241C-4930-B5EC-364C536910BA}" destId="{0D7EBC48-FC1D-4B7F-92F5-E82CD3B5B2E7}" srcOrd="0" destOrd="0" presId="urn:microsoft.com/office/officeart/2005/8/layout/lProcess3"/>
    <dgm:cxn modelId="{4307588D-1838-44B9-B2E4-7AE40A6B3424}" type="presOf" srcId="{BD0EB278-1E0B-46B3-B7F3-DA5F91B30081}" destId="{1DD9E36D-74AE-4D91-9E96-77A0ED46F11A}" srcOrd="0" destOrd="0" presId="urn:microsoft.com/office/officeart/2005/8/layout/lProcess3"/>
    <dgm:cxn modelId="{A5C2FF92-F713-4B51-8D7A-52060694775A}" type="presOf" srcId="{B81182F8-7309-41F9-93AE-81AEFF010EE5}" destId="{66F42642-0D2A-48C1-B6E0-AC65F0461DFF}" srcOrd="0" destOrd="0" presId="urn:microsoft.com/office/officeart/2005/8/layout/lProcess3"/>
    <dgm:cxn modelId="{80A54595-AC1E-4659-B116-0FFADBF337E4}" srcId="{FDFB0DD4-E243-46D4-A752-9D3D48E70317}" destId="{653E61C9-CDC4-4A00-A686-70313F09DF9F}" srcOrd="3" destOrd="0" parTransId="{98528A01-66CF-4AF6-A108-035633394915}" sibTransId="{984D5901-A4B6-44D3-AF96-1688351C91D5}"/>
    <dgm:cxn modelId="{6B8CAF97-D7FE-469D-92EE-895D474F487C}" srcId="{6ED93752-F43A-4F4A-A959-3C95923CEFB9}" destId="{41573AE6-5EC4-4645-84AB-2078B50DE5B9}" srcOrd="2" destOrd="0" parTransId="{11CE624F-1101-4BE1-9B4E-E6B6DE392E6F}" sibTransId="{7B442A50-EA55-4AD1-B428-D5A1C1FEAC5B}"/>
    <dgm:cxn modelId="{2F26BC98-9D92-4CD4-9522-38E2D9EC3846}" type="presOf" srcId="{40D34317-AEE8-461A-8F53-E1E3F5E98622}" destId="{05EFFFEC-A902-4A17-80D9-424F2E706CC8}" srcOrd="0" destOrd="0" presId="urn:microsoft.com/office/officeart/2005/8/layout/lProcess3"/>
    <dgm:cxn modelId="{4B70D89A-0803-4509-A0B1-5D81CB377BD9}" type="presOf" srcId="{B6416F14-A8B1-432D-8341-48490FAFABDC}" destId="{BE8EBD1C-F468-42C1-BAF0-7D81C7C72210}" srcOrd="0" destOrd="0" presId="urn:microsoft.com/office/officeart/2005/8/layout/lProcess3"/>
    <dgm:cxn modelId="{3DACA8A0-2C1C-4EA9-98AD-6372E85214EA}" srcId="{F1E4C481-FAC0-424D-99B1-4DF3242C8AFC}" destId="{7F7B0532-47D2-4057-BDB4-3452154B6EC3}" srcOrd="2" destOrd="0" parTransId="{F80EE3B1-8119-4A61-B44A-EB6AF28B5DBA}" sibTransId="{5CF26149-4866-4594-9F11-986486453544}"/>
    <dgm:cxn modelId="{499F44A4-5255-4739-8605-DCF39B08B6D1}" srcId="{55CEB2CE-2D3A-4579-89FF-CB7DBDB70D77}" destId="{4D19F1E4-8C81-4D8D-81C8-0E60B0CFED36}" srcOrd="1" destOrd="0" parTransId="{4C8D9770-F62D-4D23-A201-628DE5BF4ED4}" sibTransId="{8C34A696-327B-4D64-B38E-814019B81D2B}"/>
    <dgm:cxn modelId="{2A3C55A6-4C5A-4DDC-A2EA-11F596A5AC5F}" srcId="{6EE8EEBB-241C-4930-B5EC-364C536910BA}" destId="{A251102E-BC7D-46A1-A0EF-7688BDCA9DFC}" srcOrd="1" destOrd="0" parTransId="{278752EF-5A41-48A3-A833-490BF3B35E2F}" sibTransId="{029BBCC6-4BF5-41E1-BFA7-6EDB9A841D4D}"/>
    <dgm:cxn modelId="{2BB434A9-DB2E-485B-8A5B-BA8C023B2589}" type="presOf" srcId="{2B30EFE2-D07D-4626-A941-34DE165B3735}" destId="{AC931CE3-4FAE-4A3E-9F23-D62ADB1793FA}" srcOrd="0" destOrd="0" presId="urn:microsoft.com/office/officeart/2005/8/layout/lProcess3"/>
    <dgm:cxn modelId="{D4CF33AE-D2AA-48C7-8217-1F0FD329EAEA}" type="presOf" srcId="{7F7B0532-47D2-4057-BDB4-3452154B6EC3}" destId="{9567FCA7-078D-4C6A-B007-B7E3DFC28637}" srcOrd="0" destOrd="0" presId="urn:microsoft.com/office/officeart/2005/8/layout/lProcess3"/>
    <dgm:cxn modelId="{36AF8DAF-8FB9-4D62-9E0F-4F19F1ACAFC7}" srcId="{F1E4C481-FAC0-424D-99B1-4DF3242C8AFC}" destId="{DB9DE588-B17A-4AEE-8295-2A5974D41227}" srcOrd="1" destOrd="0" parTransId="{AFB9B5AC-1B2C-4A14-8F81-07BE0A5D927A}" sibTransId="{0859487B-AD63-46BA-AF05-3168DF0BA945}"/>
    <dgm:cxn modelId="{244893B8-0AF5-47DE-B286-4AFFF688C736}" type="presOf" srcId="{41573AE6-5EC4-4645-84AB-2078B50DE5B9}" destId="{58526B6D-AFC7-4185-8BEA-7E1AC9B36FF3}" srcOrd="0" destOrd="0" presId="urn:microsoft.com/office/officeart/2005/8/layout/lProcess3"/>
    <dgm:cxn modelId="{6C639AB8-B0DD-47B3-A73F-1D29EC8F927B}" srcId="{6ED93752-F43A-4F4A-A959-3C95923CEFB9}" destId="{B6416F14-A8B1-432D-8341-48490FAFABDC}" srcOrd="3" destOrd="0" parTransId="{8684F7EC-3686-4B58-A2B5-B7A7C0E1EDD2}" sibTransId="{CA711448-F7F6-49CF-95C1-F452CCD6724D}"/>
    <dgm:cxn modelId="{79B109BB-4CB1-42B3-90B4-4DA9F72EEE8A}" type="presOf" srcId="{FDFB0DD4-E243-46D4-A752-9D3D48E70317}" destId="{FDAC5442-5F2E-4CF9-A1B3-41BDF0F29D8B}" srcOrd="0" destOrd="0" presId="urn:microsoft.com/office/officeart/2005/8/layout/lProcess3"/>
    <dgm:cxn modelId="{F3F934C7-3663-44A0-95E6-2360F0D2C5AB}" srcId="{FDFB0DD4-E243-46D4-A752-9D3D48E70317}" destId="{4D878F8C-5E1D-4954-8544-268A01E8E7C2}" srcOrd="0" destOrd="0" parTransId="{BD1FA8CF-E0BB-4196-A24F-17CBF9094237}" sibTransId="{F5EC03CF-A1AC-46ED-BE26-2C6BEA6CDB18}"/>
    <dgm:cxn modelId="{91A76DD2-CC25-4FDF-A655-90AEEE967AB7}" srcId="{55CEB2CE-2D3A-4579-89FF-CB7DBDB70D77}" destId="{3E57F7F3-0EEC-48B6-9239-A69CA419151E}" srcOrd="0" destOrd="0" parTransId="{0FBFBA66-84B7-43AF-9AC6-F224A5DA0FEC}" sibTransId="{5578DD1C-5554-49B2-90EE-3A5379EEE88D}"/>
    <dgm:cxn modelId="{CF13BED7-2810-4A35-9B36-2674C1AE5BF1}" type="presOf" srcId="{E2B12520-FAF2-4A01-98BA-DD48664158CB}" destId="{B17E0D21-4DFE-43E8-9A45-F353518C03B0}" srcOrd="0" destOrd="0" presId="urn:microsoft.com/office/officeart/2005/8/layout/lProcess3"/>
    <dgm:cxn modelId="{7DBDFED9-A7E5-4835-9409-2E37E206046D}" type="presOf" srcId="{653E61C9-CDC4-4A00-A686-70313F09DF9F}" destId="{E7FEA88D-3E93-424A-B600-0759AF0B9ED8}" srcOrd="0" destOrd="0" presId="urn:microsoft.com/office/officeart/2005/8/layout/lProcess3"/>
    <dgm:cxn modelId="{829C05EE-B5C4-4C49-922B-A111D79528C4}" type="presOf" srcId="{3FB5F038-BA27-4B2C-B9AC-7F22FE346060}" destId="{C14C33FF-477C-421D-B8A7-696D98FF555C}" srcOrd="0" destOrd="0" presId="urn:microsoft.com/office/officeart/2005/8/layout/lProcess3"/>
    <dgm:cxn modelId="{18D315EE-0FB3-4763-93EE-C35F3B899FF6}" srcId="{F1E4C481-FAC0-424D-99B1-4DF3242C8AFC}" destId="{17D18AAF-962D-406B-9057-03C3E4C97BB5}" srcOrd="3" destOrd="0" parTransId="{6423BB69-3940-4AB1-9338-E3930192527A}" sibTransId="{ACD3C6F5-6AB7-478B-8268-C687E540E4AA}"/>
    <dgm:cxn modelId="{01F355FE-64D3-4350-9AF1-B149F7E4A74F}" srcId="{6EE8EEBB-241C-4930-B5EC-364C536910BA}" destId="{041E0E52-02D5-4C12-A2C2-D36F85335166}" srcOrd="2" destOrd="0" parTransId="{913FAAC9-11BF-4EC5-B0A8-B2C99378BF3A}" sibTransId="{905A3DAA-D1FD-4526-BF06-363F2EA6674F}"/>
    <dgm:cxn modelId="{E4C5B13B-7DA8-4934-BE85-61083DF8DF86}" type="presParOf" srcId="{AC931CE3-4FAE-4A3E-9F23-D62ADB1793FA}" destId="{291C0CFF-8C16-4A45-A13D-80F18227A24F}" srcOrd="0" destOrd="0" presId="urn:microsoft.com/office/officeart/2005/8/layout/lProcess3"/>
    <dgm:cxn modelId="{EA59602B-3DA9-4451-9BD9-A50F3E947FDF}" type="presParOf" srcId="{291C0CFF-8C16-4A45-A13D-80F18227A24F}" destId="{A725935A-6703-4C11-AB5C-CADBD6E6B4F1}" srcOrd="0" destOrd="0" presId="urn:microsoft.com/office/officeart/2005/8/layout/lProcess3"/>
    <dgm:cxn modelId="{9DA18006-DDD9-45B7-B493-C429BDBFC047}" type="presParOf" srcId="{291C0CFF-8C16-4A45-A13D-80F18227A24F}" destId="{FAEBE045-DDF2-4A55-AE79-3422A8D4FF96}" srcOrd="1" destOrd="0" presId="urn:microsoft.com/office/officeart/2005/8/layout/lProcess3"/>
    <dgm:cxn modelId="{88A1E92F-87F4-4161-A842-21B95E007371}" type="presParOf" srcId="{291C0CFF-8C16-4A45-A13D-80F18227A24F}" destId="{6227A32F-9F76-43EA-8E14-F71679393BA5}" srcOrd="2" destOrd="0" presId="urn:microsoft.com/office/officeart/2005/8/layout/lProcess3"/>
    <dgm:cxn modelId="{6B0797ED-1538-409B-9FF9-E92E4F8276DA}" type="presParOf" srcId="{291C0CFF-8C16-4A45-A13D-80F18227A24F}" destId="{1DADF490-977B-40E2-B756-72E663595932}" srcOrd="3" destOrd="0" presId="urn:microsoft.com/office/officeart/2005/8/layout/lProcess3"/>
    <dgm:cxn modelId="{505B2363-191B-49F8-B71B-D9F705625612}" type="presParOf" srcId="{291C0CFF-8C16-4A45-A13D-80F18227A24F}" destId="{55F5D109-6C26-4A21-8476-89C1249EC56B}" srcOrd="4" destOrd="0" presId="urn:microsoft.com/office/officeart/2005/8/layout/lProcess3"/>
    <dgm:cxn modelId="{83954E63-83C1-4265-9972-D26866FEEC3C}" type="presParOf" srcId="{291C0CFF-8C16-4A45-A13D-80F18227A24F}" destId="{325BED78-7942-4A1E-9E3C-DE3878491066}" srcOrd="5" destOrd="0" presId="urn:microsoft.com/office/officeart/2005/8/layout/lProcess3"/>
    <dgm:cxn modelId="{BE26797F-9E19-44EA-9AFD-CD711FBF23E4}" type="presParOf" srcId="{291C0CFF-8C16-4A45-A13D-80F18227A24F}" destId="{F614AE1B-8E95-4CC5-AECD-4FAEDE2D8E00}" srcOrd="6" destOrd="0" presId="urn:microsoft.com/office/officeart/2005/8/layout/lProcess3"/>
    <dgm:cxn modelId="{9C300FFA-F8CE-41A3-B69D-A95F141E4B8B}" type="presParOf" srcId="{291C0CFF-8C16-4A45-A13D-80F18227A24F}" destId="{20D56293-A420-4E3A-9485-8E0CEDD66E74}" srcOrd="7" destOrd="0" presId="urn:microsoft.com/office/officeart/2005/8/layout/lProcess3"/>
    <dgm:cxn modelId="{7A97C8EA-6FE4-44E7-AFAC-B27FD034ACAE}" type="presParOf" srcId="{291C0CFF-8C16-4A45-A13D-80F18227A24F}" destId="{E616807A-15EA-4059-8C6C-9FB7B0E6C4E6}" srcOrd="8" destOrd="0" presId="urn:microsoft.com/office/officeart/2005/8/layout/lProcess3"/>
    <dgm:cxn modelId="{E0708F61-C988-4311-8C8E-83284E462AF6}" type="presParOf" srcId="{AC931CE3-4FAE-4A3E-9F23-D62ADB1793FA}" destId="{B22427F0-FC95-42B6-A314-36827E2029AB}" srcOrd="1" destOrd="0" presId="urn:microsoft.com/office/officeart/2005/8/layout/lProcess3"/>
    <dgm:cxn modelId="{51C20849-E9F6-4881-A2ED-DF343FA768E9}" type="presParOf" srcId="{AC931CE3-4FAE-4A3E-9F23-D62ADB1793FA}" destId="{4DD95CA7-97BA-4498-92D8-05D34C80F220}" srcOrd="2" destOrd="0" presId="urn:microsoft.com/office/officeart/2005/8/layout/lProcess3"/>
    <dgm:cxn modelId="{677E014D-7828-4A8E-8371-51012B093EB9}" type="presParOf" srcId="{4DD95CA7-97BA-4498-92D8-05D34C80F220}" destId="{4EA56CB5-E1FE-4724-8239-176D6E2CB397}" srcOrd="0" destOrd="0" presId="urn:microsoft.com/office/officeart/2005/8/layout/lProcess3"/>
    <dgm:cxn modelId="{5020B7F1-8FA5-4EBC-BA5A-747E048F339F}" type="presParOf" srcId="{4DD95CA7-97BA-4498-92D8-05D34C80F220}" destId="{B637BB4A-3164-4979-B3CC-2BDFD7E6CDA1}" srcOrd="1" destOrd="0" presId="urn:microsoft.com/office/officeart/2005/8/layout/lProcess3"/>
    <dgm:cxn modelId="{813AF358-352E-4657-AE03-7A11C47CC820}" type="presParOf" srcId="{4DD95CA7-97BA-4498-92D8-05D34C80F220}" destId="{B17E0D21-4DFE-43E8-9A45-F353518C03B0}" srcOrd="2" destOrd="0" presId="urn:microsoft.com/office/officeart/2005/8/layout/lProcess3"/>
    <dgm:cxn modelId="{52F6A474-AC44-4967-85A3-D3D70BC02AA4}" type="presParOf" srcId="{4DD95CA7-97BA-4498-92D8-05D34C80F220}" destId="{8386E74A-FECA-46D7-8678-77F49FF1F989}" srcOrd="3" destOrd="0" presId="urn:microsoft.com/office/officeart/2005/8/layout/lProcess3"/>
    <dgm:cxn modelId="{4865BFA4-1A36-473E-8865-C3F4057C9F57}" type="presParOf" srcId="{4DD95CA7-97BA-4498-92D8-05D34C80F220}" destId="{05EFFFEC-A902-4A17-80D9-424F2E706CC8}" srcOrd="4" destOrd="0" presId="urn:microsoft.com/office/officeart/2005/8/layout/lProcess3"/>
    <dgm:cxn modelId="{B37A46E4-18C2-460D-8560-9D7A6C299CCB}" type="presParOf" srcId="{4DD95CA7-97BA-4498-92D8-05D34C80F220}" destId="{D41171F0-210D-40B6-A539-F504FEDADCED}" srcOrd="5" destOrd="0" presId="urn:microsoft.com/office/officeart/2005/8/layout/lProcess3"/>
    <dgm:cxn modelId="{7ABF4779-9EDB-41B8-8DAC-2F5E32C854FB}" type="presParOf" srcId="{4DD95CA7-97BA-4498-92D8-05D34C80F220}" destId="{58526B6D-AFC7-4185-8BEA-7E1AC9B36FF3}" srcOrd="6" destOrd="0" presId="urn:microsoft.com/office/officeart/2005/8/layout/lProcess3"/>
    <dgm:cxn modelId="{FE21F8DC-FDA2-405E-8E94-F31FF21F4189}" type="presParOf" srcId="{4DD95CA7-97BA-4498-92D8-05D34C80F220}" destId="{77F93171-A0CF-4EB8-BC07-F1B5674298ED}" srcOrd="7" destOrd="0" presId="urn:microsoft.com/office/officeart/2005/8/layout/lProcess3"/>
    <dgm:cxn modelId="{BDF7A307-EF3C-4061-B0C9-DC30494B1EFF}" type="presParOf" srcId="{4DD95CA7-97BA-4498-92D8-05D34C80F220}" destId="{BE8EBD1C-F468-42C1-BAF0-7D81C7C72210}" srcOrd="8" destOrd="0" presId="urn:microsoft.com/office/officeart/2005/8/layout/lProcess3"/>
    <dgm:cxn modelId="{A0741BBD-FBC1-4FA5-B9FF-2C39AC75F8BD}" type="presParOf" srcId="{AC931CE3-4FAE-4A3E-9F23-D62ADB1793FA}" destId="{F3A8BF10-BDC4-437C-883B-66A65EF5EAE9}" srcOrd="3" destOrd="0" presId="urn:microsoft.com/office/officeart/2005/8/layout/lProcess3"/>
    <dgm:cxn modelId="{C7E90678-477E-4305-AAB1-66EA85E01A45}" type="presParOf" srcId="{AC931CE3-4FAE-4A3E-9F23-D62ADB1793FA}" destId="{F9C27DD5-5F5D-40DA-A7FC-3B69160E4218}" srcOrd="4" destOrd="0" presId="urn:microsoft.com/office/officeart/2005/8/layout/lProcess3"/>
    <dgm:cxn modelId="{592E3BB8-CAAA-4908-83F5-AB4BF4F593EB}" type="presParOf" srcId="{F9C27DD5-5F5D-40DA-A7FC-3B69160E4218}" destId="{0D7EBC48-FC1D-4B7F-92F5-E82CD3B5B2E7}" srcOrd="0" destOrd="0" presId="urn:microsoft.com/office/officeart/2005/8/layout/lProcess3"/>
    <dgm:cxn modelId="{D43435F2-4EFF-4CE5-A0C7-91A3870350BD}" type="presParOf" srcId="{F9C27DD5-5F5D-40DA-A7FC-3B69160E4218}" destId="{6356CC80-75E8-4D8C-B092-021E664513B3}" srcOrd="1" destOrd="0" presId="urn:microsoft.com/office/officeart/2005/8/layout/lProcess3"/>
    <dgm:cxn modelId="{2E27907C-84F2-428B-838E-143340A57431}" type="presParOf" srcId="{F9C27DD5-5F5D-40DA-A7FC-3B69160E4218}" destId="{562CC613-1F06-4E6B-81BB-055FCC3689C8}" srcOrd="2" destOrd="0" presId="urn:microsoft.com/office/officeart/2005/8/layout/lProcess3"/>
    <dgm:cxn modelId="{67760A6B-55BB-4DC2-A8AF-DF607272E417}" type="presParOf" srcId="{F9C27DD5-5F5D-40DA-A7FC-3B69160E4218}" destId="{A2D775BB-E7C0-4B36-895D-B86B87248694}" srcOrd="3" destOrd="0" presId="urn:microsoft.com/office/officeart/2005/8/layout/lProcess3"/>
    <dgm:cxn modelId="{F5967C85-B761-4453-9580-D2D40084B452}" type="presParOf" srcId="{F9C27DD5-5F5D-40DA-A7FC-3B69160E4218}" destId="{4789F3D4-D383-4B38-8767-4CBD4DBEDC9F}" srcOrd="4" destOrd="0" presId="urn:microsoft.com/office/officeart/2005/8/layout/lProcess3"/>
    <dgm:cxn modelId="{AC1C9237-FFB6-4242-AAFD-5F750B89C37E}" type="presParOf" srcId="{F9C27DD5-5F5D-40DA-A7FC-3B69160E4218}" destId="{66170546-1A8A-457C-99A3-E1F39E2A8F8C}" srcOrd="5" destOrd="0" presId="urn:microsoft.com/office/officeart/2005/8/layout/lProcess3"/>
    <dgm:cxn modelId="{C34863CE-D0B0-4BE0-8D32-9C1FD172C9BC}" type="presParOf" srcId="{F9C27DD5-5F5D-40DA-A7FC-3B69160E4218}" destId="{4B70A327-62EF-40D2-BD76-B8369C6F5445}" srcOrd="6" destOrd="0" presId="urn:microsoft.com/office/officeart/2005/8/layout/lProcess3"/>
    <dgm:cxn modelId="{255B05AB-F8DE-470B-943C-53A94EAA910F}" type="presParOf" srcId="{F9C27DD5-5F5D-40DA-A7FC-3B69160E4218}" destId="{7955E0ED-C8FA-44B4-B3F4-BE49D690853E}" srcOrd="7" destOrd="0" presId="urn:microsoft.com/office/officeart/2005/8/layout/lProcess3"/>
    <dgm:cxn modelId="{DC2E8591-E7D5-4B3F-89C7-AA93B598A2F6}" type="presParOf" srcId="{F9C27DD5-5F5D-40DA-A7FC-3B69160E4218}" destId="{32264946-705C-4364-8A4A-F7771FFCD6D8}" srcOrd="8" destOrd="0" presId="urn:microsoft.com/office/officeart/2005/8/layout/lProcess3"/>
    <dgm:cxn modelId="{5B1FFACB-1863-4D6D-9ACD-B2B10BAF1405}" type="presParOf" srcId="{AC931CE3-4FAE-4A3E-9F23-D62ADB1793FA}" destId="{53330692-E912-48EE-9AAF-BFD186DC9DB0}" srcOrd="5" destOrd="0" presId="urn:microsoft.com/office/officeart/2005/8/layout/lProcess3"/>
    <dgm:cxn modelId="{E44B2A54-C0B5-46D0-93AC-7357D47D2797}" type="presParOf" srcId="{AC931CE3-4FAE-4A3E-9F23-D62ADB1793FA}" destId="{693A3C34-A58D-4D50-9A60-4DC83C609911}" srcOrd="6" destOrd="0" presId="urn:microsoft.com/office/officeart/2005/8/layout/lProcess3"/>
    <dgm:cxn modelId="{04E135EC-B937-4C7D-96FD-BEEA0C936D36}" type="presParOf" srcId="{693A3C34-A58D-4D50-9A60-4DC83C609911}" destId="{FDAC5442-5F2E-4CF9-A1B3-41BDF0F29D8B}" srcOrd="0" destOrd="0" presId="urn:microsoft.com/office/officeart/2005/8/layout/lProcess3"/>
    <dgm:cxn modelId="{CF95E133-1601-4740-A98E-0010408BE700}" type="presParOf" srcId="{693A3C34-A58D-4D50-9A60-4DC83C609911}" destId="{BCE21393-62CC-4EB4-B8FB-34D298BB8FA3}" srcOrd="1" destOrd="0" presId="urn:microsoft.com/office/officeart/2005/8/layout/lProcess3"/>
    <dgm:cxn modelId="{C40812C5-58A7-4514-A15D-CD2145BD5FA8}" type="presParOf" srcId="{693A3C34-A58D-4D50-9A60-4DC83C609911}" destId="{DE85BEDE-EF9A-4FC1-BABD-4A1F980C6C5F}" srcOrd="2" destOrd="0" presId="urn:microsoft.com/office/officeart/2005/8/layout/lProcess3"/>
    <dgm:cxn modelId="{E39D98F2-5E21-4A19-BF2A-2A3FD5563F4F}" type="presParOf" srcId="{693A3C34-A58D-4D50-9A60-4DC83C609911}" destId="{5041FD52-19A3-4CE0-BC04-9C6C55251B72}" srcOrd="3" destOrd="0" presId="urn:microsoft.com/office/officeart/2005/8/layout/lProcess3"/>
    <dgm:cxn modelId="{0F44DA41-B94A-4279-8A6E-A5793A5629F3}" type="presParOf" srcId="{693A3C34-A58D-4D50-9A60-4DC83C609911}" destId="{8F024B16-07CF-43BC-B25E-9D59F4030AB3}" srcOrd="4" destOrd="0" presId="urn:microsoft.com/office/officeart/2005/8/layout/lProcess3"/>
    <dgm:cxn modelId="{DE423486-0A9B-4DAD-92B8-EC75290F1661}" type="presParOf" srcId="{693A3C34-A58D-4D50-9A60-4DC83C609911}" destId="{46204B3C-199B-437F-8BF7-F4A53F6D8069}" srcOrd="5" destOrd="0" presId="urn:microsoft.com/office/officeart/2005/8/layout/lProcess3"/>
    <dgm:cxn modelId="{C42F1281-CDE4-4389-A9DD-AC39DFBDAB6C}" type="presParOf" srcId="{693A3C34-A58D-4D50-9A60-4DC83C609911}" destId="{66F42642-0D2A-48C1-B6E0-AC65F0461DFF}" srcOrd="6" destOrd="0" presId="urn:microsoft.com/office/officeart/2005/8/layout/lProcess3"/>
    <dgm:cxn modelId="{397DD0D3-394F-472F-B791-E89898AC2F59}" type="presParOf" srcId="{693A3C34-A58D-4D50-9A60-4DC83C609911}" destId="{BBBC0698-940D-4A05-A0E1-5450D60F872A}" srcOrd="7" destOrd="0" presId="urn:microsoft.com/office/officeart/2005/8/layout/lProcess3"/>
    <dgm:cxn modelId="{B850B5DD-C1E9-4A51-B2C0-CFACFB060048}" type="presParOf" srcId="{693A3C34-A58D-4D50-9A60-4DC83C609911}" destId="{E7FEA88D-3E93-424A-B600-0759AF0B9ED8}" srcOrd="8" destOrd="0" presId="urn:microsoft.com/office/officeart/2005/8/layout/lProcess3"/>
    <dgm:cxn modelId="{10ECCEAF-C3CE-4029-AD09-E3B2FD5AB45D}" type="presParOf" srcId="{AC931CE3-4FAE-4A3E-9F23-D62ADB1793FA}" destId="{1AF84F03-9194-40C4-B570-7822AEDB9414}" srcOrd="7" destOrd="0" presId="urn:microsoft.com/office/officeart/2005/8/layout/lProcess3"/>
    <dgm:cxn modelId="{E6BCD624-0212-471D-932D-126024391425}" type="presParOf" srcId="{AC931CE3-4FAE-4A3E-9F23-D62ADB1793FA}" destId="{9B291DE0-734F-4238-911B-0242BF09884A}" srcOrd="8" destOrd="0" presId="urn:microsoft.com/office/officeart/2005/8/layout/lProcess3"/>
    <dgm:cxn modelId="{DC2D66B9-E458-4782-A378-EBB80507FAA3}" type="presParOf" srcId="{9B291DE0-734F-4238-911B-0242BF09884A}" destId="{60C8E240-2DAF-4C94-8399-F0EE87C063F8}" srcOrd="0" destOrd="0" presId="urn:microsoft.com/office/officeart/2005/8/layout/lProcess3"/>
    <dgm:cxn modelId="{B83602C8-635B-4C02-96C3-2800BF2C5BC7}" type="presParOf" srcId="{9B291DE0-734F-4238-911B-0242BF09884A}" destId="{D538CA2C-0AD8-490A-8513-869DFBCC735A}" srcOrd="1" destOrd="0" presId="urn:microsoft.com/office/officeart/2005/8/layout/lProcess3"/>
    <dgm:cxn modelId="{131FD9AB-6019-48E9-9270-05880E8EDEAB}" type="presParOf" srcId="{9B291DE0-734F-4238-911B-0242BF09884A}" destId="{BC8E07C5-AA6F-4F31-8282-1E11B0175A4C}" srcOrd="2" destOrd="0" presId="urn:microsoft.com/office/officeart/2005/8/layout/lProcess3"/>
    <dgm:cxn modelId="{D083FB07-2415-4F58-BC14-050FBD59C5BF}" type="presParOf" srcId="{9B291DE0-734F-4238-911B-0242BF09884A}" destId="{36488FDB-CF37-4943-9238-F45D74A84415}" srcOrd="3" destOrd="0" presId="urn:microsoft.com/office/officeart/2005/8/layout/lProcess3"/>
    <dgm:cxn modelId="{43CB9CCE-9078-4197-89A9-FD35A939145E}" type="presParOf" srcId="{9B291DE0-734F-4238-911B-0242BF09884A}" destId="{DD453F24-5EC0-4EB1-B43E-A711A7C60DEE}" srcOrd="4" destOrd="0" presId="urn:microsoft.com/office/officeart/2005/8/layout/lProcess3"/>
    <dgm:cxn modelId="{A323882E-314B-49F0-98DB-0B1BAC5912F4}" type="presParOf" srcId="{9B291DE0-734F-4238-911B-0242BF09884A}" destId="{A3661B57-9963-4ECC-84CE-75BDC75E8E71}" srcOrd="5" destOrd="0" presId="urn:microsoft.com/office/officeart/2005/8/layout/lProcess3"/>
    <dgm:cxn modelId="{E4B7DA09-2688-49FF-BD68-3324ACEB8FA7}" type="presParOf" srcId="{9B291DE0-734F-4238-911B-0242BF09884A}" destId="{9567FCA7-078D-4C6A-B007-B7E3DFC28637}" srcOrd="6" destOrd="0" presId="urn:microsoft.com/office/officeart/2005/8/layout/lProcess3"/>
    <dgm:cxn modelId="{848AA980-4D0E-4F33-A20B-FFAB1E205E84}" type="presParOf" srcId="{9B291DE0-734F-4238-911B-0242BF09884A}" destId="{2D277ADD-1F47-4BBF-B994-A9B88FEBD80E}" srcOrd="7" destOrd="0" presId="urn:microsoft.com/office/officeart/2005/8/layout/lProcess3"/>
    <dgm:cxn modelId="{8275D813-5075-4942-84EA-9E81824EC6CA}" type="presParOf" srcId="{9B291DE0-734F-4238-911B-0242BF09884A}" destId="{718E0690-BCA8-42CB-A1F1-54123D4F639B}" srcOrd="8" destOrd="0" presId="urn:microsoft.com/office/officeart/2005/8/layout/lProcess3"/>
    <dgm:cxn modelId="{B5268F5B-3031-420B-902B-C8C34C95DA47}" type="presParOf" srcId="{AC931CE3-4FAE-4A3E-9F23-D62ADB1793FA}" destId="{C05E52C4-571D-4A01-837D-228D1C27C6F0}" srcOrd="9" destOrd="0" presId="urn:microsoft.com/office/officeart/2005/8/layout/lProcess3"/>
    <dgm:cxn modelId="{35BC8E9E-53EC-4698-9EBF-8FF113EBA963}" type="presParOf" srcId="{AC931CE3-4FAE-4A3E-9F23-D62ADB1793FA}" destId="{08F4FAE1-F86C-4AEF-A909-D6752650893B}" srcOrd="10" destOrd="0" presId="urn:microsoft.com/office/officeart/2005/8/layout/lProcess3"/>
    <dgm:cxn modelId="{A36EA12A-7545-44D4-9CFA-389609425E17}" type="presParOf" srcId="{08F4FAE1-F86C-4AEF-A909-D6752650893B}" destId="{336E2C1E-1A6D-4BDA-B8BE-A95729524935}" srcOrd="0" destOrd="0" presId="urn:microsoft.com/office/officeart/2005/8/layout/lProcess3"/>
    <dgm:cxn modelId="{7877C5F0-C564-4F80-B71C-2AFADC50F433}" type="presParOf" srcId="{08F4FAE1-F86C-4AEF-A909-D6752650893B}" destId="{95B419F4-51E8-433A-927C-732AD383A1CA}" srcOrd="1" destOrd="0" presId="urn:microsoft.com/office/officeart/2005/8/layout/lProcess3"/>
    <dgm:cxn modelId="{BF5BE6F4-6F10-4D54-9B18-8481038457BE}" type="presParOf" srcId="{08F4FAE1-F86C-4AEF-A909-D6752650893B}" destId="{48444AFB-54F3-4D66-9E19-A25EE65D61F4}" srcOrd="2" destOrd="0" presId="urn:microsoft.com/office/officeart/2005/8/layout/lProcess3"/>
    <dgm:cxn modelId="{3CF4CBB6-6E58-49EF-8CD8-F76C49B7CE36}" type="presParOf" srcId="{08F4FAE1-F86C-4AEF-A909-D6752650893B}" destId="{F99C538A-3AAA-48AB-8F90-A48126184AF3}" srcOrd="3" destOrd="0" presId="urn:microsoft.com/office/officeart/2005/8/layout/lProcess3"/>
    <dgm:cxn modelId="{22F0E00F-FED0-4E1F-9628-66F11F32F81F}" type="presParOf" srcId="{08F4FAE1-F86C-4AEF-A909-D6752650893B}" destId="{A4823873-71DD-4CFC-9FA4-FA86767CE055}" srcOrd="4" destOrd="0" presId="urn:microsoft.com/office/officeart/2005/8/layout/lProcess3"/>
    <dgm:cxn modelId="{1091CB01-B751-46E8-9656-006F516BE6B5}" type="presParOf" srcId="{08F4FAE1-F86C-4AEF-A909-D6752650893B}" destId="{109EC3F0-D6B3-44E7-95C7-E1F92B1CA24D}" srcOrd="5" destOrd="0" presId="urn:microsoft.com/office/officeart/2005/8/layout/lProcess3"/>
    <dgm:cxn modelId="{6FB17B11-9F48-498D-AD05-F1993B015F0F}" type="presParOf" srcId="{08F4FAE1-F86C-4AEF-A909-D6752650893B}" destId="{C14C33FF-477C-421D-B8A7-696D98FF555C}" srcOrd="6" destOrd="0" presId="urn:microsoft.com/office/officeart/2005/8/layout/lProcess3"/>
    <dgm:cxn modelId="{0DE04596-0284-4B4F-A055-C8609A8E5696}" type="presParOf" srcId="{08F4FAE1-F86C-4AEF-A909-D6752650893B}" destId="{C0F35BC7-2E79-4F1C-9CE0-D9930F0A3744}" srcOrd="7" destOrd="0" presId="urn:microsoft.com/office/officeart/2005/8/layout/lProcess3"/>
    <dgm:cxn modelId="{DBD732A4-EE58-4604-AF4C-5BE8EC5EF9B3}" type="presParOf" srcId="{08F4FAE1-F86C-4AEF-A909-D6752650893B}" destId="{1DD9E36D-74AE-4D91-9E96-77A0ED46F11A}" srcOrd="8"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B30EFE2-D07D-4626-A941-34DE165B3735}"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07FB2302-5031-4AB6-AC00-632EDC8ECD9C}">
      <dgm:prSet phldrT="[Text]" custT="1"/>
      <dgm:spPr/>
      <dgm:t>
        <a:bodyPr/>
        <a:lstStyle/>
        <a:p>
          <a:r>
            <a:rPr lang="en-US" sz="2000" b="1"/>
            <a:t>Program</a:t>
          </a:r>
          <a:endParaRPr lang="en-US" sz="1700" b="1"/>
        </a:p>
      </dgm:t>
    </dgm:pt>
    <dgm:pt modelId="{F368995C-757E-479E-AF85-7B76F3EC70D3}" type="parTrans" cxnId="{16D63E35-63CA-48DC-8F23-40AADBFE28A4}">
      <dgm:prSet/>
      <dgm:spPr/>
      <dgm:t>
        <a:bodyPr/>
        <a:lstStyle/>
        <a:p>
          <a:endParaRPr lang="en-US"/>
        </a:p>
      </dgm:t>
    </dgm:pt>
    <dgm:pt modelId="{4DDEE0D1-125C-465B-8799-C0727518F489}" type="sibTrans" cxnId="{16D63E35-63CA-48DC-8F23-40AADBFE28A4}">
      <dgm:prSet/>
      <dgm:spPr/>
      <dgm:t>
        <a:bodyPr/>
        <a:lstStyle/>
        <a:p>
          <a:endParaRPr lang="en-US"/>
        </a:p>
      </dgm:t>
    </dgm:pt>
    <dgm:pt modelId="{A2A22661-C802-4C8E-A126-27B231D502D8}">
      <dgm:prSet phldrT="[Text]" custT="1"/>
      <dgm:spPr>
        <a:ln>
          <a:solidFill>
            <a:schemeClr val="tx1">
              <a:alpha val="90000"/>
            </a:schemeClr>
          </a:solidFill>
        </a:ln>
      </dgm:spPr>
      <dgm:t>
        <a:bodyPr/>
        <a:lstStyle/>
        <a:p>
          <a:r>
            <a:rPr lang="en-US" sz="1600" b="1"/>
            <a:t>Example</a:t>
          </a:r>
        </a:p>
      </dgm:t>
    </dgm:pt>
    <dgm:pt modelId="{6E09760D-A441-40CC-B332-90C81F3C2007}" type="parTrans" cxnId="{AEC31A0C-F972-4566-8B52-5E1332B1501F}">
      <dgm:prSet/>
      <dgm:spPr/>
      <dgm:t>
        <a:bodyPr/>
        <a:lstStyle/>
        <a:p>
          <a:endParaRPr lang="en-US"/>
        </a:p>
      </dgm:t>
    </dgm:pt>
    <dgm:pt modelId="{2B3D05DB-8F5F-41BF-B51F-CE7DBCEFC643}" type="sibTrans" cxnId="{AEC31A0C-F972-4566-8B52-5E1332B1501F}">
      <dgm:prSet/>
      <dgm:spPr/>
      <dgm:t>
        <a:bodyPr/>
        <a:lstStyle/>
        <a:p>
          <a:endParaRPr lang="en-US"/>
        </a:p>
      </dgm:t>
    </dgm:pt>
    <dgm:pt modelId="{D541D114-7A4F-4EB6-ACA3-667023FFB4F1}">
      <dgm:prSet phldrT="[Text]" custT="1"/>
      <dgm:spPr>
        <a:ln>
          <a:solidFill>
            <a:schemeClr val="tx1">
              <a:alpha val="90000"/>
            </a:schemeClr>
          </a:solidFill>
        </a:ln>
      </dgm:spPr>
      <dgm:t>
        <a:bodyPr/>
        <a:lstStyle/>
        <a:p>
          <a:r>
            <a:rPr lang="en-US" sz="1600" b="1"/>
            <a:t>Purpose</a:t>
          </a:r>
        </a:p>
      </dgm:t>
    </dgm:pt>
    <dgm:pt modelId="{379AED5A-A668-438D-A8D9-7C53D9BC9305}" type="parTrans" cxnId="{49E9473A-60D3-43B9-9A92-0779BF04773C}">
      <dgm:prSet/>
      <dgm:spPr/>
      <dgm:t>
        <a:bodyPr/>
        <a:lstStyle/>
        <a:p>
          <a:endParaRPr lang="en-US"/>
        </a:p>
      </dgm:t>
    </dgm:pt>
    <dgm:pt modelId="{2F1725CC-8B4D-48BD-9848-7D4D43424849}" type="sibTrans" cxnId="{49E9473A-60D3-43B9-9A92-0779BF04773C}">
      <dgm:prSet/>
      <dgm:spPr/>
      <dgm:t>
        <a:bodyPr/>
        <a:lstStyle/>
        <a:p>
          <a:endParaRPr lang="en-US"/>
        </a:p>
      </dgm:t>
    </dgm:pt>
    <dgm:pt modelId="{6ED93752-F43A-4F4A-A959-3C95923CEFB9}">
      <dgm:prSet phldrT="[Text]"/>
      <dgm:spPr/>
      <dgm:t>
        <a:bodyPr/>
        <a:lstStyle/>
        <a:p>
          <a:r>
            <a:rPr lang="en-US" b="1"/>
            <a:t>Population-healthy food policies</a:t>
          </a:r>
        </a:p>
      </dgm:t>
    </dgm:pt>
    <dgm:pt modelId="{47729658-0928-4E8B-BA81-ED8CCEC4A8CB}" type="parTrans" cxnId="{B610427B-027A-438A-BCE5-63023BDDE471}">
      <dgm:prSet/>
      <dgm:spPr/>
      <dgm:t>
        <a:bodyPr/>
        <a:lstStyle/>
        <a:p>
          <a:endParaRPr lang="en-US"/>
        </a:p>
      </dgm:t>
    </dgm:pt>
    <dgm:pt modelId="{C5196C16-020D-49D2-942D-CC6D79A81128}" type="sibTrans" cxnId="{B610427B-027A-438A-BCE5-63023BDDE471}">
      <dgm:prSet/>
      <dgm:spPr/>
      <dgm:t>
        <a:bodyPr/>
        <a:lstStyle/>
        <a:p>
          <a:endParaRPr lang="en-US"/>
        </a:p>
      </dgm:t>
    </dgm:pt>
    <dgm:pt modelId="{E2B12520-FAF2-4A01-98BA-DD48664158CB}">
      <dgm:prSet phldrT="[Text]" custT="1"/>
      <dgm:spPr/>
      <dgm:t>
        <a:bodyPr/>
        <a:lstStyle/>
        <a:p>
          <a:r>
            <a:rPr lang="en-US" sz="1400"/>
            <a:t>Farm Bill, Smart Snacks in Schools, etc.</a:t>
          </a:r>
        </a:p>
      </dgm:t>
    </dgm:pt>
    <dgm:pt modelId="{49C7ACB3-998D-42DB-B246-B80C8B8A5329}" type="parTrans" cxnId="{68324362-10BA-4996-B23E-835B8971D11E}">
      <dgm:prSet/>
      <dgm:spPr/>
      <dgm:t>
        <a:bodyPr/>
        <a:lstStyle/>
        <a:p>
          <a:endParaRPr lang="en-US"/>
        </a:p>
      </dgm:t>
    </dgm:pt>
    <dgm:pt modelId="{2770982B-2526-44B9-8F9B-35C67C8CD493}" type="sibTrans" cxnId="{68324362-10BA-4996-B23E-835B8971D11E}">
      <dgm:prSet/>
      <dgm:spPr/>
      <dgm:t>
        <a:bodyPr/>
        <a:lstStyle/>
        <a:p>
          <a:endParaRPr lang="en-US"/>
        </a:p>
      </dgm:t>
    </dgm:pt>
    <dgm:pt modelId="{6EE8EEBB-241C-4930-B5EC-364C536910BA}">
      <dgm:prSet phldrT="[Text]"/>
      <dgm:spPr/>
      <dgm:t>
        <a:bodyPr/>
        <a:lstStyle/>
        <a:p>
          <a:r>
            <a:rPr lang="en-US" b="1"/>
            <a:t>Nutrition Security Programs</a:t>
          </a:r>
        </a:p>
      </dgm:t>
    </dgm:pt>
    <dgm:pt modelId="{6BF3483F-E3B1-4237-8941-CC9EF50B3014}" type="parTrans" cxnId="{49616447-CE4B-4C12-83D6-DEF5807AFD9A}">
      <dgm:prSet/>
      <dgm:spPr/>
      <dgm:t>
        <a:bodyPr/>
        <a:lstStyle/>
        <a:p>
          <a:endParaRPr lang="en-US"/>
        </a:p>
      </dgm:t>
    </dgm:pt>
    <dgm:pt modelId="{7026DEDC-9AE1-43FC-84D4-EE4461DF978D}" type="sibTrans" cxnId="{49616447-CE4B-4C12-83D6-DEF5807AFD9A}">
      <dgm:prSet/>
      <dgm:spPr/>
      <dgm:t>
        <a:bodyPr/>
        <a:lstStyle/>
        <a:p>
          <a:endParaRPr lang="en-US"/>
        </a:p>
      </dgm:t>
    </dgm:pt>
    <dgm:pt modelId="{AB972981-EF87-42FA-9E02-4D5D9E39E102}">
      <dgm:prSet phldrT="[Text]" custT="1"/>
      <dgm:spPr/>
      <dgm:t>
        <a:bodyPr/>
        <a:lstStyle/>
        <a:p>
          <a:r>
            <a:rPr lang="en-US" sz="1400"/>
            <a:t>SNAP, WIC, School Meals, CACFP, etc.</a:t>
          </a:r>
        </a:p>
      </dgm:t>
    </dgm:pt>
    <dgm:pt modelId="{57A3D615-A1B6-4E4E-AF49-6588862F59C0}" type="parTrans" cxnId="{89355E3B-A375-4DFC-AF87-651A7D544816}">
      <dgm:prSet/>
      <dgm:spPr/>
      <dgm:t>
        <a:bodyPr/>
        <a:lstStyle/>
        <a:p>
          <a:endParaRPr lang="en-US"/>
        </a:p>
      </dgm:t>
    </dgm:pt>
    <dgm:pt modelId="{251D351F-4DB6-44DA-9D36-D10777AE55FA}" type="sibTrans" cxnId="{89355E3B-A375-4DFC-AF87-651A7D544816}">
      <dgm:prSet/>
      <dgm:spPr/>
      <dgm:t>
        <a:bodyPr/>
        <a:lstStyle/>
        <a:p>
          <a:endParaRPr lang="en-US"/>
        </a:p>
      </dgm:t>
    </dgm:pt>
    <dgm:pt modelId="{A251102E-BC7D-46A1-A0EF-7688BDCA9DFC}">
      <dgm:prSet phldrT="[Text]" custT="1"/>
      <dgm:spPr/>
      <dgm:t>
        <a:bodyPr/>
        <a:lstStyle/>
        <a:p>
          <a:r>
            <a:rPr lang="en-US" sz="1400"/>
            <a:t>Food and nutrition insecure people</a:t>
          </a:r>
        </a:p>
      </dgm:t>
    </dgm:pt>
    <dgm:pt modelId="{278752EF-5A41-48A3-A833-490BF3B35E2F}" type="parTrans" cxnId="{2A3C55A6-4C5A-4DDC-A2EA-11F596A5AC5F}">
      <dgm:prSet/>
      <dgm:spPr/>
      <dgm:t>
        <a:bodyPr/>
        <a:lstStyle/>
        <a:p>
          <a:endParaRPr lang="en-US"/>
        </a:p>
      </dgm:t>
    </dgm:pt>
    <dgm:pt modelId="{029BBCC6-4BF5-41E1-BFA7-6EDB9A841D4D}" type="sibTrans" cxnId="{2A3C55A6-4C5A-4DDC-A2EA-11F596A5AC5F}">
      <dgm:prSet/>
      <dgm:spPr/>
      <dgm:t>
        <a:bodyPr/>
        <a:lstStyle/>
        <a:p>
          <a:endParaRPr lang="en-US"/>
        </a:p>
      </dgm:t>
    </dgm:pt>
    <dgm:pt modelId="{05C66CEC-3B51-444A-97FE-0B397DE333D1}">
      <dgm:prSet phldrT="[Text]" custT="1"/>
      <dgm:spPr>
        <a:ln>
          <a:solidFill>
            <a:schemeClr val="tx1">
              <a:alpha val="90000"/>
            </a:schemeClr>
          </a:solidFill>
        </a:ln>
      </dgm:spPr>
      <dgm:t>
        <a:bodyPr/>
        <a:lstStyle/>
        <a:p>
          <a:r>
            <a:rPr lang="en-US" sz="1600" b="1"/>
            <a:t>Reach</a:t>
          </a:r>
        </a:p>
      </dgm:t>
    </dgm:pt>
    <dgm:pt modelId="{21CDDBEF-C149-4156-A982-A06369CC7792}" type="parTrans" cxnId="{75975E33-8CF1-4FE4-9702-2EEDFFD14E0C}">
      <dgm:prSet/>
      <dgm:spPr/>
      <dgm:t>
        <a:bodyPr/>
        <a:lstStyle/>
        <a:p>
          <a:endParaRPr lang="en-US"/>
        </a:p>
      </dgm:t>
    </dgm:pt>
    <dgm:pt modelId="{CDE1B46A-6016-4D77-B32B-08B0EC3896FE}" type="sibTrans" cxnId="{75975E33-8CF1-4FE4-9702-2EEDFFD14E0C}">
      <dgm:prSet/>
      <dgm:spPr/>
      <dgm:t>
        <a:bodyPr/>
        <a:lstStyle/>
        <a:p>
          <a:endParaRPr lang="en-US"/>
        </a:p>
      </dgm:t>
    </dgm:pt>
    <dgm:pt modelId="{94889BD6-3A47-44D5-B188-3F128F80BDED}">
      <dgm:prSet phldrT="[Text]" custT="1"/>
      <dgm:spPr>
        <a:ln>
          <a:solidFill>
            <a:schemeClr val="tx1">
              <a:alpha val="90000"/>
            </a:schemeClr>
          </a:solidFill>
        </a:ln>
      </dgm:spPr>
      <dgm:t>
        <a:bodyPr/>
        <a:lstStyle/>
        <a:p>
          <a:r>
            <a:rPr lang="en-US" sz="1600" b="1"/>
            <a:t>Population</a:t>
          </a:r>
        </a:p>
      </dgm:t>
    </dgm:pt>
    <dgm:pt modelId="{5A02BC81-D7FD-4FBC-BF8F-18B7DBBCB0E4}" type="parTrans" cxnId="{74322D77-9034-4B7F-BFA7-368E089A9EDC}">
      <dgm:prSet/>
      <dgm:spPr/>
      <dgm:t>
        <a:bodyPr/>
        <a:lstStyle/>
        <a:p>
          <a:endParaRPr lang="en-US"/>
        </a:p>
      </dgm:t>
    </dgm:pt>
    <dgm:pt modelId="{A058ABC2-1EDA-4E14-AA7A-0C5485D5075A}" type="sibTrans" cxnId="{74322D77-9034-4B7F-BFA7-368E089A9EDC}">
      <dgm:prSet/>
      <dgm:spPr/>
      <dgm:t>
        <a:bodyPr/>
        <a:lstStyle/>
        <a:p>
          <a:endParaRPr lang="en-US"/>
        </a:p>
      </dgm:t>
    </dgm:pt>
    <dgm:pt modelId="{41573AE6-5EC4-4645-84AB-2078B50DE5B9}">
      <dgm:prSet phldrT="[Text]" custT="1"/>
      <dgm:spPr/>
      <dgm:t>
        <a:bodyPr/>
        <a:lstStyle/>
        <a:p>
          <a:r>
            <a:rPr lang="en-US" sz="1400"/>
            <a:t>Improve public health</a:t>
          </a:r>
        </a:p>
      </dgm:t>
    </dgm:pt>
    <dgm:pt modelId="{11CE624F-1101-4BE1-9B4E-E6B6DE392E6F}" type="parTrans" cxnId="{6B8CAF97-D7FE-469D-92EE-895D474F487C}">
      <dgm:prSet/>
      <dgm:spPr/>
      <dgm:t>
        <a:bodyPr/>
        <a:lstStyle/>
        <a:p>
          <a:endParaRPr lang="en-US"/>
        </a:p>
      </dgm:t>
    </dgm:pt>
    <dgm:pt modelId="{7B442A50-EA55-4AD1-B428-D5A1C1FEAC5B}" type="sibTrans" cxnId="{6B8CAF97-D7FE-469D-92EE-895D474F487C}">
      <dgm:prSet/>
      <dgm:spPr/>
      <dgm:t>
        <a:bodyPr/>
        <a:lstStyle/>
        <a:p>
          <a:endParaRPr lang="en-US"/>
        </a:p>
      </dgm:t>
    </dgm:pt>
    <dgm:pt modelId="{B6416F14-A8B1-432D-8341-48490FAFABDC}">
      <dgm:prSet phldrT="[Text]" custT="1"/>
      <dgm:spPr/>
      <dgm:t>
        <a:bodyPr/>
        <a:lstStyle/>
        <a:p>
          <a:r>
            <a:rPr lang="en-US" sz="1400"/>
            <a:t>100% of US</a:t>
          </a:r>
        </a:p>
      </dgm:t>
    </dgm:pt>
    <dgm:pt modelId="{8684F7EC-3686-4B58-A2B5-B7A7C0E1EDD2}" type="parTrans" cxnId="{6C639AB8-B0DD-47B3-A73F-1D29EC8F927B}">
      <dgm:prSet/>
      <dgm:spPr/>
      <dgm:t>
        <a:bodyPr/>
        <a:lstStyle/>
        <a:p>
          <a:endParaRPr lang="en-US"/>
        </a:p>
      </dgm:t>
    </dgm:pt>
    <dgm:pt modelId="{CA711448-F7F6-49CF-95C1-F452CCD6724D}" type="sibTrans" cxnId="{6C639AB8-B0DD-47B3-A73F-1D29EC8F927B}">
      <dgm:prSet/>
      <dgm:spPr/>
      <dgm:t>
        <a:bodyPr/>
        <a:lstStyle/>
        <a:p>
          <a:endParaRPr lang="en-US"/>
        </a:p>
      </dgm:t>
    </dgm:pt>
    <dgm:pt modelId="{40D34317-AEE8-461A-8F53-E1E3F5E98622}">
      <dgm:prSet phldrT="[Text]" custT="1"/>
      <dgm:spPr/>
      <dgm:t>
        <a:bodyPr/>
        <a:lstStyle/>
        <a:p>
          <a:r>
            <a:rPr lang="en-US" sz="1400"/>
            <a:t>Everyone living in US</a:t>
          </a:r>
        </a:p>
      </dgm:t>
    </dgm:pt>
    <dgm:pt modelId="{8B4309AB-821C-4CC0-92FC-1EC5F7518A8B}" type="parTrans" cxnId="{6629AB3D-B1BE-460D-A3B9-95DA902BDBB4}">
      <dgm:prSet/>
      <dgm:spPr/>
      <dgm:t>
        <a:bodyPr/>
        <a:lstStyle/>
        <a:p>
          <a:endParaRPr lang="en-US"/>
        </a:p>
      </dgm:t>
    </dgm:pt>
    <dgm:pt modelId="{905B2E3E-B026-4C96-B313-FD1F3BD38A99}" type="sibTrans" cxnId="{6629AB3D-B1BE-460D-A3B9-95DA902BDBB4}">
      <dgm:prSet/>
      <dgm:spPr/>
      <dgm:t>
        <a:bodyPr/>
        <a:lstStyle/>
        <a:p>
          <a:endParaRPr lang="en-US"/>
        </a:p>
      </dgm:t>
    </dgm:pt>
    <dgm:pt modelId="{041E0E52-02D5-4C12-A2C2-D36F85335166}">
      <dgm:prSet phldrT="[Text]" custT="1"/>
      <dgm:spPr/>
      <dgm:t>
        <a:bodyPr/>
        <a:lstStyle/>
        <a:p>
          <a:r>
            <a:rPr lang="en-US" sz="1400"/>
            <a:t>Improve public health</a:t>
          </a:r>
        </a:p>
      </dgm:t>
    </dgm:pt>
    <dgm:pt modelId="{913FAAC9-11BF-4EC5-B0A8-B2C99378BF3A}" type="parTrans" cxnId="{01F355FE-64D3-4350-9AF1-B149F7E4A74F}">
      <dgm:prSet/>
      <dgm:spPr/>
      <dgm:t>
        <a:bodyPr/>
        <a:lstStyle/>
        <a:p>
          <a:endParaRPr lang="en-US"/>
        </a:p>
      </dgm:t>
    </dgm:pt>
    <dgm:pt modelId="{905A3DAA-D1FD-4526-BF06-363F2EA6674F}" type="sibTrans" cxnId="{01F355FE-64D3-4350-9AF1-B149F7E4A74F}">
      <dgm:prSet/>
      <dgm:spPr/>
      <dgm:t>
        <a:bodyPr/>
        <a:lstStyle/>
        <a:p>
          <a:endParaRPr lang="en-US"/>
        </a:p>
      </dgm:t>
    </dgm:pt>
    <dgm:pt modelId="{4A7EFD71-1902-4B18-A70A-6B37DAB563E2}">
      <dgm:prSet phldrT="[Text]" custT="1"/>
      <dgm:spPr/>
      <dgm:t>
        <a:bodyPr/>
        <a:lstStyle/>
        <a:p>
          <a:r>
            <a:rPr lang="en-US" sz="1400"/>
            <a:t>Greater than 10%</a:t>
          </a:r>
        </a:p>
      </dgm:t>
    </dgm:pt>
    <dgm:pt modelId="{2F4AA922-ABCF-40B7-93E6-961815904574}" type="parTrans" cxnId="{61C77578-8C07-457F-AF3C-1F1C0C6B89C7}">
      <dgm:prSet/>
      <dgm:spPr/>
      <dgm:t>
        <a:bodyPr/>
        <a:lstStyle/>
        <a:p>
          <a:endParaRPr lang="en-US"/>
        </a:p>
      </dgm:t>
    </dgm:pt>
    <dgm:pt modelId="{D1A37736-B409-4AA7-917F-240D52B1AD6E}" type="sibTrans" cxnId="{61C77578-8C07-457F-AF3C-1F1C0C6B89C7}">
      <dgm:prSet/>
      <dgm:spPr/>
      <dgm:t>
        <a:bodyPr/>
        <a:lstStyle/>
        <a:p>
          <a:endParaRPr lang="en-US"/>
        </a:p>
      </dgm:t>
    </dgm:pt>
    <dgm:pt modelId="{FDFB0DD4-E243-46D4-A752-9D3D48E70317}">
      <dgm:prSet phldrT="[Text]"/>
      <dgm:spPr/>
      <dgm:t>
        <a:bodyPr/>
        <a:lstStyle/>
        <a:p>
          <a:r>
            <a:rPr lang="en-US" b="1"/>
            <a:t>Food banks, pantries meal services</a:t>
          </a:r>
        </a:p>
      </dgm:t>
    </dgm:pt>
    <dgm:pt modelId="{D4146768-CD57-41DB-8994-D8FAB0AB31AA}" type="parTrans" cxnId="{77F1CF20-D767-4B87-822B-6E72C55478CD}">
      <dgm:prSet/>
      <dgm:spPr/>
      <dgm:t>
        <a:bodyPr/>
        <a:lstStyle/>
        <a:p>
          <a:endParaRPr lang="en-US"/>
        </a:p>
      </dgm:t>
    </dgm:pt>
    <dgm:pt modelId="{7FADB62B-730F-4004-99FB-6B83CBEC9E95}" type="sibTrans" cxnId="{77F1CF20-D767-4B87-822B-6E72C55478CD}">
      <dgm:prSet/>
      <dgm:spPr/>
      <dgm:t>
        <a:bodyPr/>
        <a:lstStyle/>
        <a:p>
          <a:endParaRPr lang="en-US"/>
        </a:p>
      </dgm:t>
    </dgm:pt>
    <dgm:pt modelId="{4D878F8C-5E1D-4954-8544-268A01E8E7C2}">
      <dgm:prSet phldrT="[Text]" custT="1"/>
      <dgm:spPr/>
      <dgm:t>
        <a:bodyPr/>
        <a:lstStyle/>
        <a:p>
          <a:r>
            <a:rPr lang="en-US" sz="1400"/>
            <a:t>Church pantry, food closet at UAA</a:t>
          </a:r>
        </a:p>
      </dgm:t>
    </dgm:pt>
    <dgm:pt modelId="{BD1FA8CF-E0BB-4196-A24F-17CBF9094237}" type="parTrans" cxnId="{F3F934C7-3663-44A0-95E6-2360F0D2C5AB}">
      <dgm:prSet/>
      <dgm:spPr/>
      <dgm:t>
        <a:bodyPr/>
        <a:lstStyle/>
        <a:p>
          <a:endParaRPr lang="en-US"/>
        </a:p>
      </dgm:t>
    </dgm:pt>
    <dgm:pt modelId="{F5EC03CF-A1AC-46ED-BE26-2C6BEA6CDB18}" type="sibTrans" cxnId="{F3F934C7-3663-44A0-95E6-2360F0D2C5AB}">
      <dgm:prSet/>
      <dgm:spPr/>
      <dgm:t>
        <a:bodyPr/>
        <a:lstStyle/>
        <a:p>
          <a:endParaRPr lang="en-US"/>
        </a:p>
      </dgm:t>
    </dgm:pt>
    <dgm:pt modelId="{B81182F8-7309-41F9-93AE-81AEFF010EE5}">
      <dgm:prSet phldrT="[Text]" custT="1"/>
      <dgm:spPr/>
      <dgm:t>
        <a:bodyPr/>
        <a:lstStyle/>
        <a:p>
          <a:pPr rtl="0"/>
          <a:r>
            <a:rPr lang="en-US" sz="1400">
              <a:latin typeface="Aptos Display" panose="02110004020202020204"/>
            </a:rPr>
            <a:t>Hungry people</a:t>
          </a:r>
        </a:p>
      </dgm:t>
    </dgm:pt>
    <dgm:pt modelId="{C63F6306-1CF5-4FDD-B10A-6356C2ED3EDF}" type="parTrans" cxnId="{A47B393B-4074-4FEE-8BD9-B64093D037B8}">
      <dgm:prSet/>
      <dgm:spPr/>
      <dgm:t>
        <a:bodyPr/>
        <a:lstStyle/>
        <a:p>
          <a:endParaRPr lang="en-US"/>
        </a:p>
      </dgm:t>
    </dgm:pt>
    <dgm:pt modelId="{128DF86E-2646-4A46-B45A-03170363358F}" type="sibTrans" cxnId="{A47B393B-4074-4FEE-8BD9-B64093D037B8}">
      <dgm:prSet/>
      <dgm:spPr/>
      <dgm:t>
        <a:bodyPr/>
        <a:lstStyle/>
        <a:p>
          <a:endParaRPr lang="en-US"/>
        </a:p>
      </dgm:t>
    </dgm:pt>
    <dgm:pt modelId="{653E61C9-CDC4-4A00-A686-70313F09DF9F}">
      <dgm:prSet phldrT="[Text]" custT="1"/>
      <dgm:spPr/>
      <dgm:t>
        <a:bodyPr/>
        <a:lstStyle/>
        <a:p>
          <a:r>
            <a:rPr lang="en-US" sz="1400"/>
            <a:t>Unknown %</a:t>
          </a:r>
        </a:p>
      </dgm:t>
    </dgm:pt>
    <dgm:pt modelId="{98528A01-66CF-4AF6-A108-035633394915}" type="parTrans" cxnId="{80A54595-AC1E-4659-B116-0FFADBF337E4}">
      <dgm:prSet/>
      <dgm:spPr/>
      <dgm:t>
        <a:bodyPr/>
        <a:lstStyle/>
        <a:p>
          <a:endParaRPr lang="en-US"/>
        </a:p>
      </dgm:t>
    </dgm:pt>
    <dgm:pt modelId="{984D5901-A4B6-44D3-AF96-1688351C91D5}" type="sibTrans" cxnId="{80A54595-AC1E-4659-B116-0FFADBF337E4}">
      <dgm:prSet/>
      <dgm:spPr/>
      <dgm:t>
        <a:bodyPr/>
        <a:lstStyle/>
        <a:p>
          <a:endParaRPr lang="en-US"/>
        </a:p>
      </dgm:t>
    </dgm:pt>
    <dgm:pt modelId="{F1E4C481-FAC0-424D-99B1-4DF3242C8AFC}">
      <dgm:prSet phldrT="[Text]"/>
      <dgm:spPr>
        <a:solidFill>
          <a:schemeClr val="accent6"/>
        </a:solidFill>
      </dgm:spPr>
      <dgm:t>
        <a:bodyPr/>
        <a:lstStyle/>
        <a:p>
          <a:r>
            <a:rPr lang="en-US" b="1"/>
            <a:t>Nutrition Incentive</a:t>
          </a:r>
        </a:p>
      </dgm:t>
    </dgm:pt>
    <dgm:pt modelId="{890252DA-7C9B-4599-9BBE-6B8DC4418EDC}" type="parTrans" cxnId="{4FA40526-DBC6-48AD-B825-3CDE433E8E28}">
      <dgm:prSet/>
      <dgm:spPr/>
      <dgm:t>
        <a:bodyPr/>
        <a:lstStyle/>
        <a:p>
          <a:endParaRPr lang="en-US"/>
        </a:p>
      </dgm:t>
    </dgm:pt>
    <dgm:pt modelId="{6740A4D7-EDD2-4C57-B93A-6191354D86D6}" type="sibTrans" cxnId="{4FA40526-DBC6-48AD-B825-3CDE433E8E28}">
      <dgm:prSet/>
      <dgm:spPr/>
      <dgm:t>
        <a:bodyPr/>
        <a:lstStyle/>
        <a:p>
          <a:endParaRPr lang="en-US"/>
        </a:p>
      </dgm:t>
    </dgm:pt>
    <dgm:pt modelId="{99EC5373-9CE3-4E5C-AA51-641C68AC93E4}">
      <dgm:prSet phldrT="[Text]" custT="1"/>
      <dgm:spPr/>
      <dgm:t>
        <a:bodyPr/>
        <a:lstStyle/>
        <a:p>
          <a:r>
            <a:rPr lang="en-US" sz="1400"/>
            <a:t>SNAP Double bucks, Fresh Bucks</a:t>
          </a:r>
        </a:p>
      </dgm:t>
    </dgm:pt>
    <dgm:pt modelId="{14D09974-1175-4590-83BC-29F2F1F9075E}" type="parTrans" cxnId="{2CD1F57E-F506-4C1A-B4E5-BA8696F21D9F}">
      <dgm:prSet/>
      <dgm:spPr/>
      <dgm:t>
        <a:bodyPr/>
        <a:lstStyle/>
        <a:p>
          <a:endParaRPr lang="en-US"/>
        </a:p>
      </dgm:t>
    </dgm:pt>
    <dgm:pt modelId="{6D00FFF5-0037-4693-9FC5-BF1431D3F3A1}" type="sibTrans" cxnId="{2CD1F57E-F506-4C1A-B4E5-BA8696F21D9F}">
      <dgm:prSet/>
      <dgm:spPr/>
      <dgm:t>
        <a:bodyPr/>
        <a:lstStyle/>
        <a:p>
          <a:endParaRPr lang="en-US"/>
        </a:p>
      </dgm:t>
    </dgm:pt>
    <dgm:pt modelId="{DB9DE588-B17A-4AEE-8295-2A5974D41227}">
      <dgm:prSet phldrT="[Text]" phldr="0" custT="1"/>
      <dgm:spPr/>
      <dgm:t>
        <a:bodyPr/>
        <a:lstStyle/>
        <a:p>
          <a:pPr rtl="0"/>
          <a:r>
            <a:rPr lang="en-US" sz="1400">
              <a:latin typeface="Aptos Display" panose="02110004020202020204"/>
            </a:rPr>
            <a:t>Those eligible for security programs</a:t>
          </a:r>
          <a:endParaRPr lang="en-US" sz="1400"/>
        </a:p>
      </dgm:t>
    </dgm:pt>
    <dgm:pt modelId="{AFB9B5AC-1B2C-4A14-8F81-07BE0A5D927A}" type="parTrans" cxnId="{36AF8DAF-8FB9-4D62-9E0F-4F19F1ACAFC7}">
      <dgm:prSet/>
      <dgm:spPr/>
      <dgm:t>
        <a:bodyPr/>
        <a:lstStyle/>
        <a:p>
          <a:endParaRPr lang="en-US"/>
        </a:p>
      </dgm:t>
    </dgm:pt>
    <dgm:pt modelId="{0859487B-AD63-46BA-AF05-3168DF0BA945}" type="sibTrans" cxnId="{36AF8DAF-8FB9-4D62-9E0F-4F19F1ACAFC7}">
      <dgm:prSet/>
      <dgm:spPr/>
      <dgm:t>
        <a:bodyPr/>
        <a:lstStyle/>
        <a:p>
          <a:endParaRPr lang="en-US"/>
        </a:p>
      </dgm:t>
    </dgm:pt>
    <dgm:pt modelId="{7F7B0532-47D2-4057-BDB4-3452154B6EC3}">
      <dgm:prSet phldrT="[Text]" custT="1"/>
      <dgm:spPr/>
      <dgm:t>
        <a:bodyPr/>
        <a:lstStyle/>
        <a:p>
          <a:r>
            <a:rPr lang="en-US" sz="1400"/>
            <a:t>Improve nutrition security</a:t>
          </a:r>
        </a:p>
      </dgm:t>
    </dgm:pt>
    <dgm:pt modelId="{F80EE3B1-8119-4A61-B44A-EB6AF28B5DBA}" type="parTrans" cxnId="{3DACA8A0-2C1C-4EA9-98AD-6372E85214EA}">
      <dgm:prSet/>
      <dgm:spPr/>
      <dgm:t>
        <a:bodyPr/>
        <a:lstStyle/>
        <a:p>
          <a:endParaRPr lang="en-US"/>
        </a:p>
      </dgm:t>
    </dgm:pt>
    <dgm:pt modelId="{5CF26149-4866-4594-9F11-986486453544}" type="sibTrans" cxnId="{3DACA8A0-2C1C-4EA9-98AD-6372E85214EA}">
      <dgm:prSet/>
      <dgm:spPr/>
      <dgm:t>
        <a:bodyPr/>
        <a:lstStyle/>
        <a:p>
          <a:endParaRPr lang="en-US"/>
        </a:p>
      </dgm:t>
    </dgm:pt>
    <dgm:pt modelId="{17D18AAF-962D-406B-9057-03C3E4C97BB5}">
      <dgm:prSet phldrT="[Text]" custT="1"/>
      <dgm:spPr/>
      <dgm:t>
        <a:bodyPr/>
        <a:lstStyle/>
        <a:p>
          <a:r>
            <a:rPr lang="en-US" sz="1400"/>
            <a:t>Unknown %</a:t>
          </a:r>
        </a:p>
      </dgm:t>
    </dgm:pt>
    <dgm:pt modelId="{6423BB69-3940-4AB1-9338-E3930192527A}" type="parTrans" cxnId="{18D315EE-0FB3-4763-93EE-C35F3B899FF6}">
      <dgm:prSet/>
      <dgm:spPr/>
      <dgm:t>
        <a:bodyPr/>
        <a:lstStyle/>
        <a:p>
          <a:endParaRPr lang="en-US"/>
        </a:p>
      </dgm:t>
    </dgm:pt>
    <dgm:pt modelId="{ACD3C6F5-6AB7-478B-8268-C687E540E4AA}" type="sibTrans" cxnId="{18D315EE-0FB3-4763-93EE-C35F3B899FF6}">
      <dgm:prSet/>
      <dgm:spPr/>
      <dgm:t>
        <a:bodyPr/>
        <a:lstStyle/>
        <a:p>
          <a:endParaRPr lang="en-US"/>
        </a:p>
      </dgm:t>
    </dgm:pt>
    <dgm:pt modelId="{55CEB2CE-2D3A-4579-89FF-CB7DBDB70D77}">
      <dgm:prSet phldrT="[Text]"/>
      <dgm:spPr>
        <a:solidFill>
          <a:schemeClr val="accent6"/>
        </a:solidFill>
      </dgm:spPr>
      <dgm:t>
        <a:bodyPr/>
        <a:lstStyle/>
        <a:p>
          <a:r>
            <a:rPr lang="en-US" b="1"/>
            <a:t>Food is Medicine</a:t>
          </a:r>
        </a:p>
      </dgm:t>
    </dgm:pt>
    <dgm:pt modelId="{A796A454-2413-437D-ABA0-C22A1AA1DC1B}" type="parTrans" cxnId="{EE469587-F6F8-436B-A6AA-54BFFD13D769}">
      <dgm:prSet/>
      <dgm:spPr/>
      <dgm:t>
        <a:bodyPr/>
        <a:lstStyle/>
        <a:p>
          <a:endParaRPr lang="en-US"/>
        </a:p>
      </dgm:t>
    </dgm:pt>
    <dgm:pt modelId="{657B5091-BA91-450D-AB00-B53058BC09FF}" type="sibTrans" cxnId="{EE469587-F6F8-436B-A6AA-54BFFD13D769}">
      <dgm:prSet/>
      <dgm:spPr/>
      <dgm:t>
        <a:bodyPr/>
        <a:lstStyle/>
        <a:p>
          <a:endParaRPr lang="en-US"/>
        </a:p>
      </dgm:t>
    </dgm:pt>
    <dgm:pt modelId="{4D19F1E4-8C81-4D8D-81C8-0E60B0CFED36}">
      <dgm:prSet phldrT="[Text]" custT="1"/>
      <dgm:spPr/>
      <dgm:t>
        <a:bodyPr/>
        <a:lstStyle/>
        <a:p>
          <a:r>
            <a:rPr lang="en-US" sz="1200"/>
            <a:t>Medical criteria – cancer, heart disease, etc.</a:t>
          </a:r>
        </a:p>
      </dgm:t>
    </dgm:pt>
    <dgm:pt modelId="{4C8D9770-F62D-4D23-A201-628DE5BF4ED4}" type="parTrans" cxnId="{499F44A4-5255-4739-8605-DCF39B08B6D1}">
      <dgm:prSet/>
      <dgm:spPr/>
      <dgm:t>
        <a:bodyPr/>
        <a:lstStyle/>
        <a:p>
          <a:endParaRPr lang="en-US"/>
        </a:p>
      </dgm:t>
    </dgm:pt>
    <dgm:pt modelId="{8C34A696-327B-4D64-B38E-814019B81D2B}" type="sibTrans" cxnId="{499F44A4-5255-4739-8605-DCF39B08B6D1}">
      <dgm:prSet/>
      <dgm:spPr/>
      <dgm:t>
        <a:bodyPr/>
        <a:lstStyle/>
        <a:p>
          <a:endParaRPr lang="en-US"/>
        </a:p>
      </dgm:t>
    </dgm:pt>
    <dgm:pt modelId="{BD0EB278-1E0B-46B3-B7F3-DA5F91B30081}">
      <dgm:prSet phldrT="[Text]" custT="1"/>
      <dgm:spPr/>
      <dgm:t>
        <a:bodyPr/>
        <a:lstStyle/>
        <a:p>
          <a:r>
            <a:rPr lang="en-US" sz="1200"/>
            <a:t>Unknown %</a:t>
          </a:r>
        </a:p>
      </dgm:t>
    </dgm:pt>
    <dgm:pt modelId="{5D6D7B96-D608-4407-AF39-D82FDD3B67DE}" type="parTrans" cxnId="{84C11877-CE53-4D91-9224-6D90148EEA7B}">
      <dgm:prSet/>
      <dgm:spPr/>
      <dgm:t>
        <a:bodyPr/>
        <a:lstStyle/>
        <a:p>
          <a:endParaRPr lang="en-US"/>
        </a:p>
      </dgm:t>
    </dgm:pt>
    <dgm:pt modelId="{7F5A20EA-4F22-4450-B725-CF5267602C76}" type="sibTrans" cxnId="{84C11877-CE53-4D91-9224-6D90148EEA7B}">
      <dgm:prSet/>
      <dgm:spPr/>
      <dgm:t>
        <a:bodyPr/>
        <a:lstStyle/>
        <a:p>
          <a:endParaRPr lang="en-US"/>
        </a:p>
      </dgm:t>
    </dgm:pt>
    <dgm:pt modelId="{3E57F7F3-0EEC-48B6-9239-A69CA419151E}">
      <dgm:prSet phldrT="[Text]" custT="1"/>
      <dgm:spPr/>
      <dgm:t>
        <a:bodyPr/>
        <a:lstStyle/>
        <a:p>
          <a:r>
            <a:rPr lang="en-US" sz="1200"/>
            <a:t>Produce prescription, Medically tailored meals</a:t>
          </a:r>
        </a:p>
      </dgm:t>
    </dgm:pt>
    <dgm:pt modelId="{5578DD1C-5554-49B2-90EE-3A5379EEE88D}" type="sibTrans" cxnId="{91A76DD2-CC25-4FDF-A655-90AEEE967AB7}">
      <dgm:prSet/>
      <dgm:spPr/>
      <dgm:t>
        <a:bodyPr/>
        <a:lstStyle/>
        <a:p>
          <a:endParaRPr lang="en-US"/>
        </a:p>
      </dgm:t>
    </dgm:pt>
    <dgm:pt modelId="{0FBFBA66-84B7-43AF-9AC6-F224A5DA0FEC}" type="parTrans" cxnId="{91A76DD2-CC25-4FDF-A655-90AEEE967AB7}">
      <dgm:prSet/>
      <dgm:spPr/>
      <dgm:t>
        <a:bodyPr/>
        <a:lstStyle/>
        <a:p>
          <a:endParaRPr lang="en-US"/>
        </a:p>
      </dgm:t>
    </dgm:pt>
    <dgm:pt modelId="{3FB5F038-BA27-4B2C-B9AC-7F22FE346060}">
      <dgm:prSet phldrT="[Text]" custT="1"/>
      <dgm:spPr/>
      <dgm:t>
        <a:bodyPr/>
        <a:lstStyle/>
        <a:p>
          <a:pPr rtl="0"/>
          <a:r>
            <a:rPr lang="en-US" sz="1200">
              <a:latin typeface="Aptos Display" panose="02110004020202020204"/>
            </a:rPr>
            <a:t>Reduce readmission, costs, improve treatment </a:t>
          </a:r>
          <a:r>
            <a:rPr lang="en-US" sz="1200"/>
            <a:t>and </a:t>
          </a:r>
          <a:r>
            <a:rPr lang="en-US" sz="1200">
              <a:latin typeface="Aptos Display" panose="02110004020202020204"/>
            </a:rPr>
            <a:t>recovery </a:t>
          </a:r>
          <a:endParaRPr lang="en-US" sz="1200"/>
        </a:p>
      </dgm:t>
    </dgm:pt>
    <dgm:pt modelId="{0C93CACB-E8EC-48B7-A89B-08B58D0280F1}" type="parTrans" cxnId="{6A35CA21-0166-4714-B577-35FA120CC801}">
      <dgm:prSet/>
      <dgm:spPr/>
      <dgm:t>
        <a:bodyPr/>
        <a:lstStyle/>
        <a:p>
          <a:endParaRPr lang="en-US"/>
        </a:p>
      </dgm:t>
    </dgm:pt>
    <dgm:pt modelId="{BE45A307-6BB4-40FE-8AEE-89669FA8EAD7}" type="sibTrans" cxnId="{6A35CA21-0166-4714-B577-35FA120CC801}">
      <dgm:prSet/>
      <dgm:spPr/>
      <dgm:t>
        <a:bodyPr/>
        <a:lstStyle/>
        <a:p>
          <a:endParaRPr lang="en-US"/>
        </a:p>
      </dgm:t>
    </dgm:pt>
    <dgm:pt modelId="{5505C155-B5A8-4498-9758-53E6AAB578EA}">
      <dgm:prSet phldr="0"/>
      <dgm:spPr/>
      <dgm:t>
        <a:bodyPr/>
        <a:lstStyle/>
        <a:p>
          <a:r>
            <a:rPr lang="en-US" sz="1400">
              <a:latin typeface="Aptos Display" panose="02110004020202020204"/>
            </a:rPr>
            <a:t>Increase</a:t>
          </a:r>
          <a:r>
            <a:rPr lang="en-US" sz="1400"/>
            <a:t> food security</a:t>
          </a:r>
          <a:endParaRPr lang="en-US"/>
        </a:p>
      </dgm:t>
    </dgm:pt>
    <dgm:pt modelId="{06E971B2-AF68-4DB7-A528-560F85EAACDE}" type="parTrans" cxnId="{69FA02BC-8602-4C59-9AEE-7EF3C22ED683}">
      <dgm:prSet/>
      <dgm:spPr/>
    </dgm:pt>
    <dgm:pt modelId="{307CFCAB-8C1E-4D4F-9641-AB53B9134D3E}" type="sibTrans" cxnId="{69FA02BC-8602-4C59-9AEE-7EF3C22ED683}">
      <dgm:prSet/>
      <dgm:spPr/>
    </dgm:pt>
    <dgm:pt modelId="{AC931CE3-4FAE-4A3E-9F23-D62ADB1793FA}" type="pres">
      <dgm:prSet presAssocID="{2B30EFE2-D07D-4626-A941-34DE165B3735}" presName="Name0" presStyleCnt="0">
        <dgm:presLayoutVars>
          <dgm:chPref val="3"/>
          <dgm:dir/>
          <dgm:animLvl val="lvl"/>
          <dgm:resizeHandles/>
        </dgm:presLayoutVars>
      </dgm:prSet>
      <dgm:spPr/>
    </dgm:pt>
    <dgm:pt modelId="{291C0CFF-8C16-4A45-A13D-80F18227A24F}" type="pres">
      <dgm:prSet presAssocID="{07FB2302-5031-4AB6-AC00-632EDC8ECD9C}" presName="horFlow" presStyleCnt="0"/>
      <dgm:spPr/>
    </dgm:pt>
    <dgm:pt modelId="{A725935A-6703-4C11-AB5C-CADBD6E6B4F1}" type="pres">
      <dgm:prSet presAssocID="{07FB2302-5031-4AB6-AC00-632EDC8ECD9C}" presName="bigChev" presStyleLbl="node1" presStyleIdx="0" presStyleCnt="6" custScaleY="56766"/>
      <dgm:spPr/>
    </dgm:pt>
    <dgm:pt modelId="{FAEBE045-DDF2-4A55-AE79-3422A8D4FF96}" type="pres">
      <dgm:prSet presAssocID="{6E09760D-A441-40CC-B332-90C81F3C2007}" presName="parTrans" presStyleCnt="0"/>
      <dgm:spPr/>
    </dgm:pt>
    <dgm:pt modelId="{6227A32F-9F76-43EA-8E14-F71679393BA5}" type="pres">
      <dgm:prSet presAssocID="{A2A22661-C802-4C8E-A126-27B231D502D8}" presName="node" presStyleLbl="alignAccFollowNode1" presStyleIdx="0" presStyleCnt="24" custScaleY="56766">
        <dgm:presLayoutVars>
          <dgm:bulletEnabled val="1"/>
        </dgm:presLayoutVars>
      </dgm:prSet>
      <dgm:spPr/>
    </dgm:pt>
    <dgm:pt modelId="{1DADF490-977B-40E2-B756-72E663595932}" type="pres">
      <dgm:prSet presAssocID="{2B3D05DB-8F5F-41BF-B51F-CE7DBCEFC643}" presName="sibTrans" presStyleCnt="0"/>
      <dgm:spPr/>
    </dgm:pt>
    <dgm:pt modelId="{55F5D109-6C26-4A21-8476-89C1249EC56B}" type="pres">
      <dgm:prSet presAssocID="{94889BD6-3A47-44D5-B188-3F128F80BDED}" presName="node" presStyleLbl="alignAccFollowNode1" presStyleIdx="1" presStyleCnt="24" custScaleY="56766">
        <dgm:presLayoutVars>
          <dgm:bulletEnabled val="1"/>
        </dgm:presLayoutVars>
      </dgm:prSet>
      <dgm:spPr/>
    </dgm:pt>
    <dgm:pt modelId="{325BED78-7942-4A1E-9E3C-DE3878491066}" type="pres">
      <dgm:prSet presAssocID="{A058ABC2-1EDA-4E14-AA7A-0C5485D5075A}" presName="sibTrans" presStyleCnt="0"/>
      <dgm:spPr/>
    </dgm:pt>
    <dgm:pt modelId="{F614AE1B-8E95-4CC5-AECD-4FAEDE2D8E00}" type="pres">
      <dgm:prSet presAssocID="{D541D114-7A4F-4EB6-ACA3-667023FFB4F1}" presName="node" presStyleLbl="alignAccFollowNode1" presStyleIdx="2" presStyleCnt="24" custScaleY="56766">
        <dgm:presLayoutVars>
          <dgm:bulletEnabled val="1"/>
        </dgm:presLayoutVars>
      </dgm:prSet>
      <dgm:spPr/>
    </dgm:pt>
    <dgm:pt modelId="{20D56293-A420-4E3A-9485-8E0CEDD66E74}" type="pres">
      <dgm:prSet presAssocID="{2F1725CC-8B4D-48BD-9848-7D4D43424849}" presName="sibTrans" presStyleCnt="0"/>
      <dgm:spPr/>
    </dgm:pt>
    <dgm:pt modelId="{E616807A-15EA-4059-8C6C-9FB7B0E6C4E6}" type="pres">
      <dgm:prSet presAssocID="{05C66CEC-3B51-444A-97FE-0B397DE333D1}" presName="node" presStyleLbl="alignAccFollowNode1" presStyleIdx="3" presStyleCnt="24" custScaleY="56766">
        <dgm:presLayoutVars>
          <dgm:bulletEnabled val="1"/>
        </dgm:presLayoutVars>
      </dgm:prSet>
      <dgm:spPr/>
    </dgm:pt>
    <dgm:pt modelId="{B22427F0-FC95-42B6-A314-36827E2029AB}" type="pres">
      <dgm:prSet presAssocID="{07FB2302-5031-4AB6-AC00-632EDC8ECD9C}" presName="vSp" presStyleCnt="0"/>
      <dgm:spPr/>
    </dgm:pt>
    <dgm:pt modelId="{4DD95CA7-97BA-4498-92D8-05D34C80F220}" type="pres">
      <dgm:prSet presAssocID="{6ED93752-F43A-4F4A-A959-3C95923CEFB9}" presName="horFlow" presStyleCnt="0"/>
      <dgm:spPr/>
    </dgm:pt>
    <dgm:pt modelId="{4EA56CB5-E1FE-4724-8239-176D6E2CB397}" type="pres">
      <dgm:prSet presAssocID="{6ED93752-F43A-4F4A-A959-3C95923CEFB9}" presName="bigChev" presStyleLbl="node1" presStyleIdx="1" presStyleCnt="6"/>
      <dgm:spPr/>
    </dgm:pt>
    <dgm:pt modelId="{B637BB4A-3164-4979-B3CC-2BDFD7E6CDA1}" type="pres">
      <dgm:prSet presAssocID="{49C7ACB3-998D-42DB-B246-B80C8B8A5329}" presName="parTrans" presStyleCnt="0"/>
      <dgm:spPr/>
    </dgm:pt>
    <dgm:pt modelId="{B17E0D21-4DFE-43E8-9A45-F353518C03B0}" type="pres">
      <dgm:prSet presAssocID="{E2B12520-FAF2-4A01-98BA-DD48664158CB}" presName="node" presStyleLbl="alignAccFollowNode1" presStyleIdx="4" presStyleCnt="24">
        <dgm:presLayoutVars>
          <dgm:bulletEnabled val="1"/>
        </dgm:presLayoutVars>
      </dgm:prSet>
      <dgm:spPr/>
    </dgm:pt>
    <dgm:pt modelId="{8386E74A-FECA-46D7-8678-77F49FF1F989}" type="pres">
      <dgm:prSet presAssocID="{2770982B-2526-44B9-8F9B-35C67C8CD493}" presName="sibTrans" presStyleCnt="0"/>
      <dgm:spPr/>
    </dgm:pt>
    <dgm:pt modelId="{05EFFFEC-A902-4A17-80D9-424F2E706CC8}" type="pres">
      <dgm:prSet presAssocID="{40D34317-AEE8-461A-8F53-E1E3F5E98622}" presName="node" presStyleLbl="alignAccFollowNode1" presStyleIdx="5" presStyleCnt="24">
        <dgm:presLayoutVars>
          <dgm:bulletEnabled val="1"/>
        </dgm:presLayoutVars>
      </dgm:prSet>
      <dgm:spPr/>
    </dgm:pt>
    <dgm:pt modelId="{D41171F0-210D-40B6-A539-F504FEDADCED}" type="pres">
      <dgm:prSet presAssocID="{905B2E3E-B026-4C96-B313-FD1F3BD38A99}" presName="sibTrans" presStyleCnt="0"/>
      <dgm:spPr/>
    </dgm:pt>
    <dgm:pt modelId="{58526B6D-AFC7-4185-8BEA-7E1AC9B36FF3}" type="pres">
      <dgm:prSet presAssocID="{41573AE6-5EC4-4645-84AB-2078B50DE5B9}" presName="node" presStyleLbl="alignAccFollowNode1" presStyleIdx="6" presStyleCnt="24">
        <dgm:presLayoutVars>
          <dgm:bulletEnabled val="1"/>
        </dgm:presLayoutVars>
      </dgm:prSet>
      <dgm:spPr/>
    </dgm:pt>
    <dgm:pt modelId="{77F93171-A0CF-4EB8-BC07-F1B5674298ED}" type="pres">
      <dgm:prSet presAssocID="{7B442A50-EA55-4AD1-B428-D5A1C1FEAC5B}" presName="sibTrans" presStyleCnt="0"/>
      <dgm:spPr/>
    </dgm:pt>
    <dgm:pt modelId="{BE8EBD1C-F468-42C1-BAF0-7D81C7C72210}" type="pres">
      <dgm:prSet presAssocID="{B6416F14-A8B1-432D-8341-48490FAFABDC}" presName="node" presStyleLbl="alignAccFollowNode1" presStyleIdx="7" presStyleCnt="24">
        <dgm:presLayoutVars>
          <dgm:bulletEnabled val="1"/>
        </dgm:presLayoutVars>
      </dgm:prSet>
      <dgm:spPr/>
    </dgm:pt>
    <dgm:pt modelId="{F3A8BF10-BDC4-437C-883B-66A65EF5EAE9}" type="pres">
      <dgm:prSet presAssocID="{6ED93752-F43A-4F4A-A959-3C95923CEFB9}" presName="vSp" presStyleCnt="0"/>
      <dgm:spPr/>
    </dgm:pt>
    <dgm:pt modelId="{F9C27DD5-5F5D-40DA-A7FC-3B69160E4218}" type="pres">
      <dgm:prSet presAssocID="{6EE8EEBB-241C-4930-B5EC-364C536910BA}" presName="horFlow" presStyleCnt="0"/>
      <dgm:spPr/>
    </dgm:pt>
    <dgm:pt modelId="{0D7EBC48-FC1D-4B7F-92F5-E82CD3B5B2E7}" type="pres">
      <dgm:prSet presAssocID="{6EE8EEBB-241C-4930-B5EC-364C536910BA}" presName="bigChev" presStyleLbl="node1" presStyleIdx="2" presStyleCnt="6"/>
      <dgm:spPr/>
    </dgm:pt>
    <dgm:pt modelId="{6356CC80-75E8-4D8C-B092-021E664513B3}" type="pres">
      <dgm:prSet presAssocID="{57A3D615-A1B6-4E4E-AF49-6588862F59C0}" presName="parTrans" presStyleCnt="0"/>
      <dgm:spPr/>
    </dgm:pt>
    <dgm:pt modelId="{562CC613-1F06-4E6B-81BB-055FCC3689C8}" type="pres">
      <dgm:prSet presAssocID="{AB972981-EF87-42FA-9E02-4D5D9E39E102}" presName="node" presStyleLbl="alignAccFollowNode1" presStyleIdx="8" presStyleCnt="24" custScaleY="117934">
        <dgm:presLayoutVars>
          <dgm:bulletEnabled val="1"/>
        </dgm:presLayoutVars>
      </dgm:prSet>
      <dgm:spPr/>
    </dgm:pt>
    <dgm:pt modelId="{A2D775BB-E7C0-4B36-895D-B86B87248694}" type="pres">
      <dgm:prSet presAssocID="{251D351F-4DB6-44DA-9D36-D10777AE55FA}" presName="sibTrans" presStyleCnt="0"/>
      <dgm:spPr/>
    </dgm:pt>
    <dgm:pt modelId="{4789F3D4-D383-4B38-8767-4CBD4DBEDC9F}" type="pres">
      <dgm:prSet presAssocID="{A251102E-BC7D-46A1-A0EF-7688BDCA9DFC}" presName="node" presStyleLbl="alignAccFollowNode1" presStyleIdx="9" presStyleCnt="24" custScaleY="118228">
        <dgm:presLayoutVars>
          <dgm:bulletEnabled val="1"/>
        </dgm:presLayoutVars>
      </dgm:prSet>
      <dgm:spPr/>
    </dgm:pt>
    <dgm:pt modelId="{66170546-1A8A-457C-99A3-E1F39E2A8F8C}" type="pres">
      <dgm:prSet presAssocID="{029BBCC6-4BF5-41E1-BFA7-6EDB9A841D4D}" presName="sibTrans" presStyleCnt="0"/>
      <dgm:spPr/>
    </dgm:pt>
    <dgm:pt modelId="{4B70A327-62EF-40D2-BD76-B8369C6F5445}" type="pres">
      <dgm:prSet presAssocID="{041E0E52-02D5-4C12-A2C2-D36F85335166}" presName="node" presStyleLbl="alignAccFollowNode1" presStyleIdx="10" presStyleCnt="24" custScaleY="120818">
        <dgm:presLayoutVars>
          <dgm:bulletEnabled val="1"/>
        </dgm:presLayoutVars>
      </dgm:prSet>
      <dgm:spPr/>
    </dgm:pt>
    <dgm:pt modelId="{7955E0ED-C8FA-44B4-B3F4-BE49D690853E}" type="pres">
      <dgm:prSet presAssocID="{905A3DAA-D1FD-4526-BF06-363F2EA6674F}" presName="sibTrans" presStyleCnt="0"/>
      <dgm:spPr/>
    </dgm:pt>
    <dgm:pt modelId="{32264946-705C-4364-8A4A-F7771FFCD6D8}" type="pres">
      <dgm:prSet presAssocID="{4A7EFD71-1902-4B18-A70A-6B37DAB563E2}" presName="node" presStyleLbl="alignAccFollowNode1" presStyleIdx="11" presStyleCnt="24" custScaleY="123339">
        <dgm:presLayoutVars>
          <dgm:bulletEnabled val="1"/>
        </dgm:presLayoutVars>
      </dgm:prSet>
      <dgm:spPr/>
    </dgm:pt>
    <dgm:pt modelId="{53330692-E912-48EE-9AAF-BFD186DC9DB0}" type="pres">
      <dgm:prSet presAssocID="{6EE8EEBB-241C-4930-B5EC-364C536910BA}" presName="vSp" presStyleCnt="0"/>
      <dgm:spPr/>
    </dgm:pt>
    <dgm:pt modelId="{693A3C34-A58D-4D50-9A60-4DC83C609911}" type="pres">
      <dgm:prSet presAssocID="{FDFB0DD4-E243-46D4-A752-9D3D48E70317}" presName="horFlow" presStyleCnt="0"/>
      <dgm:spPr/>
    </dgm:pt>
    <dgm:pt modelId="{FDAC5442-5F2E-4CF9-A1B3-41BDF0F29D8B}" type="pres">
      <dgm:prSet presAssocID="{FDFB0DD4-E243-46D4-A752-9D3D48E70317}" presName="bigChev" presStyleLbl="node1" presStyleIdx="3" presStyleCnt="6"/>
      <dgm:spPr/>
    </dgm:pt>
    <dgm:pt modelId="{BCE21393-62CC-4EB4-B8FB-34D298BB8FA3}" type="pres">
      <dgm:prSet presAssocID="{BD1FA8CF-E0BB-4196-A24F-17CBF9094237}" presName="parTrans" presStyleCnt="0"/>
      <dgm:spPr/>
    </dgm:pt>
    <dgm:pt modelId="{DE85BEDE-EF9A-4FC1-BABD-4A1F980C6C5F}" type="pres">
      <dgm:prSet presAssocID="{4D878F8C-5E1D-4954-8544-268A01E8E7C2}" presName="node" presStyleLbl="alignAccFollowNode1" presStyleIdx="12" presStyleCnt="24">
        <dgm:presLayoutVars>
          <dgm:bulletEnabled val="1"/>
        </dgm:presLayoutVars>
      </dgm:prSet>
      <dgm:spPr/>
    </dgm:pt>
    <dgm:pt modelId="{5041FD52-19A3-4CE0-BC04-9C6C55251B72}" type="pres">
      <dgm:prSet presAssocID="{F5EC03CF-A1AC-46ED-BE26-2C6BEA6CDB18}" presName="sibTrans" presStyleCnt="0"/>
      <dgm:spPr/>
    </dgm:pt>
    <dgm:pt modelId="{66F42642-0D2A-48C1-B6E0-AC65F0461DFF}" type="pres">
      <dgm:prSet presAssocID="{B81182F8-7309-41F9-93AE-81AEFF010EE5}" presName="node" presStyleLbl="alignAccFollowNode1" presStyleIdx="13" presStyleCnt="24">
        <dgm:presLayoutVars>
          <dgm:bulletEnabled val="1"/>
        </dgm:presLayoutVars>
      </dgm:prSet>
      <dgm:spPr/>
    </dgm:pt>
    <dgm:pt modelId="{BBBC0698-940D-4A05-A0E1-5450D60F872A}" type="pres">
      <dgm:prSet presAssocID="{128DF86E-2646-4A46-B45A-03170363358F}" presName="sibTrans" presStyleCnt="0"/>
      <dgm:spPr/>
    </dgm:pt>
    <dgm:pt modelId="{122B17E3-0E21-4217-AD7C-4E4CEE929531}" type="pres">
      <dgm:prSet presAssocID="{5505C155-B5A8-4498-9758-53E6AAB578EA}" presName="node" presStyleLbl="alignAccFollowNode1" presStyleIdx="14" presStyleCnt="24">
        <dgm:presLayoutVars>
          <dgm:bulletEnabled val="1"/>
        </dgm:presLayoutVars>
      </dgm:prSet>
      <dgm:spPr/>
    </dgm:pt>
    <dgm:pt modelId="{A58B8A58-4E98-4D7E-A607-A1B2033DCB33}" type="pres">
      <dgm:prSet presAssocID="{307CFCAB-8C1E-4D4F-9641-AB53B9134D3E}" presName="sibTrans" presStyleCnt="0"/>
      <dgm:spPr/>
    </dgm:pt>
    <dgm:pt modelId="{E7FEA88D-3E93-424A-B600-0759AF0B9ED8}" type="pres">
      <dgm:prSet presAssocID="{653E61C9-CDC4-4A00-A686-70313F09DF9F}" presName="node" presStyleLbl="alignAccFollowNode1" presStyleIdx="15" presStyleCnt="24">
        <dgm:presLayoutVars>
          <dgm:bulletEnabled val="1"/>
        </dgm:presLayoutVars>
      </dgm:prSet>
      <dgm:spPr/>
    </dgm:pt>
    <dgm:pt modelId="{1AF84F03-9194-40C4-B570-7822AEDB9414}" type="pres">
      <dgm:prSet presAssocID="{FDFB0DD4-E243-46D4-A752-9D3D48E70317}" presName="vSp" presStyleCnt="0"/>
      <dgm:spPr/>
    </dgm:pt>
    <dgm:pt modelId="{9B291DE0-734F-4238-911B-0242BF09884A}" type="pres">
      <dgm:prSet presAssocID="{F1E4C481-FAC0-424D-99B1-4DF3242C8AFC}" presName="horFlow" presStyleCnt="0"/>
      <dgm:spPr/>
    </dgm:pt>
    <dgm:pt modelId="{60C8E240-2DAF-4C94-8399-F0EE87C063F8}" type="pres">
      <dgm:prSet presAssocID="{F1E4C481-FAC0-424D-99B1-4DF3242C8AFC}" presName="bigChev" presStyleLbl="node1" presStyleIdx="4" presStyleCnt="6"/>
      <dgm:spPr/>
    </dgm:pt>
    <dgm:pt modelId="{D538CA2C-0AD8-490A-8513-869DFBCC735A}" type="pres">
      <dgm:prSet presAssocID="{14D09974-1175-4590-83BC-29F2F1F9075E}" presName="parTrans" presStyleCnt="0"/>
      <dgm:spPr/>
    </dgm:pt>
    <dgm:pt modelId="{BC8E07C5-AA6F-4F31-8282-1E11B0175A4C}" type="pres">
      <dgm:prSet presAssocID="{99EC5373-9CE3-4E5C-AA51-641C68AC93E4}" presName="node" presStyleLbl="alignAccFollowNode1" presStyleIdx="16" presStyleCnt="24">
        <dgm:presLayoutVars>
          <dgm:bulletEnabled val="1"/>
        </dgm:presLayoutVars>
      </dgm:prSet>
      <dgm:spPr/>
    </dgm:pt>
    <dgm:pt modelId="{36488FDB-CF37-4943-9238-F45D74A84415}" type="pres">
      <dgm:prSet presAssocID="{6D00FFF5-0037-4693-9FC5-BF1431D3F3A1}" presName="sibTrans" presStyleCnt="0"/>
      <dgm:spPr/>
    </dgm:pt>
    <dgm:pt modelId="{DD453F24-5EC0-4EB1-B43E-A711A7C60DEE}" type="pres">
      <dgm:prSet presAssocID="{DB9DE588-B17A-4AEE-8295-2A5974D41227}" presName="node" presStyleLbl="alignAccFollowNode1" presStyleIdx="17" presStyleCnt="24">
        <dgm:presLayoutVars>
          <dgm:bulletEnabled val="1"/>
        </dgm:presLayoutVars>
      </dgm:prSet>
      <dgm:spPr/>
    </dgm:pt>
    <dgm:pt modelId="{A3661B57-9963-4ECC-84CE-75BDC75E8E71}" type="pres">
      <dgm:prSet presAssocID="{0859487B-AD63-46BA-AF05-3168DF0BA945}" presName="sibTrans" presStyleCnt="0"/>
      <dgm:spPr/>
    </dgm:pt>
    <dgm:pt modelId="{9567FCA7-078D-4C6A-B007-B7E3DFC28637}" type="pres">
      <dgm:prSet presAssocID="{7F7B0532-47D2-4057-BDB4-3452154B6EC3}" presName="node" presStyleLbl="alignAccFollowNode1" presStyleIdx="18" presStyleCnt="24">
        <dgm:presLayoutVars>
          <dgm:bulletEnabled val="1"/>
        </dgm:presLayoutVars>
      </dgm:prSet>
      <dgm:spPr/>
    </dgm:pt>
    <dgm:pt modelId="{2D277ADD-1F47-4BBF-B994-A9B88FEBD80E}" type="pres">
      <dgm:prSet presAssocID="{5CF26149-4866-4594-9F11-986486453544}" presName="sibTrans" presStyleCnt="0"/>
      <dgm:spPr/>
    </dgm:pt>
    <dgm:pt modelId="{718E0690-BCA8-42CB-A1F1-54123D4F639B}" type="pres">
      <dgm:prSet presAssocID="{17D18AAF-962D-406B-9057-03C3E4C97BB5}" presName="node" presStyleLbl="alignAccFollowNode1" presStyleIdx="19" presStyleCnt="24">
        <dgm:presLayoutVars>
          <dgm:bulletEnabled val="1"/>
        </dgm:presLayoutVars>
      </dgm:prSet>
      <dgm:spPr/>
    </dgm:pt>
    <dgm:pt modelId="{C05E52C4-571D-4A01-837D-228D1C27C6F0}" type="pres">
      <dgm:prSet presAssocID="{F1E4C481-FAC0-424D-99B1-4DF3242C8AFC}" presName="vSp" presStyleCnt="0"/>
      <dgm:spPr/>
    </dgm:pt>
    <dgm:pt modelId="{08F4FAE1-F86C-4AEF-A909-D6752650893B}" type="pres">
      <dgm:prSet presAssocID="{55CEB2CE-2D3A-4579-89FF-CB7DBDB70D77}" presName="horFlow" presStyleCnt="0"/>
      <dgm:spPr/>
    </dgm:pt>
    <dgm:pt modelId="{336E2C1E-1A6D-4BDA-B8BE-A95729524935}" type="pres">
      <dgm:prSet presAssocID="{55CEB2CE-2D3A-4579-89FF-CB7DBDB70D77}" presName="bigChev" presStyleLbl="node1" presStyleIdx="5" presStyleCnt="6"/>
      <dgm:spPr/>
    </dgm:pt>
    <dgm:pt modelId="{95B419F4-51E8-433A-927C-732AD383A1CA}" type="pres">
      <dgm:prSet presAssocID="{0FBFBA66-84B7-43AF-9AC6-F224A5DA0FEC}" presName="parTrans" presStyleCnt="0"/>
      <dgm:spPr/>
    </dgm:pt>
    <dgm:pt modelId="{48444AFB-54F3-4D66-9E19-A25EE65D61F4}" type="pres">
      <dgm:prSet presAssocID="{3E57F7F3-0EEC-48B6-9239-A69CA419151E}" presName="node" presStyleLbl="alignAccFollowNode1" presStyleIdx="20" presStyleCnt="24" custScaleY="128018">
        <dgm:presLayoutVars>
          <dgm:bulletEnabled val="1"/>
        </dgm:presLayoutVars>
      </dgm:prSet>
      <dgm:spPr/>
    </dgm:pt>
    <dgm:pt modelId="{F99C538A-3AAA-48AB-8F90-A48126184AF3}" type="pres">
      <dgm:prSet presAssocID="{5578DD1C-5554-49B2-90EE-3A5379EEE88D}" presName="sibTrans" presStyleCnt="0"/>
      <dgm:spPr/>
    </dgm:pt>
    <dgm:pt modelId="{A4823873-71DD-4CFC-9FA4-FA86767CE055}" type="pres">
      <dgm:prSet presAssocID="{4D19F1E4-8C81-4D8D-81C8-0E60B0CFED36}" presName="node" presStyleLbl="alignAccFollowNode1" presStyleIdx="21" presStyleCnt="24" custScaleY="123042">
        <dgm:presLayoutVars>
          <dgm:bulletEnabled val="1"/>
        </dgm:presLayoutVars>
      </dgm:prSet>
      <dgm:spPr/>
    </dgm:pt>
    <dgm:pt modelId="{109EC3F0-D6B3-44E7-95C7-E1F92B1CA24D}" type="pres">
      <dgm:prSet presAssocID="{8C34A696-327B-4D64-B38E-814019B81D2B}" presName="sibTrans" presStyleCnt="0"/>
      <dgm:spPr/>
    </dgm:pt>
    <dgm:pt modelId="{C14C33FF-477C-421D-B8A7-696D98FF555C}" type="pres">
      <dgm:prSet presAssocID="{3FB5F038-BA27-4B2C-B9AC-7F22FE346060}" presName="node" presStyleLbl="alignAccFollowNode1" presStyleIdx="22" presStyleCnt="24" custScaleY="117842">
        <dgm:presLayoutVars>
          <dgm:bulletEnabled val="1"/>
        </dgm:presLayoutVars>
      </dgm:prSet>
      <dgm:spPr/>
    </dgm:pt>
    <dgm:pt modelId="{C0F35BC7-2E79-4F1C-9CE0-D9930F0A3744}" type="pres">
      <dgm:prSet presAssocID="{BE45A307-6BB4-40FE-8AEE-89669FA8EAD7}" presName="sibTrans" presStyleCnt="0"/>
      <dgm:spPr/>
    </dgm:pt>
    <dgm:pt modelId="{1DD9E36D-74AE-4D91-9E96-77A0ED46F11A}" type="pres">
      <dgm:prSet presAssocID="{BD0EB278-1E0B-46B3-B7F3-DA5F91B30081}" presName="node" presStyleLbl="alignAccFollowNode1" presStyleIdx="23" presStyleCnt="24" custScaleY="112642">
        <dgm:presLayoutVars>
          <dgm:bulletEnabled val="1"/>
        </dgm:presLayoutVars>
      </dgm:prSet>
      <dgm:spPr/>
    </dgm:pt>
  </dgm:ptLst>
  <dgm:cxnLst>
    <dgm:cxn modelId="{5199AA05-9455-407E-AA91-79BEFC60B6EE}" type="presOf" srcId="{041E0E52-02D5-4C12-A2C2-D36F85335166}" destId="{4B70A327-62EF-40D2-BD76-B8369C6F5445}" srcOrd="0" destOrd="0" presId="urn:microsoft.com/office/officeart/2005/8/layout/lProcess3"/>
    <dgm:cxn modelId="{AEC31A0C-F972-4566-8B52-5E1332B1501F}" srcId="{07FB2302-5031-4AB6-AC00-632EDC8ECD9C}" destId="{A2A22661-C802-4C8E-A126-27B231D502D8}" srcOrd="0" destOrd="0" parTransId="{6E09760D-A441-40CC-B332-90C81F3C2007}" sibTransId="{2B3D05DB-8F5F-41BF-B51F-CE7DBCEFC643}"/>
    <dgm:cxn modelId="{64D7590E-1C20-4C02-98D4-D6E9A792F353}" type="presOf" srcId="{3FB5F038-BA27-4B2C-B9AC-7F22FE346060}" destId="{C14C33FF-477C-421D-B8A7-696D98FF555C}" srcOrd="0" destOrd="0" presId="urn:microsoft.com/office/officeart/2005/8/layout/lProcess3"/>
    <dgm:cxn modelId="{77F1CF20-D767-4B87-822B-6E72C55478CD}" srcId="{2B30EFE2-D07D-4626-A941-34DE165B3735}" destId="{FDFB0DD4-E243-46D4-A752-9D3D48E70317}" srcOrd="3" destOrd="0" parTransId="{D4146768-CD57-41DB-8994-D8FAB0AB31AA}" sibTransId="{7FADB62B-730F-4004-99FB-6B83CBEC9E95}"/>
    <dgm:cxn modelId="{6A35CA21-0166-4714-B577-35FA120CC801}" srcId="{55CEB2CE-2D3A-4579-89FF-CB7DBDB70D77}" destId="{3FB5F038-BA27-4B2C-B9AC-7F22FE346060}" srcOrd="2" destOrd="0" parTransId="{0C93CACB-E8EC-48B7-A89B-08B58D0280F1}" sibTransId="{BE45A307-6BB4-40FE-8AEE-89669FA8EAD7}"/>
    <dgm:cxn modelId="{3BF63A24-F740-4392-BC5A-A0F46E683B06}" type="presOf" srcId="{40D34317-AEE8-461A-8F53-E1E3F5E98622}" destId="{05EFFFEC-A902-4A17-80D9-424F2E706CC8}" srcOrd="0" destOrd="0" presId="urn:microsoft.com/office/officeart/2005/8/layout/lProcess3"/>
    <dgm:cxn modelId="{6DD9BE25-1C56-4B09-9704-C7305AFE46AA}" type="presOf" srcId="{07FB2302-5031-4AB6-AC00-632EDC8ECD9C}" destId="{A725935A-6703-4C11-AB5C-CADBD6E6B4F1}" srcOrd="0" destOrd="0" presId="urn:microsoft.com/office/officeart/2005/8/layout/lProcess3"/>
    <dgm:cxn modelId="{4FA40526-DBC6-48AD-B825-3CDE433E8E28}" srcId="{2B30EFE2-D07D-4626-A941-34DE165B3735}" destId="{F1E4C481-FAC0-424D-99B1-4DF3242C8AFC}" srcOrd="4" destOrd="0" parTransId="{890252DA-7C9B-4599-9BBE-6B8DC4418EDC}" sibTransId="{6740A4D7-EDD2-4C57-B93A-6191354D86D6}"/>
    <dgm:cxn modelId="{40AAD42A-BABA-4202-A7E8-E9C57B4AD3EE}" type="presOf" srcId="{6EE8EEBB-241C-4930-B5EC-364C536910BA}" destId="{0D7EBC48-FC1D-4B7F-92F5-E82CD3B5B2E7}" srcOrd="0" destOrd="0" presId="urn:microsoft.com/office/officeart/2005/8/layout/lProcess3"/>
    <dgm:cxn modelId="{F63EBF2E-E9C4-45C4-8461-B4C5D5B92988}" type="presOf" srcId="{4A7EFD71-1902-4B18-A70A-6B37DAB563E2}" destId="{32264946-705C-4364-8A4A-F7771FFCD6D8}" srcOrd="0" destOrd="0" presId="urn:microsoft.com/office/officeart/2005/8/layout/lProcess3"/>
    <dgm:cxn modelId="{75975E33-8CF1-4FE4-9702-2EEDFFD14E0C}" srcId="{07FB2302-5031-4AB6-AC00-632EDC8ECD9C}" destId="{05C66CEC-3B51-444A-97FE-0B397DE333D1}" srcOrd="3" destOrd="0" parTransId="{21CDDBEF-C149-4156-A982-A06369CC7792}" sibTransId="{CDE1B46A-6016-4D77-B32B-08B0EC3896FE}"/>
    <dgm:cxn modelId="{16D63E35-63CA-48DC-8F23-40AADBFE28A4}" srcId="{2B30EFE2-D07D-4626-A941-34DE165B3735}" destId="{07FB2302-5031-4AB6-AC00-632EDC8ECD9C}" srcOrd="0" destOrd="0" parTransId="{F368995C-757E-479E-AF85-7B76F3EC70D3}" sibTransId="{4DDEE0D1-125C-465B-8799-C0727518F489}"/>
    <dgm:cxn modelId="{49E9473A-60D3-43B9-9A92-0779BF04773C}" srcId="{07FB2302-5031-4AB6-AC00-632EDC8ECD9C}" destId="{D541D114-7A4F-4EB6-ACA3-667023FFB4F1}" srcOrd="2" destOrd="0" parTransId="{379AED5A-A668-438D-A8D9-7C53D9BC9305}" sibTransId="{2F1725CC-8B4D-48BD-9848-7D4D43424849}"/>
    <dgm:cxn modelId="{A47B393B-4074-4FEE-8BD9-B64093D037B8}" srcId="{FDFB0DD4-E243-46D4-A752-9D3D48E70317}" destId="{B81182F8-7309-41F9-93AE-81AEFF010EE5}" srcOrd="1" destOrd="0" parTransId="{C63F6306-1CF5-4FDD-B10A-6356C2ED3EDF}" sibTransId="{128DF86E-2646-4A46-B45A-03170363358F}"/>
    <dgm:cxn modelId="{89355E3B-A375-4DFC-AF87-651A7D544816}" srcId="{6EE8EEBB-241C-4930-B5EC-364C536910BA}" destId="{AB972981-EF87-42FA-9E02-4D5D9E39E102}" srcOrd="0" destOrd="0" parTransId="{57A3D615-A1B6-4E4E-AF49-6588862F59C0}" sibTransId="{251D351F-4DB6-44DA-9D36-D10777AE55FA}"/>
    <dgm:cxn modelId="{6629AB3D-B1BE-460D-A3B9-95DA902BDBB4}" srcId="{6ED93752-F43A-4F4A-A959-3C95923CEFB9}" destId="{40D34317-AEE8-461A-8F53-E1E3F5E98622}" srcOrd="1" destOrd="0" parTransId="{8B4309AB-821C-4CC0-92FC-1EC5F7518A8B}" sibTransId="{905B2E3E-B026-4C96-B313-FD1F3BD38A99}"/>
    <dgm:cxn modelId="{793EF461-7D55-463E-A2BD-A9FBF2F30192}" type="presOf" srcId="{41573AE6-5EC4-4645-84AB-2078B50DE5B9}" destId="{58526B6D-AFC7-4185-8BEA-7E1AC9B36FF3}" srcOrd="0" destOrd="0" presId="urn:microsoft.com/office/officeart/2005/8/layout/lProcess3"/>
    <dgm:cxn modelId="{68324362-10BA-4996-B23E-835B8971D11E}" srcId="{6ED93752-F43A-4F4A-A959-3C95923CEFB9}" destId="{E2B12520-FAF2-4A01-98BA-DD48664158CB}" srcOrd="0" destOrd="0" parTransId="{49C7ACB3-998D-42DB-B246-B80C8B8A5329}" sibTransId="{2770982B-2526-44B9-8F9B-35C67C8CD493}"/>
    <dgm:cxn modelId="{1E38E842-9243-409A-BE2B-75085116928A}" type="presOf" srcId="{55CEB2CE-2D3A-4579-89FF-CB7DBDB70D77}" destId="{336E2C1E-1A6D-4BDA-B8BE-A95729524935}" srcOrd="0" destOrd="0" presId="urn:microsoft.com/office/officeart/2005/8/layout/lProcess3"/>
    <dgm:cxn modelId="{D09AC743-14C9-4604-997B-EB33D11880EA}" type="presOf" srcId="{BD0EB278-1E0B-46B3-B7F3-DA5F91B30081}" destId="{1DD9E36D-74AE-4D91-9E96-77A0ED46F11A}" srcOrd="0" destOrd="0" presId="urn:microsoft.com/office/officeart/2005/8/layout/lProcess3"/>
    <dgm:cxn modelId="{2A12D864-799C-4E59-93FF-4216E759BF68}" type="presOf" srcId="{17D18AAF-962D-406B-9057-03C3E4C97BB5}" destId="{718E0690-BCA8-42CB-A1F1-54123D4F639B}" srcOrd="0" destOrd="0" presId="urn:microsoft.com/office/officeart/2005/8/layout/lProcess3"/>
    <dgm:cxn modelId="{B91D0447-4B51-4D26-95B9-2DABE7B2D29E}" type="presOf" srcId="{FDFB0DD4-E243-46D4-A752-9D3D48E70317}" destId="{FDAC5442-5F2E-4CF9-A1B3-41BDF0F29D8B}" srcOrd="0" destOrd="0" presId="urn:microsoft.com/office/officeart/2005/8/layout/lProcess3"/>
    <dgm:cxn modelId="{49616447-CE4B-4C12-83D6-DEF5807AFD9A}" srcId="{2B30EFE2-D07D-4626-A941-34DE165B3735}" destId="{6EE8EEBB-241C-4930-B5EC-364C536910BA}" srcOrd="2" destOrd="0" parTransId="{6BF3483F-E3B1-4237-8941-CC9EF50B3014}" sibTransId="{7026DEDC-9AE1-43FC-84D4-EE4461DF978D}"/>
    <dgm:cxn modelId="{5F55EC48-D842-4528-83B5-94354D33B3E8}" type="presOf" srcId="{D541D114-7A4F-4EB6-ACA3-667023FFB4F1}" destId="{F614AE1B-8E95-4CC5-AECD-4FAEDE2D8E00}" srcOrd="0" destOrd="0" presId="urn:microsoft.com/office/officeart/2005/8/layout/lProcess3"/>
    <dgm:cxn modelId="{D10CDD70-584D-4339-951E-3F8C98C68099}" type="presOf" srcId="{A251102E-BC7D-46A1-A0EF-7688BDCA9DFC}" destId="{4789F3D4-D383-4B38-8767-4CBD4DBEDC9F}" srcOrd="0" destOrd="0" presId="urn:microsoft.com/office/officeart/2005/8/layout/lProcess3"/>
    <dgm:cxn modelId="{84C11877-CE53-4D91-9224-6D90148EEA7B}" srcId="{55CEB2CE-2D3A-4579-89FF-CB7DBDB70D77}" destId="{BD0EB278-1E0B-46B3-B7F3-DA5F91B30081}" srcOrd="3" destOrd="0" parTransId="{5D6D7B96-D608-4407-AF39-D82FDD3B67DE}" sibTransId="{7F5A20EA-4F22-4450-B725-CF5267602C76}"/>
    <dgm:cxn modelId="{74322D77-9034-4B7F-BFA7-368E089A9EDC}" srcId="{07FB2302-5031-4AB6-AC00-632EDC8ECD9C}" destId="{94889BD6-3A47-44D5-B188-3F128F80BDED}" srcOrd="1" destOrd="0" parTransId="{5A02BC81-D7FD-4FBC-BF8F-18B7DBBCB0E4}" sibTransId="{A058ABC2-1EDA-4E14-AA7A-0C5485D5075A}"/>
    <dgm:cxn modelId="{61C77578-8C07-457F-AF3C-1F1C0C6B89C7}" srcId="{6EE8EEBB-241C-4930-B5EC-364C536910BA}" destId="{4A7EFD71-1902-4B18-A70A-6B37DAB563E2}" srcOrd="3" destOrd="0" parTransId="{2F4AA922-ABCF-40B7-93E6-961815904574}" sibTransId="{D1A37736-B409-4AA7-917F-240D52B1AD6E}"/>
    <dgm:cxn modelId="{B610427B-027A-438A-BCE5-63023BDDE471}" srcId="{2B30EFE2-D07D-4626-A941-34DE165B3735}" destId="{6ED93752-F43A-4F4A-A959-3C95923CEFB9}" srcOrd="1" destOrd="0" parTransId="{47729658-0928-4E8B-BA81-ED8CCEC4A8CB}" sibTransId="{C5196C16-020D-49D2-942D-CC6D79A81128}"/>
    <dgm:cxn modelId="{2CD1F57E-F506-4C1A-B4E5-BA8696F21D9F}" srcId="{F1E4C481-FAC0-424D-99B1-4DF3242C8AFC}" destId="{99EC5373-9CE3-4E5C-AA51-641C68AC93E4}" srcOrd="0" destOrd="0" parTransId="{14D09974-1175-4590-83BC-29F2F1F9075E}" sibTransId="{6D00FFF5-0037-4693-9FC5-BF1431D3F3A1}"/>
    <dgm:cxn modelId="{EE469587-F6F8-436B-A6AA-54BFFD13D769}" srcId="{2B30EFE2-D07D-4626-A941-34DE165B3735}" destId="{55CEB2CE-2D3A-4579-89FF-CB7DBDB70D77}" srcOrd="5" destOrd="0" parTransId="{A796A454-2413-437D-ABA0-C22A1AA1DC1B}" sibTransId="{657B5091-BA91-450D-AB00-B53058BC09FF}"/>
    <dgm:cxn modelId="{F2EFA891-2D3E-4771-AD76-7F449B52E4BC}" type="presOf" srcId="{653E61C9-CDC4-4A00-A686-70313F09DF9F}" destId="{E7FEA88D-3E93-424A-B600-0759AF0B9ED8}" srcOrd="0" destOrd="0" presId="urn:microsoft.com/office/officeart/2005/8/layout/lProcess3"/>
    <dgm:cxn modelId="{80A54595-AC1E-4659-B116-0FFADBF337E4}" srcId="{FDFB0DD4-E243-46D4-A752-9D3D48E70317}" destId="{653E61C9-CDC4-4A00-A686-70313F09DF9F}" srcOrd="3" destOrd="0" parTransId="{98528A01-66CF-4AF6-A108-035633394915}" sibTransId="{984D5901-A4B6-44D3-AF96-1688351C91D5}"/>
    <dgm:cxn modelId="{6B8CAF97-D7FE-469D-92EE-895D474F487C}" srcId="{6ED93752-F43A-4F4A-A959-3C95923CEFB9}" destId="{41573AE6-5EC4-4645-84AB-2078B50DE5B9}" srcOrd="2" destOrd="0" parTransId="{11CE624F-1101-4BE1-9B4E-E6B6DE392E6F}" sibTransId="{7B442A50-EA55-4AD1-B428-D5A1C1FEAC5B}"/>
    <dgm:cxn modelId="{E4EE8E9C-E3BE-40BD-8211-002161606CBC}" type="presOf" srcId="{AB972981-EF87-42FA-9E02-4D5D9E39E102}" destId="{562CC613-1F06-4E6B-81BB-055FCC3689C8}" srcOrd="0" destOrd="0" presId="urn:microsoft.com/office/officeart/2005/8/layout/lProcess3"/>
    <dgm:cxn modelId="{E603199F-8B31-474B-B917-00BC4952D9D3}" type="presOf" srcId="{DB9DE588-B17A-4AEE-8295-2A5974D41227}" destId="{DD453F24-5EC0-4EB1-B43E-A711A7C60DEE}" srcOrd="0" destOrd="0" presId="urn:microsoft.com/office/officeart/2005/8/layout/lProcess3"/>
    <dgm:cxn modelId="{3DACA8A0-2C1C-4EA9-98AD-6372E85214EA}" srcId="{F1E4C481-FAC0-424D-99B1-4DF3242C8AFC}" destId="{7F7B0532-47D2-4057-BDB4-3452154B6EC3}" srcOrd="2" destOrd="0" parTransId="{F80EE3B1-8119-4A61-B44A-EB6AF28B5DBA}" sibTransId="{5CF26149-4866-4594-9F11-986486453544}"/>
    <dgm:cxn modelId="{753897A2-0794-4A40-8CAF-AA3C78B7E86C}" type="presOf" srcId="{5505C155-B5A8-4498-9758-53E6AAB578EA}" destId="{122B17E3-0E21-4217-AD7C-4E4CEE929531}" srcOrd="0" destOrd="0" presId="urn:microsoft.com/office/officeart/2005/8/layout/lProcess3"/>
    <dgm:cxn modelId="{85765CA4-E9E6-4F3B-86C7-8FB738881097}" type="presOf" srcId="{F1E4C481-FAC0-424D-99B1-4DF3242C8AFC}" destId="{60C8E240-2DAF-4C94-8399-F0EE87C063F8}" srcOrd="0" destOrd="0" presId="urn:microsoft.com/office/officeart/2005/8/layout/lProcess3"/>
    <dgm:cxn modelId="{499F44A4-5255-4739-8605-DCF39B08B6D1}" srcId="{55CEB2CE-2D3A-4579-89FF-CB7DBDB70D77}" destId="{4D19F1E4-8C81-4D8D-81C8-0E60B0CFED36}" srcOrd="1" destOrd="0" parTransId="{4C8D9770-F62D-4D23-A201-628DE5BF4ED4}" sibTransId="{8C34A696-327B-4D64-B38E-814019B81D2B}"/>
    <dgm:cxn modelId="{2A3C55A6-4C5A-4DDC-A2EA-11F596A5AC5F}" srcId="{6EE8EEBB-241C-4930-B5EC-364C536910BA}" destId="{A251102E-BC7D-46A1-A0EF-7688BDCA9DFC}" srcOrd="1" destOrd="0" parTransId="{278752EF-5A41-48A3-A833-490BF3B35E2F}" sibTransId="{029BBCC6-4BF5-41E1-BFA7-6EDB9A841D4D}"/>
    <dgm:cxn modelId="{2BB434A9-DB2E-485B-8A5B-BA8C023B2589}" type="presOf" srcId="{2B30EFE2-D07D-4626-A941-34DE165B3735}" destId="{AC931CE3-4FAE-4A3E-9F23-D62ADB1793FA}" srcOrd="0" destOrd="0" presId="urn:microsoft.com/office/officeart/2005/8/layout/lProcess3"/>
    <dgm:cxn modelId="{E49049AE-B741-4877-8DE2-53EE20BB31DE}" type="presOf" srcId="{94889BD6-3A47-44D5-B188-3F128F80BDED}" destId="{55F5D109-6C26-4A21-8476-89C1249EC56B}" srcOrd="0" destOrd="0" presId="urn:microsoft.com/office/officeart/2005/8/layout/lProcess3"/>
    <dgm:cxn modelId="{36AF8DAF-8FB9-4D62-9E0F-4F19F1ACAFC7}" srcId="{F1E4C481-FAC0-424D-99B1-4DF3242C8AFC}" destId="{DB9DE588-B17A-4AEE-8295-2A5974D41227}" srcOrd="1" destOrd="0" parTransId="{AFB9B5AC-1B2C-4A14-8F81-07BE0A5D927A}" sibTransId="{0859487B-AD63-46BA-AF05-3168DF0BA945}"/>
    <dgm:cxn modelId="{6C639AB8-B0DD-47B3-A73F-1D29EC8F927B}" srcId="{6ED93752-F43A-4F4A-A959-3C95923CEFB9}" destId="{B6416F14-A8B1-432D-8341-48490FAFABDC}" srcOrd="3" destOrd="0" parTransId="{8684F7EC-3686-4B58-A2B5-B7A7C0E1EDD2}" sibTransId="{CA711448-F7F6-49CF-95C1-F452CCD6724D}"/>
    <dgm:cxn modelId="{69FA02BC-8602-4C59-9AEE-7EF3C22ED683}" srcId="{FDFB0DD4-E243-46D4-A752-9D3D48E70317}" destId="{5505C155-B5A8-4498-9758-53E6AAB578EA}" srcOrd="2" destOrd="0" parTransId="{06E971B2-AF68-4DB7-A528-560F85EAACDE}" sibTransId="{307CFCAB-8C1E-4D4F-9641-AB53B9134D3E}"/>
    <dgm:cxn modelId="{F3F934C7-3663-44A0-95E6-2360F0D2C5AB}" srcId="{FDFB0DD4-E243-46D4-A752-9D3D48E70317}" destId="{4D878F8C-5E1D-4954-8544-268A01E8E7C2}" srcOrd="0" destOrd="0" parTransId="{BD1FA8CF-E0BB-4196-A24F-17CBF9094237}" sibTransId="{F5EC03CF-A1AC-46ED-BE26-2C6BEA6CDB18}"/>
    <dgm:cxn modelId="{91A76DD2-CC25-4FDF-A655-90AEEE967AB7}" srcId="{55CEB2CE-2D3A-4579-89FF-CB7DBDB70D77}" destId="{3E57F7F3-0EEC-48B6-9239-A69CA419151E}" srcOrd="0" destOrd="0" parTransId="{0FBFBA66-84B7-43AF-9AC6-F224A5DA0FEC}" sibTransId="{5578DD1C-5554-49B2-90EE-3A5379EEE88D}"/>
    <dgm:cxn modelId="{6FE8EAD8-3276-4E6A-9FE9-9C0AAB83641B}" type="presOf" srcId="{4D878F8C-5E1D-4954-8544-268A01E8E7C2}" destId="{DE85BEDE-EF9A-4FC1-BABD-4A1F980C6C5F}" srcOrd="0" destOrd="0" presId="urn:microsoft.com/office/officeart/2005/8/layout/lProcess3"/>
    <dgm:cxn modelId="{FEC502DB-A9CB-41F2-890A-739A880CE370}" type="presOf" srcId="{6ED93752-F43A-4F4A-A959-3C95923CEFB9}" destId="{4EA56CB5-E1FE-4724-8239-176D6E2CB397}" srcOrd="0" destOrd="0" presId="urn:microsoft.com/office/officeart/2005/8/layout/lProcess3"/>
    <dgm:cxn modelId="{0DDA5ADD-1D21-4CA1-BB0D-BABEC205E038}" type="presOf" srcId="{B81182F8-7309-41F9-93AE-81AEFF010EE5}" destId="{66F42642-0D2A-48C1-B6E0-AC65F0461DFF}" srcOrd="0" destOrd="0" presId="urn:microsoft.com/office/officeart/2005/8/layout/lProcess3"/>
    <dgm:cxn modelId="{213D50DF-4E6E-47B7-AA9B-D0D3EA5EA197}" type="presOf" srcId="{05C66CEC-3B51-444A-97FE-0B397DE333D1}" destId="{E616807A-15EA-4059-8C6C-9FB7B0E6C4E6}" srcOrd="0" destOrd="0" presId="urn:microsoft.com/office/officeart/2005/8/layout/lProcess3"/>
    <dgm:cxn modelId="{98879EDF-C312-4647-BF76-34364DF37B44}" type="presOf" srcId="{4D19F1E4-8C81-4D8D-81C8-0E60B0CFED36}" destId="{A4823873-71DD-4CFC-9FA4-FA86767CE055}" srcOrd="0" destOrd="0" presId="urn:microsoft.com/office/officeart/2005/8/layout/lProcess3"/>
    <dgm:cxn modelId="{759946E6-4542-4F16-BC34-A123DC35F67F}" type="presOf" srcId="{A2A22661-C802-4C8E-A126-27B231D502D8}" destId="{6227A32F-9F76-43EA-8E14-F71679393BA5}" srcOrd="0" destOrd="0" presId="urn:microsoft.com/office/officeart/2005/8/layout/lProcess3"/>
    <dgm:cxn modelId="{18D315EE-0FB3-4763-93EE-C35F3B899FF6}" srcId="{F1E4C481-FAC0-424D-99B1-4DF3242C8AFC}" destId="{17D18AAF-962D-406B-9057-03C3E4C97BB5}" srcOrd="3" destOrd="0" parTransId="{6423BB69-3940-4AB1-9338-E3930192527A}" sibTransId="{ACD3C6F5-6AB7-478B-8268-C687E540E4AA}"/>
    <dgm:cxn modelId="{27051AF0-4739-4761-A88A-E1253BB0B78A}" type="presOf" srcId="{3E57F7F3-0EEC-48B6-9239-A69CA419151E}" destId="{48444AFB-54F3-4D66-9E19-A25EE65D61F4}" srcOrd="0" destOrd="0" presId="urn:microsoft.com/office/officeart/2005/8/layout/lProcess3"/>
    <dgm:cxn modelId="{94CE73F2-BE88-4C54-89C5-3822C6E7D127}" type="presOf" srcId="{E2B12520-FAF2-4A01-98BA-DD48664158CB}" destId="{B17E0D21-4DFE-43E8-9A45-F353518C03B0}" srcOrd="0" destOrd="0" presId="urn:microsoft.com/office/officeart/2005/8/layout/lProcess3"/>
    <dgm:cxn modelId="{A59967F9-CE52-4BC4-981C-122C9BA8CD52}" type="presOf" srcId="{B6416F14-A8B1-432D-8341-48490FAFABDC}" destId="{BE8EBD1C-F468-42C1-BAF0-7D81C7C72210}" srcOrd="0" destOrd="0" presId="urn:microsoft.com/office/officeart/2005/8/layout/lProcess3"/>
    <dgm:cxn modelId="{9FFFA4FA-2748-4AC3-8D92-AC17E9046FB7}" type="presOf" srcId="{7F7B0532-47D2-4057-BDB4-3452154B6EC3}" destId="{9567FCA7-078D-4C6A-B007-B7E3DFC28637}" srcOrd="0" destOrd="0" presId="urn:microsoft.com/office/officeart/2005/8/layout/lProcess3"/>
    <dgm:cxn modelId="{EF8205FD-735B-430C-8FC3-490822CC4401}" type="presOf" srcId="{99EC5373-9CE3-4E5C-AA51-641C68AC93E4}" destId="{BC8E07C5-AA6F-4F31-8282-1E11B0175A4C}" srcOrd="0" destOrd="0" presId="urn:microsoft.com/office/officeart/2005/8/layout/lProcess3"/>
    <dgm:cxn modelId="{01F355FE-64D3-4350-9AF1-B149F7E4A74F}" srcId="{6EE8EEBB-241C-4930-B5EC-364C536910BA}" destId="{041E0E52-02D5-4C12-A2C2-D36F85335166}" srcOrd="2" destOrd="0" parTransId="{913FAAC9-11BF-4EC5-B0A8-B2C99378BF3A}" sibTransId="{905A3DAA-D1FD-4526-BF06-363F2EA6674F}"/>
    <dgm:cxn modelId="{087D087E-F34C-49BC-B9C6-A8B9875C48DC}" type="presParOf" srcId="{AC931CE3-4FAE-4A3E-9F23-D62ADB1793FA}" destId="{291C0CFF-8C16-4A45-A13D-80F18227A24F}" srcOrd="0" destOrd="0" presId="urn:microsoft.com/office/officeart/2005/8/layout/lProcess3"/>
    <dgm:cxn modelId="{40501350-547B-4065-B09D-19165A8C9AED}" type="presParOf" srcId="{291C0CFF-8C16-4A45-A13D-80F18227A24F}" destId="{A725935A-6703-4C11-AB5C-CADBD6E6B4F1}" srcOrd="0" destOrd="0" presId="urn:microsoft.com/office/officeart/2005/8/layout/lProcess3"/>
    <dgm:cxn modelId="{2D9AF513-9EBA-4F13-B9E3-F428918CFF69}" type="presParOf" srcId="{291C0CFF-8C16-4A45-A13D-80F18227A24F}" destId="{FAEBE045-DDF2-4A55-AE79-3422A8D4FF96}" srcOrd="1" destOrd="0" presId="urn:microsoft.com/office/officeart/2005/8/layout/lProcess3"/>
    <dgm:cxn modelId="{C2562298-01EA-4A61-B26B-B158073244F9}" type="presParOf" srcId="{291C0CFF-8C16-4A45-A13D-80F18227A24F}" destId="{6227A32F-9F76-43EA-8E14-F71679393BA5}" srcOrd="2" destOrd="0" presId="urn:microsoft.com/office/officeart/2005/8/layout/lProcess3"/>
    <dgm:cxn modelId="{FAC2E0C9-43C9-4C2C-9F4A-FB27ED5E5B0E}" type="presParOf" srcId="{291C0CFF-8C16-4A45-A13D-80F18227A24F}" destId="{1DADF490-977B-40E2-B756-72E663595932}" srcOrd="3" destOrd="0" presId="urn:microsoft.com/office/officeart/2005/8/layout/lProcess3"/>
    <dgm:cxn modelId="{5526CDCA-8E1C-40FC-8E9D-E0CA4D8460BE}" type="presParOf" srcId="{291C0CFF-8C16-4A45-A13D-80F18227A24F}" destId="{55F5D109-6C26-4A21-8476-89C1249EC56B}" srcOrd="4" destOrd="0" presId="urn:microsoft.com/office/officeart/2005/8/layout/lProcess3"/>
    <dgm:cxn modelId="{A2DB3065-8E5C-4187-AD8A-7FA3C72F5F60}" type="presParOf" srcId="{291C0CFF-8C16-4A45-A13D-80F18227A24F}" destId="{325BED78-7942-4A1E-9E3C-DE3878491066}" srcOrd="5" destOrd="0" presId="urn:microsoft.com/office/officeart/2005/8/layout/lProcess3"/>
    <dgm:cxn modelId="{4039B61D-424F-4B3A-8DF6-02CE2C031BC4}" type="presParOf" srcId="{291C0CFF-8C16-4A45-A13D-80F18227A24F}" destId="{F614AE1B-8E95-4CC5-AECD-4FAEDE2D8E00}" srcOrd="6" destOrd="0" presId="urn:microsoft.com/office/officeart/2005/8/layout/lProcess3"/>
    <dgm:cxn modelId="{31931C77-55CC-4C9A-9379-41C75C5E516F}" type="presParOf" srcId="{291C0CFF-8C16-4A45-A13D-80F18227A24F}" destId="{20D56293-A420-4E3A-9485-8E0CEDD66E74}" srcOrd="7" destOrd="0" presId="urn:microsoft.com/office/officeart/2005/8/layout/lProcess3"/>
    <dgm:cxn modelId="{D7913AE8-0F61-4E5F-8218-207E00F0CE12}" type="presParOf" srcId="{291C0CFF-8C16-4A45-A13D-80F18227A24F}" destId="{E616807A-15EA-4059-8C6C-9FB7B0E6C4E6}" srcOrd="8" destOrd="0" presId="urn:microsoft.com/office/officeart/2005/8/layout/lProcess3"/>
    <dgm:cxn modelId="{2A626A6A-26A4-4CC2-804B-61D71C64DA36}" type="presParOf" srcId="{AC931CE3-4FAE-4A3E-9F23-D62ADB1793FA}" destId="{B22427F0-FC95-42B6-A314-36827E2029AB}" srcOrd="1" destOrd="0" presId="urn:microsoft.com/office/officeart/2005/8/layout/lProcess3"/>
    <dgm:cxn modelId="{A28C1BFB-67F2-415B-875E-6CA98F39EE54}" type="presParOf" srcId="{AC931CE3-4FAE-4A3E-9F23-D62ADB1793FA}" destId="{4DD95CA7-97BA-4498-92D8-05D34C80F220}" srcOrd="2" destOrd="0" presId="urn:microsoft.com/office/officeart/2005/8/layout/lProcess3"/>
    <dgm:cxn modelId="{BC0BCF40-67EC-4172-B5EE-6533DD7C804B}" type="presParOf" srcId="{4DD95CA7-97BA-4498-92D8-05D34C80F220}" destId="{4EA56CB5-E1FE-4724-8239-176D6E2CB397}" srcOrd="0" destOrd="0" presId="urn:microsoft.com/office/officeart/2005/8/layout/lProcess3"/>
    <dgm:cxn modelId="{557D4B61-F16E-4DEC-BDBC-A2FF00FE091B}" type="presParOf" srcId="{4DD95CA7-97BA-4498-92D8-05D34C80F220}" destId="{B637BB4A-3164-4979-B3CC-2BDFD7E6CDA1}" srcOrd="1" destOrd="0" presId="urn:microsoft.com/office/officeart/2005/8/layout/lProcess3"/>
    <dgm:cxn modelId="{0544FCF9-3F1B-45E9-BC7C-AA20C6CADD46}" type="presParOf" srcId="{4DD95CA7-97BA-4498-92D8-05D34C80F220}" destId="{B17E0D21-4DFE-43E8-9A45-F353518C03B0}" srcOrd="2" destOrd="0" presId="urn:microsoft.com/office/officeart/2005/8/layout/lProcess3"/>
    <dgm:cxn modelId="{AD467B28-37FD-4287-8B85-1BD4C80B8604}" type="presParOf" srcId="{4DD95CA7-97BA-4498-92D8-05D34C80F220}" destId="{8386E74A-FECA-46D7-8678-77F49FF1F989}" srcOrd="3" destOrd="0" presId="urn:microsoft.com/office/officeart/2005/8/layout/lProcess3"/>
    <dgm:cxn modelId="{4854A974-FDCD-4753-AA8F-939EC42BAA34}" type="presParOf" srcId="{4DD95CA7-97BA-4498-92D8-05D34C80F220}" destId="{05EFFFEC-A902-4A17-80D9-424F2E706CC8}" srcOrd="4" destOrd="0" presId="urn:microsoft.com/office/officeart/2005/8/layout/lProcess3"/>
    <dgm:cxn modelId="{A6E3509F-CD04-4378-85EF-A870F7762136}" type="presParOf" srcId="{4DD95CA7-97BA-4498-92D8-05D34C80F220}" destId="{D41171F0-210D-40B6-A539-F504FEDADCED}" srcOrd="5" destOrd="0" presId="urn:microsoft.com/office/officeart/2005/8/layout/lProcess3"/>
    <dgm:cxn modelId="{C26E2CA8-EFA3-42D4-BA44-550638FCB91D}" type="presParOf" srcId="{4DD95CA7-97BA-4498-92D8-05D34C80F220}" destId="{58526B6D-AFC7-4185-8BEA-7E1AC9B36FF3}" srcOrd="6" destOrd="0" presId="urn:microsoft.com/office/officeart/2005/8/layout/lProcess3"/>
    <dgm:cxn modelId="{4ED52E97-28ED-499A-9BDC-0E8996F4CA4D}" type="presParOf" srcId="{4DD95CA7-97BA-4498-92D8-05D34C80F220}" destId="{77F93171-A0CF-4EB8-BC07-F1B5674298ED}" srcOrd="7" destOrd="0" presId="urn:microsoft.com/office/officeart/2005/8/layout/lProcess3"/>
    <dgm:cxn modelId="{4CE34255-7D0C-43F9-89AC-A71B0E06D5A4}" type="presParOf" srcId="{4DD95CA7-97BA-4498-92D8-05D34C80F220}" destId="{BE8EBD1C-F468-42C1-BAF0-7D81C7C72210}" srcOrd="8" destOrd="0" presId="urn:microsoft.com/office/officeart/2005/8/layout/lProcess3"/>
    <dgm:cxn modelId="{6B7957CD-CB35-4C36-9DA8-C2EF55FA4272}" type="presParOf" srcId="{AC931CE3-4FAE-4A3E-9F23-D62ADB1793FA}" destId="{F3A8BF10-BDC4-437C-883B-66A65EF5EAE9}" srcOrd="3" destOrd="0" presId="urn:microsoft.com/office/officeart/2005/8/layout/lProcess3"/>
    <dgm:cxn modelId="{7AFBE6F3-FADE-4347-91C1-DED8521F5EE0}" type="presParOf" srcId="{AC931CE3-4FAE-4A3E-9F23-D62ADB1793FA}" destId="{F9C27DD5-5F5D-40DA-A7FC-3B69160E4218}" srcOrd="4" destOrd="0" presId="urn:microsoft.com/office/officeart/2005/8/layout/lProcess3"/>
    <dgm:cxn modelId="{46BD66EB-2A18-4131-8FBE-7E1FDD59A611}" type="presParOf" srcId="{F9C27DD5-5F5D-40DA-A7FC-3B69160E4218}" destId="{0D7EBC48-FC1D-4B7F-92F5-E82CD3B5B2E7}" srcOrd="0" destOrd="0" presId="urn:microsoft.com/office/officeart/2005/8/layout/lProcess3"/>
    <dgm:cxn modelId="{FD989941-7D80-4309-8D5D-1901C35CF9E1}" type="presParOf" srcId="{F9C27DD5-5F5D-40DA-A7FC-3B69160E4218}" destId="{6356CC80-75E8-4D8C-B092-021E664513B3}" srcOrd="1" destOrd="0" presId="urn:microsoft.com/office/officeart/2005/8/layout/lProcess3"/>
    <dgm:cxn modelId="{94B3E8F7-4F1E-47F5-BF37-FDE1F2B831C8}" type="presParOf" srcId="{F9C27DD5-5F5D-40DA-A7FC-3B69160E4218}" destId="{562CC613-1F06-4E6B-81BB-055FCC3689C8}" srcOrd="2" destOrd="0" presId="urn:microsoft.com/office/officeart/2005/8/layout/lProcess3"/>
    <dgm:cxn modelId="{D7282D96-E94B-4315-AEFF-90691D926FAF}" type="presParOf" srcId="{F9C27DD5-5F5D-40DA-A7FC-3B69160E4218}" destId="{A2D775BB-E7C0-4B36-895D-B86B87248694}" srcOrd="3" destOrd="0" presId="urn:microsoft.com/office/officeart/2005/8/layout/lProcess3"/>
    <dgm:cxn modelId="{646F5247-CC96-4257-BB27-954BA3BB69D0}" type="presParOf" srcId="{F9C27DD5-5F5D-40DA-A7FC-3B69160E4218}" destId="{4789F3D4-D383-4B38-8767-4CBD4DBEDC9F}" srcOrd="4" destOrd="0" presId="urn:microsoft.com/office/officeart/2005/8/layout/lProcess3"/>
    <dgm:cxn modelId="{A3A13118-6400-4041-8081-2A6A706E9006}" type="presParOf" srcId="{F9C27DD5-5F5D-40DA-A7FC-3B69160E4218}" destId="{66170546-1A8A-457C-99A3-E1F39E2A8F8C}" srcOrd="5" destOrd="0" presId="urn:microsoft.com/office/officeart/2005/8/layout/lProcess3"/>
    <dgm:cxn modelId="{85DE9434-5162-4731-891A-11C2FF131AE7}" type="presParOf" srcId="{F9C27DD5-5F5D-40DA-A7FC-3B69160E4218}" destId="{4B70A327-62EF-40D2-BD76-B8369C6F5445}" srcOrd="6" destOrd="0" presId="urn:microsoft.com/office/officeart/2005/8/layout/lProcess3"/>
    <dgm:cxn modelId="{3582BFB4-D406-4CAA-BFDD-6C5DB66C68CC}" type="presParOf" srcId="{F9C27DD5-5F5D-40DA-A7FC-3B69160E4218}" destId="{7955E0ED-C8FA-44B4-B3F4-BE49D690853E}" srcOrd="7" destOrd="0" presId="urn:microsoft.com/office/officeart/2005/8/layout/lProcess3"/>
    <dgm:cxn modelId="{AED014E4-7A70-4048-9562-7C367A6B08BE}" type="presParOf" srcId="{F9C27DD5-5F5D-40DA-A7FC-3B69160E4218}" destId="{32264946-705C-4364-8A4A-F7771FFCD6D8}" srcOrd="8" destOrd="0" presId="urn:microsoft.com/office/officeart/2005/8/layout/lProcess3"/>
    <dgm:cxn modelId="{AA477360-3AEE-46D8-81D0-5A2C315D9768}" type="presParOf" srcId="{AC931CE3-4FAE-4A3E-9F23-D62ADB1793FA}" destId="{53330692-E912-48EE-9AAF-BFD186DC9DB0}" srcOrd="5" destOrd="0" presId="urn:microsoft.com/office/officeart/2005/8/layout/lProcess3"/>
    <dgm:cxn modelId="{B0ACB6A7-DE3C-40C6-ABC1-8F59E1FAF214}" type="presParOf" srcId="{AC931CE3-4FAE-4A3E-9F23-D62ADB1793FA}" destId="{693A3C34-A58D-4D50-9A60-4DC83C609911}" srcOrd="6" destOrd="0" presId="urn:microsoft.com/office/officeart/2005/8/layout/lProcess3"/>
    <dgm:cxn modelId="{2E94C479-22D0-427E-8455-33FE4B7CDB5D}" type="presParOf" srcId="{693A3C34-A58D-4D50-9A60-4DC83C609911}" destId="{FDAC5442-5F2E-4CF9-A1B3-41BDF0F29D8B}" srcOrd="0" destOrd="0" presId="urn:microsoft.com/office/officeart/2005/8/layout/lProcess3"/>
    <dgm:cxn modelId="{DEF703B9-E86A-4689-9D81-96DAB90FD8C2}" type="presParOf" srcId="{693A3C34-A58D-4D50-9A60-4DC83C609911}" destId="{BCE21393-62CC-4EB4-B8FB-34D298BB8FA3}" srcOrd="1" destOrd="0" presId="urn:microsoft.com/office/officeart/2005/8/layout/lProcess3"/>
    <dgm:cxn modelId="{79E91C3C-6D71-497D-9470-90F5800ECA30}" type="presParOf" srcId="{693A3C34-A58D-4D50-9A60-4DC83C609911}" destId="{DE85BEDE-EF9A-4FC1-BABD-4A1F980C6C5F}" srcOrd="2" destOrd="0" presId="urn:microsoft.com/office/officeart/2005/8/layout/lProcess3"/>
    <dgm:cxn modelId="{15578AE3-0C09-400B-92D0-45C9538CA55C}" type="presParOf" srcId="{693A3C34-A58D-4D50-9A60-4DC83C609911}" destId="{5041FD52-19A3-4CE0-BC04-9C6C55251B72}" srcOrd="3" destOrd="0" presId="urn:microsoft.com/office/officeart/2005/8/layout/lProcess3"/>
    <dgm:cxn modelId="{BCB5D3B0-1013-44A7-BFA8-8D17869F7194}" type="presParOf" srcId="{693A3C34-A58D-4D50-9A60-4DC83C609911}" destId="{66F42642-0D2A-48C1-B6E0-AC65F0461DFF}" srcOrd="4" destOrd="0" presId="urn:microsoft.com/office/officeart/2005/8/layout/lProcess3"/>
    <dgm:cxn modelId="{DDDB949C-4083-4D23-9C22-33C93F805BF3}" type="presParOf" srcId="{693A3C34-A58D-4D50-9A60-4DC83C609911}" destId="{BBBC0698-940D-4A05-A0E1-5450D60F872A}" srcOrd="5" destOrd="0" presId="urn:microsoft.com/office/officeart/2005/8/layout/lProcess3"/>
    <dgm:cxn modelId="{BF5E71A0-A642-4CEB-9B90-5E862B2C0655}" type="presParOf" srcId="{693A3C34-A58D-4D50-9A60-4DC83C609911}" destId="{122B17E3-0E21-4217-AD7C-4E4CEE929531}" srcOrd="6" destOrd="0" presId="urn:microsoft.com/office/officeart/2005/8/layout/lProcess3"/>
    <dgm:cxn modelId="{73A1C231-0006-4755-A1F5-E053542B8C55}" type="presParOf" srcId="{693A3C34-A58D-4D50-9A60-4DC83C609911}" destId="{A58B8A58-4E98-4D7E-A607-A1B2033DCB33}" srcOrd="7" destOrd="0" presId="urn:microsoft.com/office/officeart/2005/8/layout/lProcess3"/>
    <dgm:cxn modelId="{AB2D8F87-2CAF-4AA4-81CE-44A0E0C47D2C}" type="presParOf" srcId="{693A3C34-A58D-4D50-9A60-4DC83C609911}" destId="{E7FEA88D-3E93-424A-B600-0759AF0B9ED8}" srcOrd="8" destOrd="0" presId="urn:microsoft.com/office/officeart/2005/8/layout/lProcess3"/>
    <dgm:cxn modelId="{D0C0C00C-C626-4BEC-8568-311532736254}" type="presParOf" srcId="{AC931CE3-4FAE-4A3E-9F23-D62ADB1793FA}" destId="{1AF84F03-9194-40C4-B570-7822AEDB9414}" srcOrd="7" destOrd="0" presId="urn:microsoft.com/office/officeart/2005/8/layout/lProcess3"/>
    <dgm:cxn modelId="{088C7EE1-3DBD-4771-B624-E5CBFABC3D59}" type="presParOf" srcId="{AC931CE3-4FAE-4A3E-9F23-D62ADB1793FA}" destId="{9B291DE0-734F-4238-911B-0242BF09884A}" srcOrd="8" destOrd="0" presId="urn:microsoft.com/office/officeart/2005/8/layout/lProcess3"/>
    <dgm:cxn modelId="{69368C6E-AA77-4135-B55B-F694905936AD}" type="presParOf" srcId="{9B291DE0-734F-4238-911B-0242BF09884A}" destId="{60C8E240-2DAF-4C94-8399-F0EE87C063F8}" srcOrd="0" destOrd="0" presId="urn:microsoft.com/office/officeart/2005/8/layout/lProcess3"/>
    <dgm:cxn modelId="{E3D02297-0B09-4670-A1AC-FED14B8FABCE}" type="presParOf" srcId="{9B291DE0-734F-4238-911B-0242BF09884A}" destId="{D538CA2C-0AD8-490A-8513-869DFBCC735A}" srcOrd="1" destOrd="0" presId="urn:microsoft.com/office/officeart/2005/8/layout/lProcess3"/>
    <dgm:cxn modelId="{0DF7DF67-36DC-424A-8722-A87CF9B228D4}" type="presParOf" srcId="{9B291DE0-734F-4238-911B-0242BF09884A}" destId="{BC8E07C5-AA6F-4F31-8282-1E11B0175A4C}" srcOrd="2" destOrd="0" presId="urn:microsoft.com/office/officeart/2005/8/layout/lProcess3"/>
    <dgm:cxn modelId="{60AB1143-4080-4048-B884-0C4FCD012C4D}" type="presParOf" srcId="{9B291DE0-734F-4238-911B-0242BF09884A}" destId="{36488FDB-CF37-4943-9238-F45D74A84415}" srcOrd="3" destOrd="0" presId="urn:microsoft.com/office/officeart/2005/8/layout/lProcess3"/>
    <dgm:cxn modelId="{2332BEBE-FDB3-42E1-BE41-5F683210EE09}" type="presParOf" srcId="{9B291DE0-734F-4238-911B-0242BF09884A}" destId="{DD453F24-5EC0-4EB1-B43E-A711A7C60DEE}" srcOrd="4" destOrd="0" presId="urn:microsoft.com/office/officeart/2005/8/layout/lProcess3"/>
    <dgm:cxn modelId="{88A94CEF-E300-4213-BE02-274606EC5ACE}" type="presParOf" srcId="{9B291DE0-734F-4238-911B-0242BF09884A}" destId="{A3661B57-9963-4ECC-84CE-75BDC75E8E71}" srcOrd="5" destOrd="0" presId="urn:microsoft.com/office/officeart/2005/8/layout/lProcess3"/>
    <dgm:cxn modelId="{587ABD3B-F55C-4ECF-B055-6FB1245460D0}" type="presParOf" srcId="{9B291DE0-734F-4238-911B-0242BF09884A}" destId="{9567FCA7-078D-4C6A-B007-B7E3DFC28637}" srcOrd="6" destOrd="0" presId="urn:microsoft.com/office/officeart/2005/8/layout/lProcess3"/>
    <dgm:cxn modelId="{0EFC03B8-F315-4D2E-855B-D45A99F3912A}" type="presParOf" srcId="{9B291DE0-734F-4238-911B-0242BF09884A}" destId="{2D277ADD-1F47-4BBF-B994-A9B88FEBD80E}" srcOrd="7" destOrd="0" presId="urn:microsoft.com/office/officeart/2005/8/layout/lProcess3"/>
    <dgm:cxn modelId="{B799A5E0-66B8-47F3-B0D5-A251EC6BC4A1}" type="presParOf" srcId="{9B291DE0-734F-4238-911B-0242BF09884A}" destId="{718E0690-BCA8-42CB-A1F1-54123D4F639B}" srcOrd="8" destOrd="0" presId="urn:microsoft.com/office/officeart/2005/8/layout/lProcess3"/>
    <dgm:cxn modelId="{E6E38E81-4045-45DE-A00F-F95E7F72FD7F}" type="presParOf" srcId="{AC931CE3-4FAE-4A3E-9F23-D62ADB1793FA}" destId="{C05E52C4-571D-4A01-837D-228D1C27C6F0}" srcOrd="9" destOrd="0" presId="urn:microsoft.com/office/officeart/2005/8/layout/lProcess3"/>
    <dgm:cxn modelId="{C0DA03AF-A40C-4DBD-9215-A4C417D97B5C}" type="presParOf" srcId="{AC931CE3-4FAE-4A3E-9F23-D62ADB1793FA}" destId="{08F4FAE1-F86C-4AEF-A909-D6752650893B}" srcOrd="10" destOrd="0" presId="urn:microsoft.com/office/officeart/2005/8/layout/lProcess3"/>
    <dgm:cxn modelId="{85249332-458C-492F-855C-0942F2938B87}" type="presParOf" srcId="{08F4FAE1-F86C-4AEF-A909-D6752650893B}" destId="{336E2C1E-1A6D-4BDA-B8BE-A95729524935}" srcOrd="0" destOrd="0" presId="urn:microsoft.com/office/officeart/2005/8/layout/lProcess3"/>
    <dgm:cxn modelId="{3452166F-835C-424F-88D9-2D3109DCA13E}" type="presParOf" srcId="{08F4FAE1-F86C-4AEF-A909-D6752650893B}" destId="{95B419F4-51E8-433A-927C-732AD383A1CA}" srcOrd="1" destOrd="0" presId="urn:microsoft.com/office/officeart/2005/8/layout/lProcess3"/>
    <dgm:cxn modelId="{D3999085-1A77-4700-B608-AE14FE2B51AC}" type="presParOf" srcId="{08F4FAE1-F86C-4AEF-A909-D6752650893B}" destId="{48444AFB-54F3-4D66-9E19-A25EE65D61F4}" srcOrd="2" destOrd="0" presId="urn:microsoft.com/office/officeart/2005/8/layout/lProcess3"/>
    <dgm:cxn modelId="{B1A5D06E-8CE9-435E-AD07-5F4B0413564A}" type="presParOf" srcId="{08F4FAE1-F86C-4AEF-A909-D6752650893B}" destId="{F99C538A-3AAA-48AB-8F90-A48126184AF3}" srcOrd="3" destOrd="0" presId="urn:microsoft.com/office/officeart/2005/8/layout/lProcess3"/>
    <dgm:cxn modelId="{5057F85A-EE5D-487E-ADC2-0E9C43107A7C}" type="presParOf" srcId="{08F4FAE1-F86C-4AEF-A909-D6752650893B}" destId="{A4823873-71DD-4CFC-9FA4-FA86767CE055}" srcOrd="4" destOrd="0" presId="urn:microsoft.com/office/officeart/2005/8/layout/lProcess3"/>
    <dgm:cxn modelId="{09A9733E-23B1-4875-BCCC-BC46A9320F0D}" type="presParOf" srcId="{08F4FAE1-F86C-4AEF-A909-D6752650893B}" destId="{109EC3F0-D6B3-44E7-95C7-E1F92B1CA24D}" srcOrd="5" destOrd="0" presId="urn:microsoft.com/office/officeart/2005/8/layout/lProcess3"/>
    <dgm:cxn modelId="{35057D0A-1825-4727-9415-E0E1808001A7}" type="presParOf" srcId="{08F4FAE1-F86C-4AEF-A909-D6752650893B}" destId="{C14C33FF-477C-421D-B8A7-696D98FF555C}" srcOrd="6" destOrd="0" presId="urn:microsoft.com/office/officeart/2005/8/layout/lProcess3"/>
    <dgm:cxn modelId="{BCA9BC90-2772-449C-85C9-88DB44D19B79}" type="presParOf" srcId="{08F4FAE1-F86C-4AEF-A909-D6752650893B}" destId="{C0F35BC7-2E79-4F1C-9CE0-D9930F0A3744}" srcOrd="7" destOrd="0" presId="urn:microsoft.com/office/officeart/2005/8/layout/lProcess3"/>
    <dgm:cxn modelId="{DF5E182E-85AC-4BA5-869B-314C1EBEB9E1}" type="presParOf" srcId="{08F4FAE1-F86C-4AEF-A909-D6752650893B}" destId="{1DD9E36D-74AE-4D91-9E96-77A0ED46F11A}" srcOrd="8"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1DD03-12BF-4407-AFC9-E82AF8F41DB7}">
      <dsp:nvSpPr>
        <dsp:cNvPr id="0" name=""/>
        <dsp:cNvSpPr/>
      </dsp:nvSpPr>
      <dsp:spPr>
        <a:xfrm>
          <a:off x="2119" y="0"/>
          <a:ext cx="2079337" cy="4596860"/>
        </a:xfrm>
        <a:prstGeom prst="roundRect">
          <a:avLst>
            <a:gd name="adj" fmla="val 10000"/>
          </a:avLst>
        </a:prstGeom>
        <a:solidFill>
          <a:schemeClr val="accent6">
            <a:lumMod val="5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u="none" kern="1200">
              <a:solidFill>
                <a:schemeClr val="bg1"/>
              </a:solidFill>
              <a:latin typeface="Calibri" panose="020F0502020204030204" pitchFamily="34" charset="0"/>
              <a:cs typeface="Calibri" panose="020F0502020204030204" pitchFamily="34" charset="0"/>
            </a:rPr>
            <a:t>Fruit and Vegetables/ Produce Incentives</a:t>
          </a:r>
          <a:endParaRPr lang="en-US" sz="2000" b="1" kern="1200">
            <a:solidFill>
              <a:schemeClr val="bg1"/>
            </a:solidFill>
            <a:latin typeface="Calibri" panose="020F0502020204030204" pitchFamily="34" charset="0"/>
            <a:cs typeface="Calibri" panose="020F0502020204030204" pitchFamily="34" charset="0"/>
          </a:endParaRPr>
        </a:p>
      </dsp:txBody>
      <dsp:txXfrm>
        <a:off x="2119" y="0"/>
        <a:ext cx="2079337" cy="1379058"/>
      </dsp:txXfrm>
    </dsp:sp>
    <dsp:sp modelId="{3167C58C-3402-4203-AB24-3A34370C7515}">
      <dsp:nvSpPr>
        <dsp:cNvPr id="0" name=""/>
        <dsp:cNvSpPr/>
      </dsp:nvSpPr>
      <dsp:spPr>
        <a:xfrm>
          <a:off x="210052" y="1379058"/>
          <a:ext cx="1663469" cy="2987959"/>
        </a:xfrm>
        <a:prstGeom prst="roundRect">
          <a:avLst>
            <a:gd name="adj" fmla="val 10000"/>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Font typeface="Arial" panose="020B0604020202020204" pitchFamily="34" charset="0"/>
            <a:buNone/>
          </a:pPr>
          <a:r>
            <a:rPr lang="en-US" sz="1400" b="1" kern="1200">
              <a:solidFill>
                <a:schemeClr val="bg1"/>
              </a:solidFill>
              <a:latin typeface="Aptos"/>
              <a:ea typeface="Aptos" panose="020B0004020202020204" pitchFamily="34" charset="0"/>
              <a:cs typeface="Times New Roman"/>
            </a:rPr>
            <a:t>*Nutrition Incentive</a:t>
          </a:r>
          <a:r>
            <a:rPr lang="en-US" sz="1400" kern="1200">
              <a:solidFill>
                <a:schemeClr val="bg1"/>
              </a:solidFill>
              <a:latin typeface="Aptos"/>
              <a:ea typeface="Aptos" panose="020B0004020202020204" pitchFamily="34" charset="0"/>
              <a:cs typeface="Times New Roman"/>
            </a:rPr>
            <a:t> is a subsidy (monetary award, match, discount, rebate, subsidy, voucher) that make fruits and vegetables more affordable</a:t>
          </a:r>
          <a:r>
            <a:rPr lang="en-US" sz="1400" kern="1200">
              <a:solidFill>
                <a:schemeClr val="bg1"/>
              </a:solidFill>
              <a:latin typeface="Aptos"/>
              <a:cs typeface="Times New Roman"/>
            </a:rPr>
            <a:t>.</a:t>
          </a:r>
        </a:p>
      </dsp:txBody>
      <dsp:txXfrm>
        <a:off x="258773" y="1427779"/>
        <a:ext cx="1566027" cy="2890517"/>
      </dsp:txXfrm>
    </dsp:sp>
    <dsp:sp modelId="{31504D56-C209-4CFC-801C-6579653FDD3D}">
      <dsp:nvSpPr>
        <dsp:cNvPr id="0" name=""/>
        <dsp:cNvSpPr/>
      </dsp:nvSpPr>
      <dsp:spPr>
        <a:xfrm>
          <a:off x="2237406" y="0"/>
          <a:ext cx="2079337" cy="4596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marL="0" lvl="0" indent="0" algn="ctr" defTabSz="2800350" rtl="0">
            <a:lnSpc>
              <a:spcPct val="90000"/>
            </a:lnSpc>
            <a:spcBef>
              <a:spcPct val="0"/>
            </a:spcBef>
            <a:spcAft>
              <a:spcPct val="35000"/>
            </a:spcAft>
            <a:buNone/>
          </a:pPr>
          <a:r>
            <a:rPr lang="en-US" sz="6300" b="1" kern="1200">
              <a:latin typeface="Calibri"/>
              <a:ea typeface="Calibri"/>
              <a:cs typeface="Calibri"/>
            </a:rPr>
            <a:t> </a:t>
          </a:r>
        </a:p>
      </dsp:txBody>
      <dsp:txXfrm>
        <a:off x="2237406" y="0"/>
        <a:ext cx="2079337" cy="1379058"/>
      </dsp:txXfrm>
    </dsp:sp>
    <dsp:sp modelId="{346125E2-9D65-4F55-BFA9-884815923083}">
      <dsp:nvSpPr>
        <dsp:cNvPr id="0" name=""/>
        <dsp:cNvSpPr/>
      </dsp:nvSpPr>
      <dsp:spPr>
        <a:xfrm>
          <a:off x="4472693" y="0"/>
          <a:ext cx="2079337" cy="4596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marL="0" lvl="0" indent="0" algn="ctr" defTabSz="2800350" rtl="0">
            <a:lnSpc>
              <a:spcPct val="90000"/>
            </a:lnSpc>
            <a:spcBef>
              <a:spcPct val="0"/>
            </a:spcBef>
            <a:spcAft>
              <a:spcPct val="35000"/>
            </a:spcAft>
            <a:buNone/>
          </a:pPr>
          <a:r>
            <a:rPr lang="en-US" sz="6300" b="1" kern="1200">
              <a:latin typeface="Calibri"/>
              <a:ea typeface="Calibri"/>
              <a:cs typeface="Calibri"/>
            </a:rPr>
            <a:t> </a:t>
          </a:r>
        </a:p>
      </dsp:txBody>
      <dsp:txXfrm>
        <a:off x="4472693" y="0"/>
        <a:ext cx="2079337" cy="1379058"/>
      </dsp:txXfrm>
    </dsp:sp>
    <dsp:sp modelId="{0D673BAD-046F-419F-9B7C-AF108050C3A5}">
      <dsp:nvSpPr>
        <dsp:cNvPr id="0" name=""/>
        <dsp:cNvSpPr/>
      </dsp:nvSpPr>
      <dsp:spPr>
        <a:xfrm>
          <a:off x="6707980" y="0"/>
          <a:ext cx="2079337" cy="4596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marL="0" lvl="0" indent="0" algn="ctr" defTabSz="2800350" rtl="0">
            <a:lnSpc>
              <a:spcPct val="90000"/>
            </a:lnSpc>
            <a:spcBef>
              <a:spcPct val="0"/>
            </a:spcBef>
            <a:spcAft>
              <a:spcPct val="35000"/>
            </a:spcAft>
            <a:buNone/>
          </a:pPr>
          <a:r>
            <a:rPr lang="en-US" sz="6300" b="1" kern="1200">
              <a:latin typeface="Calibri"/>
              <a:ea typeface="Calibri"/>
              <a:cs typeface="Calibri"/>
            </a:rPr>
            <a:t> </a:t>
          </a:r>
        </a:p>
      </dsp:txBody>
      <dsp:txXfrm>
        <a:off x="6707980" y="0"/>
        <a:ext cx="2079337" cy="13790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1DD03-12BF-4407-AFC9-E82AF8F41DB7}">
      <dsp:nvSpPr>
        <dsp:cNvPr id="0" name=""/>
        <dsp:cNvSpPr/>
      </dsp:nvSpPr>
      <dsp:spPr>
        <a:xfrm>
          <a:off x="2119" y="0"/>
          <a:ext cx="2079337" cy="4596860"/>
        </a:xfrm>
        <a:prstGeom prst="roundRect">
          <a:avLst>
            <a:gd name="adj" fmla="val 10000"/>
          </a:avLst>
        </a:prstGeom>
        <a:solidFill>
          <a:schemeClr val="accent6">
            <a:lumMod val="5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u="none" kern="1200">
              <a:solidFill>
                <a:schemeClr val="bg1"/>
              </a:solidFill>
              <a:latin typeface="Calibri" panose="020F0502020204030204" pitchFamily="34" charset="0"/>
              <a:cs typeface="Calibri" panose="020F0502020204030204" pitchFamily="34" charset="0"/>
            </a:rPr>
            <a:t>Fruit and Vegetables/ Produce Incentives</a:t>
          </a:r>
          <a:endParaRPr lang="en-US" sz="2000" b="1" kern="1200">
            <a:solidFill>
              <a:schemeClr val="bg1"/>
            </a:solidFill>
            <a:latin typeface="Calibri" panose="020F0502020204030204" pitchFamily="34" charset="0"/>
            <a:cs typeface="Calibri" panose="020F0502020204030204" pitchFamily="34" charset="0"/>
          </a:endParaRPr>
        </a:p>
      </dsp:txBody>
      <dsp:txXfrm>
        <a:off x="2119" y="0"/>
        <a:ext cx="2079337" cy="1379058"/>
      </dsp:txXfrm>
    </dsp:sp>
    <dsp:sp modelId="{3167C58C-3402-4203-AB24-3A34370C7515}">
      <dsp:nvSpPr>
        <dsp:cNvPr id="0" name=""/>
        <dsp:cNvSpPr/>
      </dsp:nvSpPr>
      <dsp:spPr>
        <a:xfrm>
          <a:off x="210052" y="1379058"/>
          <a:ext cx="1663469" cy="2987959"/>
        </a:xfrm>
        <a:prstGeom prst="roundRect">
          <a:avLst>
            <a:gd name="adj" fmla="val 10000"/>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Font typeface="Arial" panose="020B0604020202020204" pitchFamily="34" charset="0"/>
            <a:buNone/>
          </a:pPr>
          <a:r>
            <a:rPr lang="en-US" sz="1400" b="1" kern="1200">
              <a:solidFill>
                <a:schemeClr val="bg1"/>
              </a:solidFill>
              <a:latin typeface="Aptos"/>
              <a:ea typeface="Aptos" panose="020B0004020202020204" pitchFamily="34" charset="0"/>
              <a:cs typeface="Times New Roman"/>
            </a:rPr>
            <a:t>*Nutrition Incentive</a:t>
          </a:r>
          <a:r>
            <a:rPr lang="en-US" sz="1400" kern="1200">
              <a:solidFill>
                <a:schemeClr val="bg1"/>
              </a:solidFill>
              <a:latin typeface="Aptos"/>
              <a:ea typeface="Aptos" panose="020B0004020202020204" pitchFamily="34" charset="0"/>
              <a:cs typeface="Times New Roman"/>
            </a:rPr>
            <a:t> is a subsidy (monetary award, match, discount, rebate, subsidy, voucher) that make fruits and vegetables more affordable.</a:t>
          </a:r>
          <a:endParaRPr lang="en-US" sz="1400" kern="1200">
            <a:solidFill>
              <a:schemeClr val="bg1"/>
            </a:solidFill>
            <a:latin typeface="Aptos"/>
            <a:cs typeface="Times New Roman"/>
          </a:endParaRPr>
        </a:p>
      </dsp:txBody>
      <dsp:txXfrm>
        <a:off x="258773" y="1427779"/>
        <a:ext cx="1566027" cy="2890517"/>
      </dsp:txXfrm>
    </dsp:sp>
    <dsp:sp modelId="{93386EC3-551C-404C-98D8-3F2DB6FA7344}">
      <dsp:nvSpPr>
        <dsp:cNvPr id="0" name=""/>
        <dsp:cNvSpPr/>
      </dsp:nvSpPr>
      <dsp:spPr>
        <a:xfrm>
          <a:off x="2237406" y="0"/>
          <a:ext cx="2079337" cy="4596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u="none" kern="1200">
              <a:latin typeface="Calibri" panose="020F0502020204030204" pitchFamily="34" charset="0"/>
              <a:cs typeface="Calibri" panose="020F0502020204030204" pitchFamily="34" charset="0"/>
            </a:rPr>
            <a:t>Fruit and Vegetable/ Produce Prescription</a:t>
          </a:r>
          <a:endParaRPr lang="en-US" sz="2000" b="1" kern="1200">
            <a:latin typeface="Calibri" panose="020F0502020204030204" pitchFamily="34" charset="0"/>
            <a:cs typeface="Calibri" panose="020F0502020204030204" pitchFamily="34" charset="0"/>
          </a:endParaRPr>
        </a:p>
      </dsp:txBody>
      <dsp:txXfrm>
        <a:off x="2237406" y="0"/>
        <a:ext cx="2079337" cy="1379058"/>
      </dsp:txXfrm>
    </dsp:sp>
    <dsp:sp modelId="{DE493FF2-5BE6-480F-AA08-9C75652FF6C7}">
      <dsp:nvSpPr>
        <dsp:cNvPr id="0" name=""/>
        <dsp:cNvSpPr/>
      </dsp:nvSpPr>
      <dsp:spPr>
        <a:xfrm>
          <a:off x="4472693" y="0"/>
          <a:ext cx="2079337" cy="4596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u="none" kern="1200">
              <a:latin typeface="Calibri" panose="020F0502020204030204" pitchFamily="34" charset="0"/>
              <a:cs typeface="Calibri" panose="020F0502020204030204" pitchFamily="34" charset="0"/>
            </a:rPr>
            <a:t>Medically Tailored Groceries</a:t>
          </a:r>
          <a:r>
            <a:rPr lang="en-US" sz="2000" b="1" i="0" kern="1200">
              <a:latin typeface="Calibri" panose="020F0502020204030204" pitchFamily="34" charset="0"/>
              <a:cs typeface="Calibri" panose="020F0502020204030204" pitchFamily="34" charset="0"/>
            </a:rPr>
            <a:t>​</a:t>
          </a:r>
        </a:p>
      </dsp:txBody>
      <dsp:txXfrm>
        <a:off x="4472693" y="0"/>
        <a:ext cx="2079337" cy="1379058"/>
      </dsp:txXfrm>
    </dsp:sp>
    <dsp:sp modelId="{68F30A9B-99C1-40EB-9997-CD1BCEFE0B19}">
      <dsp:nvSpPr>
        <dsp:cNvPr id="0" name=""/>
        <dsp:cNvSpPr/>
      </dsp:nvSpPr>
      <dsp:spPr>
        <a:xfrm>
          <a:off x="6707980" y="0"/>
          <a:ext cx="2079337" cy="4596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i="0" u="none" kern="1200">
              <a:latin typeface="Calibri" panose="020F0502020204030204" pitchFamily="34" charset="0"/>
              <a:cs typeface="Calibri" panose="020F0502020204030204" pitchFamily="34" charset="0"/>
            </a:rPr>
            <a:t>Medically Tailored Meals</a:t>
          </a:r>
          <a:r>
            <a:rPr lang="en-US" sz="1600" b="0" i="0" kern="1200">
              <a:latin typeface="Calibri" panose="020F0502020204030204" pitchFamily="34" charset="0"/>
              <a:cs typeface="Calibri" panose="020F0502020204030204" pitchFamily="34" charset="0"/>
            </a:rPr>
            <a:t>​</a:t>
          </a:r>
        </a:p>
      </dsp:txBody>
      <dsp:txXfrm>
        <a:off x="6707980" y="0"/>
        <a:ext cx="2079337" cy="13790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1DD03-12BF-4407-AFC9-E82AF8F41DB7}">
      <dsp:nvSpPr>
        <dsp:cNvPr id="0" name=""/>
        <dsp:cNvSpPr/>
      </dsp:nvSpPr>
      <dsp:spPr>
        <a:xfrm>
          <a:off x="2119" y="0"/>
          <a:ext cx="2079337" cy="4596860"/>
        </a:xfrm>
        <a:prstGeom prst="roundRect">
          <a:avLst>
            <a:gd name="adj" fmla="val 10000"/>
          </a:avLst>
        </a:prstGeom>
        <a:solidFill>
          <a:schemeClr val="accent6">
            <a:lumMod val="5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u="none" kern="1200">
              <a:solidFill>
                <a:schemeClr val="bg1"/>
              </a:solidFill>
              <a:latin typeface="Calibri" panose="020F0502020204030204" pitchFamily="34" charset="0"/>
              <a:cs typeface="Calibri" panose="020F0502020204030204" pitchFamily="34" charset="0"/>
            </a:rPr>
            <a:t>Fruit and Vegetables/ Produce Incentives</a:t>
          </a:r>
          <a:endParaRPr lang="en-US" sz="2000" b="1" kern="1200">
            <a:solidFill>
              <a:schemeClr val="bg1"/>
            </a:solidFill>
            <a:latin typeface="Calibri" panose="020F0502020204030204" pitchFamily="34" charset="0"/>
            <a:cs typeface="Calibri" panose="020F0502020204030204" pitchFamily="34" charset="0"/>
          </a:endParaRPr>
        </a:p>
      </dsp:txBody>
      <dsp:txXfrm>
        <a:off x="2119" y="0"/>
        <a:ext cx="2079337" cy="1379058"/>
      </dsp:txXfrm>
    </dsp:sp>
    <dsp:sp modelId="{3167C58C-3402-4203-AB24-3A34370C7515}">
      <dsp:nvSpPr>
        <dsp:cNvPr id="0" name=""/>
        <dsp:cNvSpPr/>
      </dsp:nvSpPr>
      <dsp:spPr>
        <a:xfrm>
          <a:off x="210052" y="1379927"/>
          <a:ext cx="1663469" cy="531792"/>
        </a:xfrm>
        <a:prstGeom prst="roundRect">
          <a:avLst>
            <a:gd name="adj" fmla="val 10000"/>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Calibri" panose="020F0502020204030204" pitchFamily="34" charset="0"/>
              <a:cs typeface="Calibri" panose="020F0502020204030204" pitchFamily="34" charset="0"/>
            </a:rPr>
            <a:t>Matches (e.g., money tied to the dollar amount spent)</a:t>
          </a:r>
          <a:r>
            <a:rPr lang="en-US" sz="1200" b="0" i="0" kern="1200">
              <a:latin typeface="Calibri" panose="020F0502020204030204" pitchFamily="34" charset="0"/>
              <a:cs typeface="Calibri" panose="020F0502020204030204" pitchFamily="34" charset="0"/>
            </a:rPr>
            <a:t>​</a:t>
          </a:r>
          <a:endParaRPr lang="en-US" sz="1200" kern="1200">
            <a:latin typeface="Calibri" panose="020F0502020204030204" pitchFamily="34" charset="0"/>
            <a:cs typeface="Calibri" panose="020F0502020204030204" pitchFamily="34" charset="0"/>
          </a:endParaRPr>
        </a:p>
      </dsp:txBody>
      <dsp:txXfrm>
        <a:off x="225628" y="1395503"/>
        <a:ext cx="1632317" cy="500640"/>
      </dsp:txXfrm>
    </dsp:sp>
    <dsp:sp modelId="{9D8975C3-1C07-4CFF-BC70-9540481AFBB2}">
      <dsp:nvSpPr>
        <dsp:cNvPr id="0" name=""/>
        <dsp:cNvSpPr/>
      </dsp:nvSpPr>
      <dsp:spPr>
        <a:xfrm>
          <a:off x="210052" y="1993534"/>
          <a:ext cx="1663469" cy="531792"/>
        </a:xfrm>
        <a:prstGeom prst="roundRect">
          <a:avLst>
            <a:gd name="adj" fmla="val 10000"/>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Calibri" panose="020F0502020204030204" pitchFamily="34" charset="0"/>
              <a:cs typeface="Calibri" panose="020F0502020204030204" pitchFamily="34" charset="0"/>
            </a:rPr>
            <a:t>Point-of-sale discounts (e.g., percentage off regular price)</a:t>
          </a:r>
          <a:r>
            <a:rPr lang="en-US" sz="1200" b="0" i="0" kern="1200">
              <a:latin typeface="Calibri" panose="020F0502020204030204" pitchFamily="34" charset="0"/>
              <a:cs typeface="Calibri" panose="020F0502020204030204" pitchFamily="34" charset="0"/>
            </a:rPr>
            <a:t>​</a:t>
          </a:r>
        </a:p>
      </dsp:txBody>
      <dsp:txXfrm>
        <a:off x="225628" y="2009110"/>
        <a:ext cx="1632317" cy="500640"/>
      </dsp:txXfrm>
    </dsp:sp>
    <dsp:sp modelId="{FA53A69A-BDAA-4BF8-8453-31CCB717538D}">
      <dsp:nvSpPr>
        <dsp:cNvPr id="0" name=""/>
        <dsp:cNvSpPr/>
      </dsp:nvSpPr>
      <dsp:spPr>
        <a:xfrm>
          <a:off x="210052" y="2607141"/>
          <a:ext cx="1663469" cy="531792"/>
        </a:xfrm>
        <a:prstGeom prst="roundRect">
          <a:avLst>
            <a:gd name="adj" fmla="val 10000"/>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Calibri" panose="020F0502020204030204" pitchFamily="34" charset="0"/>
              <a:cs typeface="Calibri" panose="020F0502020204030204" pitchFamily="34" charset="0"/>
            </a:rPr>
            <a:t>Rebates (e.g., cash back for future purchases)</a:t>
          </a:r>
          <a:r>
            <a:rPr lang="en-US" sz="1200" b="0" i="0" kern="1200">
              <a:latin typeface="Calibri" panose="020F0502020204030204" pitchFamily="34" charset="0"/>
              <a:cs typeface="Calibri" panose="020F0502020204030204" pitchFamily="34" charset="0"/>
            </a:rPr>
            <a:t>​</a:t>
          </a:r>
        </a:p>
      </dsp:txBody>
      <dsp:txXfrm>
        <a:off x="225628" y="2622717"/>
        <a:ext cx="1632317" cy="500640"/>
      </dsp:txXfrm>
    </dsp:sp>
    <dsp:sp modelId="{8EBA427C-F52D-4BDD-A6DC-9D7D6249C314}">
      <dsp:nvSpPr>
        <dsp:cNvPr id="0" name=""/>
        <dsp:cNvSpPr/>
      </dsp:nvSpPr>
      <dsp:spPr>
        <a:xfrm>
          <a:off x="210052" y="3220747"/>
          <a:ext cx="1663469" cy="531792"/>
        </a:xfrm>
        <a:prstGeom prst="roundRect">
          <a:avLst>
            <a:gd name="adj" fmla="val 10000"/>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Calibri" panose="020F0502020204030204" pitchFamily="34" charset="0"/>
              <a:cs typeface="Calibri" panose="020F0502020204030204" pitchFamily="34" charset="0"/>
            </a:rPr>
            <a:t>Subsidies (e.g., a fixed amount of money for purchase)</a:t>
          </a:r>
          <a:r>
            <a:rPr lang="en-US" sz="1200" b="0" i="0" kern="1200">
              <a:latin typeface="Calibri" panose="020F0502020204030204" pitchFamily="34" charset="0"/>
              <a:cs typeface="Calibri" panose="020F0502020204030204" pitchFamily="34" charset="0"/>
            </a:rPr>
            <a:t>​</a:t>
          </a:r>
        </a:p>
      </dsp:txBody>
      <dsp:txXfrm>
        <a:off x="225628" y="3236323"/>
        <a:ext cx="1632317" cy="500640"/>
      </dsp:txXfrm>
    </dsp:sp>
    <dsp:sp modelId="{4B164D48-C29F-4E41-8537-134E14F2E419}">
      <dsp:nvSpPr>
        <dsp:cNvPr id="0" name=""/>
        <dsp:cNvSpPr/>
      </dsp:nvSpPr>
      <dsp:spPr>
        <a:xfrm>
          <a:off x="210052" y="3834354"/>
          <a:ext cx="1663469" cy="531792"/>
        </a:xfrm>
        <a:prstGeom prst="roundRect">
          <a:avLst>
            <a:gd name="adj" fmla="val 10000"/>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Calibri" panose="020F0502020204030204" pitchFamily="34" charset="0"/>
              <a:cs typeface="Calibri" panose="020F0502020204030204" pitchFamily="34" charset="0"/>
            </a:rPr>
            <a:t>Vouchers for certain dollar amount </a:t>
          </a:r>
          <a:endParaRPr lang="en-US" sz="1200" b="0" i="0" kern="1200">
            <a:latin typeface="Calibri" panose="020F0502020204030204" pitchFamily="34" charset="0"/>
            <a:cs typeface="Calibri" panose="020F0502020204030204" pitchFamily="34" charset="0"/>
          </a:endParaRPr>
        </a:p>
      </dsp:txBody>
      <dsp:txXfrm>
        <a:off x="225628" y="3849930"/>
        <a:ext cx="1632317" cy="500640"/>
      </dsp:txXfrm>
    </dsp:sp>
    <dsp:sp modelId="{93386EC3-551C-404C-98D8-3F2DB6FA7344}">
      <dsp:nvSpPr>
        <dsp:cNvPr id="0" name=""/>
        <dsp:cNvSpPr/>
      </dsp:nvSpPr>
      <dsp:spPr>
        <a:xfrm>
          <a:off x="2237406" y="0"/>
          <a:ext cx="2079337" cy="4596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u="none" kern="1200">
              <a:latin typeface="Calibri" panose="020F0502020204030204" pitchFamily="34" charset="0"/>
              <a:cs typeface="Calibri" panose="020F0502020204030204" pitchFamily="34" charset="0"/>
            </a:rPr>
            <a:t>Fruit and Vegetable/ Produce Prescription</a:t>
          </a:r>
          <a:endParaRPr lang="en-US" sz="2000" b="1" kern="1200">
            <a:latin typeface="Calibri" panose="020F0502020204030204" pitchFamily="34" charset="0"/>
            <a:cs typeface="Calibri" panose="020F0502020204030204" pitchFamily="34" charset="0"/>
          </a:endParaRPr>
        </a:p>
      </dsp:txBody>
      <dsp:txXfrm>
        <a:off x="2237406" y="0"/>
        <a:ext cx="2079337" cy="1379058"/>
      </dsp:txXfrm>
    </dsp:sp>
    <dsp:sp modelId="{470614AA-650D-4D5E-ADD5-A61D85B04592}">
      <dsp:nvSpPr>
        <dsp:cNvPr id="0" name=""/>
        <dsp:cNvSpPr/>
      </dsp:nvSpPr>
      <dsp:spPr>
        <a:xfrm>
          <a:off x="2445340" y="1379282"/>
          <a:ext cx="1663469" cy="4413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Calibri" panose="020F0502020204030204" pitchFamily="34" charset="0"/>
              <a:cs typeface="Calibri" panose="020F0502020204030204" pitchFamily="34" charset="0"/>
            </a:rPr>
            <a:t>Fresh produce prescription</a:t>
          </a:r>
          <a:r>
            <a:rPr lang="en-US" sz="1200" b="0" i="0" kern="1200">
              <a:latin typeface="Calibri" panose="020F0502020204030204" pitchFamily="34" charset="0"/>
              <a:cs typeface="Calibri" panose="020F0502020204030204" pitchFamily="34" charset="0"/>
            </a:rPr>
            <a:t>​</a:t>
          </a:r>
          <a:endParaRPr lang="en-US" sz="1200" kern="1200">
            <a:latin typeface="Calibri" panose="020F0502020204030204" pitchFamily="34" charset="0"/>
            <a:cs typeface="Calibri" panose="020F0502020204030204" pitchFamily="34" charset="0"/>
          </a:endParaRPr>
        </a:p>
      </dsp:txBody>
      <dsp:txXfrm>
        <a:off x="2458266" y="1392208"/>
        <a:ext cx="1637617" cy="415484"/>
      </dsp:txXfrm>
    </dsp:sp>
    <dsp:sp modelId="{289371D8-A477-4AE7-AAC2-277A9392E7E5}">
      <dsp:nvSpPr>
        <dsp:cNvPr id="0" name=""/>
        <dsp:cNvSpPr/>
      </dsp:nvSpPr>
      <dsp:spPr>
        <a:xfrm>
          <a:off x="2445340" y="1888517"/>
          <a:ext cx="1663469" cy="4413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Calibri" panose="020F0502020204030204" pitchFamily="34" charset="0"/>
              <a:cs typeface="Calibri" panose="020F0502020204030204" pitchFamily="34" charset="0"/>
            </a:rPr>
            <a:t>F&amp;V (produce) bags</a:t>
          </a:r>
          <a:r>
            <a:rPr lang="en-US" sz="1200" b="0" i="0" kern="1200">
              <a:latin typeface="Calibri" panose="020F0502020204030204" pitchFamily="34" charset="0"/>
              <a:cs typeface="Calibri" panose="020F0502020204030204" pitchFamily="34" charset="0"/>
            </a:rPr>
            <a:t>​</a:t>
          </a:r>
        </a:p>
      </dsp:txBody>
      <dsp:txXfrm>
        <a:off x="2458266" y="1901443"/>
        <a:ext cx="1637617" cy="415484"/>
      </dsp:txXfrm>
    </dsp:sp>
    <dsp:sp modelId="{77FA11DE-3469-40D0-B7BE-83E5225F6690}">
      <dsp:nvSpPr>
        <dsp:cNvPr id="0" name=""/>
        <dsp:cNvSpPr/>
      </dsp:nvSpPr>
      <dsp:spPr>
        <a:xfrm>
          <a:off x="2445340" y="2397751"/>
          <a:ext cx="1663469" cy="4413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Calibri" panose="020F0502020204030204" pitchFamily="34" charset="0"/>
              <a:cs typeface="Calibri" panose="020F0502020204030204" pitchFamily="34" charset="0"/>
            </a:rPr>
            <a:t>F&amp;V (produce) boxes</a:t>
          </a:r>
          <a:r>
            <a:rPr lang="en-US" sz="1200" b="0" i="0" kern="1200">
              <a:latin typeface="Calibri" panose="020F0502020204030204" pitchFamily="34" charset="0"/>
              <a:cs typeface="Calibri" panose="020F0502020204030204" pitchFamily="34" charset="0"/>
            </a:rPr>
            <a:t>​</a:t>
          </a:r>
        </a:p>
      </dsp:txBody>
      <dsp:txXfrm>
        <a:off x="2458266" y="2410677"/>
        <a:ext cx="1637617" cy="415484"/>
      </dsp:txXfrm>
    </dsp:sp>
    <dsp:sp modelId="{9184ED19-C1E5-49BB-BB58-E093F9225943}">
      <dsp:nvSpPr>
        <dsp:cNvPr id="0" name=""/>
        <dsp:cNvSpPr/>
      </dsp:nvSpPr>
      <dsp:spPr>
        <a:xfrm>
          <a:off x="2445340" y="2906986"/>
          <a:ext cx="1663469" cy="4413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Calibri" panose="020F0502020204030204" pitchFamily="34" charset="0"/>
              <a:cs typeface="Calibri" panose="020F0502020204030204" pitchFamily="34" charset="0"/>
            </a:rPr>
            <a:t>F&amp;V (produce) prescription</a:t>
          </a:r>
          <a:r>
            <a:rPr lang="en-US" sz="1200" b="0" i="0" kern="1200">
              <a:latin typeface="Calibri" panose="020F0502020204030204" pitchFamily="34" charset="0"/>
              <a:cs typeface="Calibri" panose="020F0502020204030204" pitchFamily="34" charset="0"/>
            </a:rPr>
            <a:t>​</a:t>
          </a:r>
        </a:p>
      </dsp:txBody>
      <dsp:txXfrm>
        <a:off x="2458266" y="2919912"/>
        <a:ext cx="1637617" cy="415484"/>
      </dsp:txXfrm>
    </dsp:sp>
    <dsp:sp modelId="{3A24F358-32DB-4D62-A18C-935288BB4C22}">
      <dsp:nvSpPr>
        <dsp:cNvPr id="0" name=""/>
        <dsp:cNvSpPr/>
      </dsp:nvSpPr>
      <dsp:spPr>
        <a:xfrm>
          <a:off x="2445340" y="3416221"/>
          <a:ext cx="1663469" cy="4413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Calibri" panose="020F0502020204030204" pitchFamily="34" charset="0"/>
              <a:cs typeface="Calibri" panose="020F0502020204030204" pitchFamily="34" charset="0"/>
            </a:rPr>
            <a:t>F&amp;V (produce) shopping         (x pounds)</a:t>
          </a:r>
          <a:r>
            <a:rPr lang="en-US" sz="1200" b="0" i="0" kern="1200">
              <a:latin typeface="Calibri" panose="020F0502020204030204" pitchFamily="34" charset="0"/>
              <a:cs typeface="Calibri" panose="020F0502020204030204" pitchFamily="34" charset="0"/>
            </a:rPr>
            <a:t>​</a:t>
          </a:r>
        </a:p>
      </dsp:txBody>
      <dsp:txXfrm>
        <a:off x="2458266" y="3429147"/>
        <a:ext cx="1637617" cy="415484"/>
      </dsp:txXfrm>
    </dsp:sp>
    <dsp:sp modelId="{DAAAD5FD-588B-4B3D-A095-0E2C5BEE8B65}">
      <dsp:nvSpPr>
        <dsp:cNvPr id="0" name=""/>
        <dsp:cNvSpPr/>
      </dsp:nvSpPr>
      <dsp:spPr>
        <a:xfrm>
          <a:off x="2445340" y="3925455"/>
          <a:ext cx="1663469" cy="4413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Calibri" panose="020F0502020204030204" pitchFamily="34" charset="0"/>
              <a:cs typeface="Calibri" panose="020F0502020204030204" pitchFamily="34" charset="0"/>
            </a:rPr>
            <a:t>Produce prescription</a:t>
          </a:r>
          <a:endParaRPr lang="en-US" sz="1200" b="0" i="0" kern="1200">
            <a:latin typeface="Calibri" panose="020F0502020204030204" pitchFamily="34" charset="0"/>
            <a:cs typeface="Calibri" panose="020F0502020204030204" pitchFamily="34" charset="0"/>
          </a:endParaRPr>
        </a:p>
      </dsp:txBody>
      <dsp:txXfrm>
        <a:off x="2458266" y="3938381"/>
        <a:ext cx="1637617" cy="415484"/>
      </dsp:txXfrm>
    </dsp:sp>
    <dsp:sp modelId="{DE493FF2-5BE6-480F-AA08-9C75652FF6C7}">
      <dsp:nvSpPr>
        <dsp:cNvPr id="0" name=""/>
        <dsp:cNvSpPr/>
      </dsp:nvSpPr>
      <dsp:spPr>
        <a:xfrm>
          <a:off x="4472693" y="0"/>
          <a:ext cx="2079337" cy="4596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u="none" kern="1200">
              <a:latin typeface="Calibri" panose="020F0502020204030204" pitchFamily="34" charset="0"/>
              <a:cs typeface="Calibri" panose="020F0502020204030204" pitchFamily="34" charset="0"/>
            </a:rPr>
            <a:t>Medically Tailored Groceries</a:t>
          </a:r>
          <a:r>
            <a:rPr lang="en-US" sz="2000" b="1" i="0" kern="1200">
              <a:latin typeface="Calibri" panose="020F0502020204030204" pitchFamily="34" charset="0"/>
              <a:cs typeface="Calibri" panose="020F0502020204030204" pitchFamily="34" charset="0"/>
            </a:rPr>
            <a:t>​</a:t>
          </a:r>
        </a:p>
      </dsp:txBody>
      <dsp:txXfrm>
        <a:off x="4472693" y="0"/>
        <a:ext cx="2079337" cy="1379058"/>
      </dsp:txXfrm>
    </dsp:sp>
    <dsp:sp modelId="{D88A399B-2D5B-4AF7-8117-2CD1F4378365}">
      <dsp:nvSpPr>
        <dsp:cNvPr id="0" name=""/>
        <dsp:cNvSpPr/>
      </dsp:nvSpPr>
      <dsp:spPr>
        <a:xfrm>
          <a:off x="4680627" y="1379261"/>
          <a:ext cx="1663469" cy="33982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b="0" i="0" u="none" kern="1200">
              <a:latin typeface="Calibri" panose="020F0502020204030204" pitchFamily="34" charset="0"/>
              <a:cs typeface="Calibri" panose="020F0502020204030204" pitchFamily="34" charset="0"/>
            </a:rPr>
            <a:t>Grocery provision</a:t>
          </a:r>
          <a:r>
            <a:rPr lang="en-US" sz="1000" b="0" i="0" kern="1200">
              <a:latin typeface="Calibri" panose="020F0502020204030204" pitchFamily="34" charset="0"/>
              <a:cs typeface="Calibri" panose="020F0502020204030204" pitchFamily="34" charset="0"/>
            </a:rPr>
            <a:t>​</a:t>
          </a:r>
        </a:p>
      </dsp:txBody>
      <dsp:txXfrm>
        <a:off x="4690580" y="1389214"/>
        <a:ext cx="1643563" cy="319916"/>
      </dsp:txXfrm>
    </dsp:sp>
    <dsp:sp modelId="{1D6CE1C0-8996-41B7-81BA-3A6421C695ED}">
      <dsp:nvSpPr>
        <dsp:cNvPr id="0" name=""/>
        <dsp:cNvSpPr/>
      </dsp:nvSpPr>
      <dsp:spPr>
        <a:xfrm>
          <a:off x="4680627" y="1747168"/>
          <a:ext cx="1663469" cy="20517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b="0" i="0" u="none" kern="1200">
              <a:latin typeface="Calibri" panose="020F0502020204030204" pitchFamily="34" charset="0"/>
              <a:cs typeface="Calibri" panose="020F0502020204030204" pitchFamily="34" charset="0"/>
            </a:rPr>
            <a:t>Healthy food boxes</a:t>
          </a:r>
          <a:r>
            <a:rPr lang="en-US" sz="1000" b="0" i="0" kern="1200">
              <a:latin typeface="Calibri" panose="020F0502020204030204" pitchFamily="34" charset="0"/>
              <a:cs typeface="Calibri" panose="020F0502020204030204" pitchFamily="34" charset="0"/>
            </a:rPr>
            <a:t>​</a:t>
          </a:r>
        </a:p>
      </dsp:txBody>
      <dsp:txXfrm>
        <a:off x="4686636" y="1753177"/>
        <a:ext cx="1651451" cy="193158"/>
      </dsp:txXfrm>
    </dsp:sp>
    <dsp:sp modelId="{46666C9E-0DC1-4AEA-8C47-33D17F04B0A9}">
      <dsp:nvSpPr>
        <dsp:cNvPr id="0" name=""/>
        <dsp:cNvSpPr/>
      </dsp:nvSpPr>
      <dsp:spPr>
        <a:xfrm>
          <a:off x="4680627" y="1980430"/>
          <a:ext cx="1663469" cy="3313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b="0" i="0" u="none" kern="1200">
              <a:latin typeface="Calibri" panose="020F0502020204030204" pitchFamily="34" charset="0"/>
              <a:cs typeface="Calibri" panose="020F0502020204030204" pitchFamily="34" charset="0"/>
            </a:rPr>
            <a:t>Healthy food pack </a:t>
          </a:r>
          <a:r>
            <a:rPr lang="en-US" sz="1000" b="0" i="0" kern="1200">
              <a:latin typeface="Calibri" panose="020F0502020204030204" pitchFamily="34" charset="0"/>
              <a:cs typeface="Calibri" panose="020F0502020204030204" pitchFamily="34" charset="0"/>
            </a:rPr>
            <a:t>​</a:t>
          </a:r>
        </a:p>
      </dsp:txBody>
      <dsp:txXfrm>
        <a:off x="4690332" y="1990135"/>
        <a:ext cx="1644059" cy="311954"/>
      </dsp:txXfrm>
    </dsp:sp>
    <dsp:sp modelId="{3777F926-9AB4-462C-8885-1811AD623BEC}">
      <dsp:nvSpPr>
        <dsp:cNvPr id="0" name=""/>
        <dsp:cNvSpPr/>
      </dsp:nvSpPr>
      <dsp:spPr>
        <a:xfrm>
          <a:off x="4680627" y="2339879"/>
          <a:ext cx="1663469" cy="2048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b="0" i="0" u="none" kern="1200">
              <a:latin typeface="Calibri" panose="020F0502020204030204" pitchFamily="34" charset="0"/>
              <a:cs typeface="Calibri" panose="020F0502020204030204" pitchFamily="34" charset="0"/>
            </a:rPr>
            <a:t>Medically Tailored Food Boxes</a:t>
          </a:r>
          <a:r>
            <a:rPr lang="en-US" sz="1000" b="0" i="0" kern="1200">
              <a:latin typeface="Calibri" panose="020F0502020204030204" pitchFamily="34" charset="0"/>
              <a:cs typeface="Calibri" panose="020F0502020204030204" pitchFamily="34" charset="0"/>
            </a:rPr>
            <a:t>​</a:t>
          </a:r>
        </a:p>
      </dsp:txBody>
      <dsp:txXfrm>
        <a:off x="4686626" y="2345878"/>
        <a:ext cx="1651471" cy="192809"/>
      </dsp:txXfrm>
    </dsp:sp>
    <dsp:sp modelId="{29D2C833-DC22-4074-9E40-7C9DB1CE6A63}">
      <dsp:nvSpPr>
        <dsp:cNvPr id="0" name=""/>
        <dsp:cNvSpPr/>
      </dsp:nvSpPr>
      <dsp:spPr>
        <a:xfrm>
          <a:off x="4680627" y="2572772"/>
          <a:ext cx="1663469" cy="3369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b="0" i="0" u="none" kern="1200">
              <a:latin typeface="Calibri" panose="020F0502020204030204" pitchFamily="34" charset="0"/>
              <a:cs typeface="Calibri" panose="020F0502020204030204" pitchFamily="34" charset="0"/>
            </a:rPr>
            <a:t>Medically Tailored Food Packages</a:t>
          </a:r>
          <a:r>
            <a:rPr lang="en-US" sz="1000" b="0" i="0" kern="1200">
              <a:latin typeface="Calibri" panose="020F0502020204030204" pitchFamily="34" charset="0"/>
              <a:cs typeface="Calibri" panose="020F0502020204030204" pitchFamily="34" charset="0"/>
            </a:rPr>
            <a:t>​</a:t>
          </a:r>
        </a:p>
      </dsp:txBody>
      <dsp:txXfrm>
        <a:off x="4690496" y="2582641"/>
        <a:ext cx="1643731" cy="317209"/>
      </dsp:txXfrm>
    </dsp:sp>
    <dsp:sp modelId="{12222B07-D704-4D1E-8A56-11A17E379A05}">
      <dsp:nvSpPr>
        <dsp:cNvPr id="0" name=""/>
        <dsp:cNvSpPr/>
      </dsp:nvSpPr>
      <dsp:spPr>
        <a:xfrm>
          <a:off x="4680627" y="2937805"/>
          <a:ext cx="1663469" cy="3821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b="0" i="0" u="none" kern="1200">
              <a:latin typeface="Calibri" panose="020F0502020204030204" pitchFamily="34" charset="0"/>
              <a:cs typeface="Calibri" panose="020F0502020204030204" pitchFamily="34" charset="0"/>
            </a:rPr>
            <a:t>Nutritionally appropriate food boxes</a:t>
          </a:r>
          <a:r>
            <a:rPr lang="en-US" sz="1000" b="0" i="0" kern="1200">
              <a:latin typeface="Calibri" panose="020F0502020204030204" pitchFamily="34" charset="0"/>
              <a:cs typeface="Calibri" panose="020F0502020204030204" pitchFamily="34" charset="0"/>
            </a:rPr>
            <a:t>​</a:t>
          </a:r>
        </a:p>
      </dsp:txBody>
      <dsp:txXfrm>
        <a:off x="4691819" y="2948997"/>
        <a:ext cx="1641085" cy="359722"/>
      </dsp:txXfrm>
    </dsp:sp>
    <dsp:sp modelId="{EA3704D3-586E-463D-9744-1D2C0D971876}">
      <dsp:nvSpPr>
        <dsp:cNvPr id="0" name=""/>
        <dsp:cNvSpPr/>
      </dsp:nvSpPr>
      <dsp:spPr>
        <a:xfrm>
          <a:off x="4680627" y="3347997"/>
          <a:ext cx="1663469" cy="18255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b="0" i="0" u="none" kern="1200">
              <a:latin typeface="Calibri" panose="020F0502020204030204" pitchFamily="34" charset="0"/>
              <a:cs typeface="Calibri" panose="020F0502020204030204" pitchFamily="34" charset="0"/>
            </a:rPr>
            <a:t>Pantry stocking</a:t>
          </a:r>
          <a:r>
            <a:rPr lang="en-US" sz="1000" b="0" i="0" kern="1200">
              <a:latin typeface="Calibri" panose="020F0502020204030204" pitchFamily="34" charset="0"/>
              <a:cs typeface="Calibri" panose="020F0502020204030204" pitchFamily="34" charset="0"/>
            </a:rPr>
            <a:t>​</a:t>
          </a:r>
        </a:p>
      </dsp:txBody>
      <dsp:txXfrm>
        <a:off x="4685974" y="3353344"/>
        <a:ext cx="1652775" cy="171858"/>
      </dsp:txXfrm>
    </dsp:sp>
    <dsp:sp modelId="{36D65829-7D3F-4ED3-A5BD-E2440219CE80}">
      <dsp:nvSpPr>
        <dsp:cNvPr id="0" name=""/>
        <dsp:cNvSpPr/>
      </dsp:nvSpPr>
      <dsp:spPr>
        <a:xfrm>
          <a:off x="4680627" y="3558635"/>
          <a:ext cx="1663469" cy="18255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b="0" i="0" u="none" kern="1200">
              <a:latin typeface="Calibri" panose="020F0502020204030204" pitchFamily="34" charset="0"/>
              <a:cs typeface="Calibri" panose="020F0502020204030204" pitchFamily="34" charset="0"/>
            </a:rPr>
            <a:t>Protein boxes</a:t>
          </a:r>
          <a:r>
            <a:rPr lang="en-US" sz="1000" b="0" i="0" kern="1200">
              <a:latin typeface="Calibri" panose="020F0502020204030204" pitchFamily="34" charset="0"/>
              <a:cs typeface="Calibri" panose="020F0502020204030204" pitchFamily="34" charset="0"/>
            </a:rPr>
            <a:t>​</a:t>
          </a:r>
        </a:p>
      </dsp:txBody>
      <dsp:txXfrm>
        <a:off x="4685974" y="3563982"/>
        <a:ext cx="1652775" cy="171858"/>
      </dsp:txXfrm>
    </dsp:sp>
    <dsp:sp modelId="{8FCB8D82-B495-47C1-8162-FE62B9D0B437}">
      <dsp:nvSpPr>
        <dsp:cNvPr id="0" name=""/>
        <dsp:cNvSpPr/>
      </dsp:nvSpPr>
      <dsp:spPr>
        <a:xfrm>
          <a:off x="4680627" y="3769273"/>
          <a:ext cx="1663469" cy="18255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b="0" i="0" u="none" kern="1200">
              <a:latin typeface="Calibri" panose="020F0502020204030204" pitchFamily="34" charset="0"/>
              <a:cs typeface="Calibri" panose="020F0502020204030204" pitchFamily="34" charset="0"/>
            </a:rPr>
            <a:t>Short term grocery provision</a:t>
          </a:r>
          <a:r>
            <a:rPr lang="en-US" sz="1000" b="0" i="0" kern="1200">
              <a:latin typeface="Calibri" panose="020F0502020204030204" pitchFamily="34" charset="0"/>
              <a:cs typeface="Calibri" panose="020F0502020204030204" pitchFamily="34" charset="0"/>
            </a:rPr>
            <a:t>​</a:t>
          </a:r>
        </a:p>
      </dsp:txBody>
      <dsp:txXfrm>
        <a:off x="4685974" y="3774620"/>
        <a:ext cx="1652775" cy="171858"/>
      </dsp:txXfrm>
    </dsp:sp>
    <dsp:sp modelId="{ED60D70C-8C85-450E-9630-17EC3168AD2A}">
      <dsp:nvSpPr>
        <dsp:cNvPr id="0" name=""/>
        <dsp:cNvSpPr/>
      </dsp:nvSpPr>
      <dsp:spPr>
        <a:xfrm>
          <a:off x="4680627" y="3979911"/>
          <a:ext cx="1663469" cy="38690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b="0" i="0" u="none" kern="1200">
              <a:latin typeface="Calibri" panose="020F0502020204030204" pitchFamily="34" charset="0"/>
              <a:cs typeface="Calibri" panose="020F0502020204030204" pitchFamily="34" charset="0"/>
            </a:rPr>
            <a:t>Medically tailored food prescription</a:t>
          </a:r>
          <a:endParaRPr lang="en-US" sz="1000" b="0" i="0" kern="1200">
            <a:latin typeface="Calibri" panose="020F0502020204030204" pitchFamily="34" charset="0"/>
            <a:cs typeface="Calibri" panose="020F0502020204030204" pitchFamily="34" charset="0"/>
          </a:endParaRPr>
        </a:p>
      </dsp:txBody>
      <dsp:txXfrm>
        <a:off x="4691959" y="3991243"/>
        <a:ext cx="1640805" cy="364238"/>
      </dsp:txXfrm>
    </dsp:sp>
    <dsp:sp modelId="{68F30A9B-99C1-40EB-9997-CD1BCEFE0B19}">
      <dsp:nvSpPr>
        <dsp:cNvPr id="0" name=""/>
        <dsp:cNvSpPr/>
      </dsp:nvSpPr>
      <dsp:spPr>
        <a:xfrm>
          <a:off x="6707980" y="0"/>
          <a:ext cx="2079337" cy="4596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i="0" u="none" kern="1200">
              <a:latin typeface="Calibri" panose="020F0502020204030204" pitchFamily="34" charset="0"/>
              <a:cs typeface="Calibri" panose="020F0502020204030204" pitchFamily="34" charset="0"/>
            </a:rPr>
            <a:t>Medically Tailored Meals</a:t>
          </a:r>
          <a:r>
            <a:rPr lang="en-US" sz="1600" b="0" i="0" kern="1200">
              <a:latin typeface="Calibri" panose="020F0502020204030204" pitchFamily="34" charset="0"/>
              <a:cs typeface="Calibri" panose="020F0502020204030204" pitchFamily="34" charset="0"/>
            </a:rPr>
            <a:t>​</a:t>
          </a:r>
        </a:p>
      </dsp:txBody>
      <dsp:txXfrm>
        <a:off x="6707980" y="0"/>
        <a:ext cx="2079337" cy="1379058"/>
      </dsp:txXfrm>
    </dsp:sp>
    <dsp:sp modelId="{E458AC8B-773E-4E58-AE7A-8C34D4515BC1}">
      <dsp:nvSpPr>
        <dsp:cNvPr id="0" name=""/>
        <dsp:cNvSpPr/>
      </dsp:nvSpPr>
      <dsp:spPr>
        <a:xfrm>
          <a:off x="6915914" y="1379927"/>
          <a:ext cx="1663469" cy="53179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Calibri" panose="020F0502020204030204" pitchFamily="34" charset="0"/>
              <a:cs typeface="Calibri" panose="020F0502020204030204" pitchFamily="34" charset="0"/>
            </a:rPr>
            <a:t>Clinically appropriate meals </a:t>
          </a:r>
          <a:r>
            <a:rPr lang="en-US" sz="1200" b="0" i="0" kern="1200">
              <a:latin typeface="Calibri" panose="020F0502020204030204" pitchFamily="34" charset="0"/>
              <a:cs typeface="Calibri" panose="020F0502020204030204" pitchFamily="34" charset="0"/>
            </a:rPr>
            <a:t>​</a:t>
          </a:r>
        </a:p>
      </dsp:txBody>
      <dsp:txXfrm>
        <a:off x="6931490" y="1395503"/>
        <a:ext cx="1632317" cy="500640"/>
      </dsp:txXfrm>
    </dsp:sp>
    <dsp:sp modelId="{79D23E90-20B3-473E-A32E-1A93A730B628}">
      <dsp:nvSpPr>
        <dsp:cNvPr id="0" name=""/>
        <dsp:cNvSpPr/>
      </dsp:nvSpPr>
      <dsp:spPr>
        <a:xfrm>
          <a:off x="6915914" y="1993534"/>
          <a:ext cx="1663469" cy="53179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Calibri" panose="020F0502020204030204" pitchFamily="34" charset="0"/>
              <a:cs typeface="Calibri" panose="020F0502020204030204" pitchFamily="34" charset="0"/>
            </a:rPr>
            <a:t>Healthy home delivered meals</a:t>
          </a:r>
          <a:r>
            <a:rPr lang="en-US" sz="1200" b="0" i="0" kern="1200">
              <a:latin typeface="Calibri" panose="020F0502020204030204" pitchFamily="34" charset="0"/>
              <a:cs typeface="Calibri" panose="020F0502020204030204" pitchFamily="34" charset="0"/>
            </a:rPr>
            <a:t>​</a:t>
          </a:r>
        </a:p>
      </dsp:txBody>
      <dsp:txXfrm>
        <a:off x="6931490" y="2009110"/>
        <a:ext cx="1632317" cy="500640"/>
      </dsp:txXfrm>
    </dsp:sp>
    <dsp:sp modelId="{1155FD97-7FFA-4431-A812-EE0F91E80AF8}">
      <dsp:nvSpPr>
        <dsp:cNvPr id="0" name=""/>
        <dsp:cNvSpPr/>
      </dsp:nvSpPr>
      <dsp:spPr>
        <a:xfrm>
          <a:off x="6915914" y="2607141"/>
          <a:ext cx="1663469" cy="53179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Calibri" panose="020F0502020204030204" pitchFamily="34" charset="0"/>
              <a:cs typeface="Calibri" panose="020F0502020204030204" pitchFamily="34" charset="0"/>
            </a:rPr>
            <a:t>Home delivered meals</a:t>
          </a:r>
          <a:r>
            <a:rPr lang="en-US" sz="1200" b="0" i="0" kern="1200">
              <a:latin typeface="Calibri" panose="020F0502020204030204" pitchFamily="34" charset="0"/>
              <a:cs typeface="Calibri" panose="020F0502020204030204" pitchFamily="34" charset="0"/>
            </a:rPr>
            <a:t>​</a:t>
          </a:r>
        </a:p>
      </dsp:txBody>
      <dsp:txXfrm>
        <a:off x="6931490" y="2622717"/>
        <a:ext cx="1632317" cy="500640"/>
      </dsp:txXfrm>
    </dsp:sp>
    <dsp:sp modelId="{A4042A6F-BEF4-4B8E-9171-24F2746668CC}">
      <dsp:nvSpPr>
        <dsp:cNvPr id="0" name=""/>
        <dsp:cNvSpPr/>
      </dsp:nvSpPr>
      <dsp:spPr>
        <a:xfrm>
          <a:off x="6915914" y="3220747"/>
          <a:ext cx="1663469" cy="53179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Calibri" panose="020F0502020204030204" pitchFamily="34" charset="0"/>
              <a:cs typeface="Calibri" panose="020F0502020204030204" pitchFamily="34" charset="0"/>
            </a:rPr>
            <a:t>Medically tailored home delivered meals</a:t>
          </a:r>
          <a:r>
            <a:rPr lang="en-US" sz="1200" b="0" i="0" kern="1200">
              <a:latin typeface="Calibri" panose="020F0502020204030204" pitchFamily="34" charset="0"/>
              <a:cs typeface="Calibri" panose="020F0502020204030204" pitchFamily="34" charset="0"/>
            </a:rPr>
            <a:t>​</a:t>
          </a:r>
        </a:p>
      </dsp:txBody>
      <dsp:txXfrm>
        <a:off x="6931490" y="3236323"/>
        <a:ext cx="1632317" cy="500640"/>
      </dsp:txXfrm>
    </dsp:sp>
    <dsp:sp modelId="{562B77E2-40D1-43AA-A12D-35466D97E2B6}">
      <dsp:nvSpPr>
        <dsp:cNvPr id="0" name=""/>
        <dsp:cNvSpPr/>
      </dsp:nvSpPr>
      <dsp:spPr>
        <a:xfrm>
          <a:off x="6915914" y="3834354"/>
          <a:ext cx="1663469" cy="53179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Calibri" panose="020F0502020204030204" pitchFamily="34" charset="0"/>
              <a:cs typeface="Calibri" panose="020F0502020204030204" pitchFamily="34" charset="0"/>
            </a:rPr>
            <a:t>Nutritionally appropriate home delivered meals</a:t>
          </a:r>
          <a:r>
            <a:rPr lang="en-US" sz="1200" b="0" i="0" kern="1200">
              <a:latin typeface="Calibri" panose="020F0502020204030204" pitchFamily="34" charset="0"/>
              <a:cs typeface="Calibri" panose="020F0502020204030204" pitchFamily="34" charset="0"/>
            </a:rPr>
            <a:t>​</a:t>
          </a:r>
        </a:p>
      </dsp:txBody>
      <dsp:txXfrm>
        <a:off x="6931490" y="3849930"/>
        <a:ext cx="1632317" cy="5006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5935A-6703-4C11-AB5C-CADBD6E6B4F1}">
      <dsp:nvSpPr>
        <dsp:cNvPr id="0" name=""/>
        <dsp:cNvSpPr/>
      </dsp:nvSpPr>
      <dsp:spPr>
        <a:xfrm>
          <a:off x="469203" y="2776"/>
          <a:ext cx="2139348" cy="48576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t>Program</a:t>
          </a:r>
          <a:endParaRPr lang="en-US" sz="1700" b="1" kern="1200"/>
        </a:p>
      </dsp:txBody>
      <dsp:txXfrm>
        <a:off x="712088" y="2776"/>
        <a:ext cx="1653579" cy="485769"/>
      </dsp:txXfrm>
    </dsp:sp>
    <dsp:sp modelId="{6227A32F-9F76-43EA-8E14-F71679393BA5}">
      <dsp:nvSpPr>
        <dsp:cNvPr id="0" name=""/>
        <dsp:cNvSpPr/>
      </dsp:nvSpPr>
      <dsp:spPr>
        <a:xfrm>
          <a:off x="2330437"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Example</a:t>
          </a:r>
        </a:p>
      </dsp:txBody>
      <dsp:txXfrm>
        <a:off x="2532031" y="44067"/>
        <a:ext cx="1372471" cy="403188"/>
      </dsp:txXfrm>
    </dsp:sp>
    <dsp:sp modelId="{55F5D109-6C26-4A21-8476-89C1249EC56B}">
      <dsp:nvSpPr>
        <dsp:cNvPr id="0" name=""/>
        <dsp:cNvSpPr/>
      </dsp:nvSpPr>
      <dsp:spPr>
        <a:xfrm>
          <a:off x="3857504"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Population</a:t>
          </a:r>
        </a:p>
      </dsp:txBody>
      <dsp:txXfrm>
        <a:off x="4059098" y="44067"/>
        <a:ext cx="1372471" cy="403188"/>
      </dsp:txXfrm>
    </dsp:sp>
    <dsp:sp modelId="{F614AE1B-8E95-4CC5-AECD-4FAEDE2D8E00}">
      <dsp:nvSpPr>
        <dsp:cNvPr id="0" name=""/>
        <dsp:cNvSpPr/>
      </dsp:nvSpPr>
      <dsp:spPr>
        <a:xfrm>
          <a:off x="5384572"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Purpose</a:t>
          </a:r>
        </a:p>
      </dsp:txBody>
      <dsp:txXfrm>
        <a:off x="5586166" y="44067"/>
        <a:ext cx="1372471" cy="403188"/>
      </dsp:txXfrm>
    </dsp:sp>
    <dsp:sp modelId="{E616807A-15EA-4059-8C6C-9FB7B0E6C4E6}">
      <dsp:nvSpPr>
        <dsp:cNvPr id="0" name=""/>
        <dsp:cNvSpPr/>
      </dsp:nvSpPr>
      <dsp:spPr>
        <a:xfrm>
          <a:off x="6911639"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Reach</a:t>
          </a:r>
        </a:p>
      </dsp:txBody>
      <dsp:txXfrm>
        <a:off x="7113233" y="44067"/>
        <a:ext cx="1372471" cy="403188"/>
      </dsp:txXfrm>
    </dsp:sp>
    <dsp:sp modelId="{4EA56CB5-E1FE-4724-8239-176D6E2CB397}">
      <dsp:nvSpPr>
        <dsp:cNvPr id="0" name=""/>
        <dsp:cNvSpPr/>
      </dsp:nvSpPr>
      <dsp:spPr>
        <a:xfrm>
          <a:off x="469203" y="608349"/>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Population-healthy food policies</a:t>
          </a:r>
        </a:p>
      </dsp:txBody>
      <dsp:txXfrm>
        <a:off x="897073" y="608349"/>
        <a:ext cx="1283609" cy="855739"/>
      </dsp:txXfrm>
    </dsp:sp>
    <dsp:sp modelId="{B17E0D21-4DFE-43E8-9A45-F353518C03B0}">
      <dsp:nvSpPr>
        <dsp:cNvPr id="0" name=""/>
        <dsp:cNvSpPr/>
      </dsp:nvSpPr>
      <dsp:spPr>
        <a:xfrm>
          <a:off x="2330437"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Farm Bill, Smart Snacks in Schools, etc.</a:t>
          </a:r>
        </a:p>
      </dsp:txBody>
      <dsp:txXfrm>
        <a:off x="2685569" y="681087"/>
        <a:ext cx="1065396" cy="710263"/>
      </dsp:txXfrm>
    </dsp:sp>
    <dsp:sp modelId="{05EFFFEC-A902-4A17-80D9-424F2E706CC8}">
      <dsp:nvSpPr>
        <dsp:cNvPr id="0" name=""/>
        <dsp:cNvSpPr/>
      </dsp:nvSpPr>
      <dsp:spPr>
        <a:xfrm>
          <a:off x="3857504"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Everyone living in US</a:t>
          </a:r>
        </a:p>
      </dsp:txBody>
      <dsp:txXfrm>
        <a:off x="4212636" y="681087"/>
        <a:ext cx="1065396" cy="710263"/>
      </dsp:txXfrm>
    </dsp:sp>
    <dsp:sp modelId="{58526B6D-AFC7-4185-8BEA-7E1AC9B36FF3}">
      <dsp:nvSpPr>
        <dsp:cNvPr id="0" name=""/>
        <dsp:cNvSpPr/>
      </dsp:nvSpPr>
      <dsp:spPr>
        <a:xfrm>
          <a:off x="5384572"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Improve public health</a:t>
          </a:r>
        </a:p>
      </dsp:txBody>
      <dsp:txXfrm>
        <a:off x="5739704" y="681087"/>
        <a:ext cx="1065396" cy="710263"/>
      </dsp:txXfrm>
    </dsp:sp>
    <dsp:sp modelId="{BE8EBD1C-F468-42C1-BAF0-7D81C7C72210}">
      <dsp:nvSpPr>
        <dsp:cNvPr id="0" name=""/>
        <dsp:cNvSpPr/>
      </dsp:nvSpPr>
      <dsp:spPr>
        <a:xfrm>
          <a:off x="6911639"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100% of US</a:t>
          </a:r>
        </a:p>
      </dsp:txBody>
      <dsp:txXfrm>
        <a:off x="7266771" y="681087"/>
        <a:ext cx="1065396" cy="710263"/>
      </dsp:txXfrm>
    </dsp:sp>
    <dsp:sp modelId="{0D7EBC48-FC1D-4B7F-92F5-E82CD3B5B2E7}">
      <dsp:nvSpPr>
        <dsp:cNvPr id="0" name=""/>
        <dsp:cNvSpPr/>
      </dsp:nvSpPr>
      <dsp:spPr>
        <a:xfrm>
          <a:off x="469203" y="1594038"/>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Nutrition Security Programs</a:t>
          </a:r>
        </a:p>
      </dsp:txBody>
      <dsp:txXfrm>
        <a:off x="897073" y="1594038"/>
        <a:ext cx="1283609" cy="855739"/>
      </dsp:txXfrm>
    </dsp:sp>
    <dsp:sp modelId="{562CC613-1F06-4E6B-81BB-055FCC3689C8}">
      <dsp:nvSpPr>
        <dsp:cNvPr id="0" name=""/>
        <dsp:cNvSpPr/>
      </dsp:nvSpPr>
      <dsp:spPr>
        <a:xfrm>
          <a:off x="2330437" y="1603087"/>
          <a:ext cx="1775659" cy="83764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SNAP, WIC, School Meals, CACFP, etc.</a:t>
          </a:r>
        </a:p>
      </dsp:txBody>
      <dsp:txXfrm>
        <a:off x="2749258" y="1603087"/>
        <a:ext cx="938017" cy="837642"/>
      </dsp:txXfrm>
    </dsp:sp>
    <dsp:sp modelId="{4789F3D4-D383-4B38-8767-4CBD4DBEDC9F}">
      <dsp:nvSpPr>
        <dsp:cNvPr id="0" name=""/>
        <dsp:cNvSpPr/>
      </dsp:nvSpPr>
      <dsp:spPr>
        <a:xfrm>
          <a:off x="3857504" y="1602043"/>
          <a:ext cx="1775659" cy="839730"/>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Food and nutrition insecure people</a:t>
          </a:r>
        </a:p>
      </dsp:txBody>
      <dsp:txXfrm>
        <a:off x="4277369" y="1602043"/>
        <a:ext cx="935929" cy="839730"/>
      </dsp:txXfrm>
    </dsp:sp>
    <dsp:sp modelId="{4B70A327-62EF-40D2-BD76-B8369C6F5445}">
      <dsp:nvSpPr>
        <dsp:cNvPr id="0" name=""/>
        <dsp:cNvSpPr/>
      </dsp:nvSpPr>
      <dsp:spPr>
        <a:xfrm>
          <a:off x="5384572" y="1592845"/>
          <a:ext cx="1775659" cy="858126"/>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Improve public health</a:t>
          </a:r>
        </a:p>
      </dsp:txBody>
      <dsp:txXfrm>
        <a:off x="5813635" y="1592845"/>
        <a:ext cx="917533" cy="858126"/>
      </dsp:txXfrm>
    </dsp:sp>
    <dsp:sp modelId="{32264946-705C-4364-8A4A-F7771FFCD6D8}">
      <dsp:nvSpPr>
        <dsp:cNvPr id="0" name=""/>
        <dsp:cNvSpPr/>
      </dsp:nvSpPr>
      <dsp:spPr>
        <a:xfrm>
          <a:off x="6911639" y="1583892"/>
          <a:ext cx="1775659" cy="87603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Greater than 10%</a:t>
          </a:r>
        </a:p>
      </dsp:txBody>
      <dsp:txXfrm>
        <a:off x="7349655" y="1583892"/>
        <a:ext cx="899627" cy="876032"/>
      </dsp:txXfrm>
    </dsp:sp>
    <dsp:sp modelId="{FDAC5442-5F2E-4CF9-A1B3-41BDF0F29D8B}">
      <dsp:nvSpPr>
        <dsp:cNvPr id="0" name=""/>
        <dsp:cNvSpPr/>
      </dsp:nvSpPr>
      <dsp:spPr>
        <a:xfrm>
          <a:off x="469203" y="2579728"/>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Food banks, pantries meal services</a:t>
          </a:r>
        </a:p>
      </dsp:txBody>
      <dsp:txXfrm>
        <a:off x="897073" y="2579728"/>
        <a:ext cx="1283609" cy="855739"/>
      </dsp:txXfrm>
    </dsp:sp>
    <dsp:sp modelId="{DE85BEDE-EF9A-4FC1-BABD-4A1F980C6C5F}">
      <dsp:nvSpPr>
        <dsp:cNvPr id="0" name=""/>
        <dsp:cNvSpPr/>
      </dsp:nvSpPr>
      <dsp:spPr>
        <a:xfrm>
          <a:off x="2330437"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Church pantry, food closet at UAA</a:t>
          </a:r>
        </a:p>
      </dsp:txBody>
      <dsp:txXfrm>
        <a:off x="2685569" y="2652466"/>
        <a:ext cx="1065396" cy="710263"/>
      </dsp:txXfrm>
    </dsp:sp>
    <dsp:sp modelId="{8F024B16-07CF-43BC-B25E-9D59F4030AB3}">
      <dsp:nvSpPr>
        <dsp:cNvPr id="0" name=""/>
        <dsp:cNvSpPr/>
      </dsp:nvSpPr>
      <dsp:spPr>
        <a:xfrm>
          <a:off x="3857504"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Those not eligible for security programs</a:t>
          </a:r>
        </a:p>
      </dsp:txBody>
      <dsp:txXfrm>
        <a:off x="4212636" y="2652466"/>
        <a:ext cx="1065396" cy="710263"/>
      </dsp:txXfrm>
    </dsp:sp>
    <dsp:sp modelId="{66F42642-0D2A-48C1-B6E0-AC65F0461DFF}">
      <dsp:nvSpPr>
        <dsp:cNvPr id="0" name=""/>
        <dsp:cNvSpPr/>
      </dsp:nvSpPr>
      <dsp:spPr>
        <a:xfrm>
          <a:off x="5384572"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Increase food security</a:t>
          </a:r>
        </a:p>
      </dsp:txBody>
      <dsp:txXfrm>
        <a:off x="5739704" y="2652466"/>
        <a:ext cx="1065396" cy="710263"/>
      </dsp:txXfrm>
    </dsp:sp>
    <dsp:sp modelId="{E7FEA88D-3E93-424A-B600-0759AF0B9ED8}">
      <dsp:nvSpPr>
        <dsp:cNvPr id="0" name=""/>
        <dsp:cNvSpPr/>
      </dsp:nvSpPr>
      <dsp:spPr>
        <a:xfrm>
          <a:off x="6911639"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Unknown %</a:t>
          </a:r>
        </a:p>
      </dsp:txBody>
      <dsp:txXfrm>
        <a:off x="7266771" y="2652466"/>
        <a:ext cx="1065396" cy="710263"/>
      </dsp:txXfrm>
    </dsp:sp>
    <dsp:sp modelId="{60C8E240-2DAF-4C94-8399-F0EE87C063F8}">
      <dsp:nvSpPr>
        <dsp:cNvPr id="0" name=""/>
        <dsp:cNvSpPr/>
      </dsp:nvSpPr>
      <dsp:spPr>
        <a:xfrm>
          <a:off x="469203" y="3555271"/>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Nutrition Incentive</a:t>
          </a:r>
        </a:p>
      </dsp:txBody>
      <dsp:txXfrm>
        <a:off x="897073" y="3555271"/>
        <a:ext cx="1283609" cy="855739"/>
      </dsp:txXfrm>
    </dsp:sp>
    <dsp:sp modelId="{BC8E07C5-AA6F-4F31-8282-1E11B0175A4C}">
      <dsp:nvSpPr>
        <dsp:cNvPr id="0" name=""/>
        <dsp:cNvSpPr/>
      </dsp:nvSpPr>
      <dsp:spPr>
        <a:xfrm>
          <a:off x="2330437"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SNAP Double bucks, Fresh Bucks</a:t>
          </a:r>
        </a:p>
      </dsp:txBody>
      <dsp:txXfrm>
        <a:off x="2685569" y="3628009"/>
        <a:ext cx="1065396" cy="710263"/>
      </dsp:txXfrm>
    </dsp:sp>
    <dsp:sp modelId="{DD453F24-5EC0-4EB1-B43E-A711A7C60DEE}">
      <dsp:nvSpPr>
        <dsp:cNvPr id="0" name=""/>
        <dsp:cNvSpPr/>
      </dsp:nvSpPr>
      <dsp:spPr>
        <a:xfrm>
          <a:off x="3857504"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Those eligible for security programs</a:t>
          </a:r>
        </a:p>
      </dsp:txBody>
      <dsp:txXfrm>
        <a:off x="4212636" y="3628009"/>
        <a:ext cx="1065396" cy="710263"/>
      </dsp:txXfrm>
    </dsp:sp>
    <dsp:sp modelId="{9567FCA7-078D-4C6A-B007-B7E3DFC28637}">
      <dsp:nvSpPr>
        <dsp:cNvPr id="0" name=""/>
        <dsp:cNvSpPr/>
      </dsp:nvSpPr>
      <dsp:spPr>
        <a:xfrm>
          <a:off x="5384572"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Improve nutrition security</a:t>
          </a:r>
        </a:p>
      </dsp:txBody>
      <dsp:txXfrm>
        <a:off x="5739704" y="3628009"/>
        <a:ext cx="1065396" cy="710263"/>
      </dsp:txXfrm>
    </dsp:sp>
    <dsp:sp modelId="{718E0690-BCA8-42CB-A1F1-54123D4F639B}">
      <dsp:nvSpPr>
        <dsp:cNvPr id="0" name=""/>
        <dsp:cNvSpPr/>
      </dsp:nvSpPr>
      <dsp:spPr>
        <a:xfrm>
          <a:off x="6911639"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Unknown %</a:t>
          </a:r>
        </a:p>
      </dsp:txBody>
      <dsp:txXfrm>
        <a:off x="7266771" y="3628009"/>
        <a:ext cx="1065396" cy="710263"/>
      </dsp:txXfrm>
    </dsp:sp>
    <dsp:sp modelId="{336E2C1E-1A6D-4BDA-B8BE-A95729524935}">
      <dsp:nvSpPr>
        <dsp:cNvPr id="0" name=""/>
        <dsp:cNvSpPr/>
      </dsp:nvSpPr>
      <dsp:spPr>
        <a:xfrm>
          <a:off x="469203" y="4557577"/>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Food is Medicine</a:t>
          </a:r>
        </a:p>
      </dsp:txBody>
      <dsp:txXfrm>
        <a:off x="897073" y="4557577"/>
        <a:ext cx="1283609" cy="855739"/>
      </dsp:txXfrm>
    </dsp:sp>
    <dsp:sp modelId="{48444AFB-54F3-4D66-9E19-A25EE65D61F4}">
      <dsp:nvSpPr>
        <dsp:cNvPr id="0" name=""/>
        <dsp:cNvSpPr/>
      </dsp:nvSpPr>
      <dsp:spPr>
        <a:xfrm>
          <a:off x="2330437" y="4530814"/>
          <a:ext cx="1775659" cy="909265"/>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Produce prescription, Medically tailored meals</a:t>
          </a:r>
        </a:p>
      </dsp:txBody>
      <dsp:txXfrm>
        <a:off x="2785070" y="4530814"/>
        <a:ext cx="866394" cy="909265"/>
      </dsp:txXfrm>
    </dsp:sp>
    <dsp:sp modelId="{A4823873-71DD-4CFC-9FA4-FA86767CE055}">
      <dsp:nvSpPr>
        <dsp:cNvPr id="0" name=""/>
        <dsp:cNvSpPr/>
      </dsp:nvSpPr>
      <dsp:spPr>
        <a:xfrm>
          <a:off x="3857504" y="4548486"/>
          <a:ext cx="1775659" cy="87392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Medical criteria – cancer, heart disease, etc.</a:t>
          </a:r>
        </a:p>
      </dsp:txBody>
      <dsp:txXfrm>
        <a:off x="4294465" y="4548486"/>
        <a:ext cx="901737" cy="873922"/>
      </dsp:txXfrm>
    </dsp:sp>
    <dsp:sp modelId="{C14C33FF-477C-421D-B8A7-696D98FF555C}">
      <dsp:nvSpPr>
        <dsp:cNvPr id="0" name=""/>
        <dsp:cNvSpPr/>
      </dsp:nvSpPr>
      <dsp:spPr>
        <a:xfrm>
          <a:off x="5384572" y="4566952"/>
          <a:ext cx="1775659" cy="83698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Promote healing and health</a:t>
          </a:r>
        </a:p>
      </dsp:txBody>
      <dsp:txXfrm>
        <a:off x="5803067" y="4566952"/>
        <a:ext cx="938670" cy="836989"/>
      </dsp:txXfrm>
    </dsp:sp>
    <dsp:sp modelId="{1DD9E36D-74AE-4D91-9E96-77A0ED46F11A}">
      <dsp:nvSpPr>
        <dsp:cNvPr id="0" name=""/>
        <dsp:cNvSpPr/>
      </dsp:nvSpPr>
      <dsp:spPr>
        <a:xfrm>
          <a:off x="6911639" y="4585419"/>
          <a:ext cx="1775659" cy="800055"/>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Unknown %</a:t>
          </a:r>
        </a:p>
      </dsp:txBody>
      <dsp:txXfrm>
        <a:off x="7311667" y="4585419"/>
        <a:ext cx="975604" cy="8000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5935A-6703-4C11-AB5C-CADBD6E6B4F1}">
      <dsp:nvSpPr>
        <dsp:cNvPr id="0" name=""/>
        <dsp:cNvSpPr/>
      </dsp:nvSpPr>
      <dsp:spPr>
        <a:xfrm>
          <a:off x="469203" y="2776"/>
          <a:ext cx="2139348" cy="48576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t>Program</a:t>
          </a:r>
          <a:endParaRPr lang="en-US" sz="1700" b="1" kern="1200"/>
        </a:p>
      </dsp:txBody>
      <dsp:txXfrm>
        <a:off x="712088" y="2776"/>
        <a:ext cx="1653579" cy="485769"/>
      </dsp:txXfrm>
    </dsp:sp>
    <dsp:sp modelId="{6227A32F-9F76-43EA-8E14-F71679393BA5}">
      <dsp:nvSpPr>
        <dsp:cNvPr id="0" name=""/>
        <dsp:cNvSpPr/>
      </dsp:nvSpPr>
      <dsp:spPr>
        <a:xfrm>
          <a:off x="2330437"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Example</a:t>
          </a:r>
        </a:p>
      </dsp:txBody>
      <dsp:txXfrm>
        <a:off x="2532031" y="44067"/>
        <a:ext cx="1372471" cy="403188"/>
      </dsp:txXfrm>
    </dsp:sp>
    <dsp:sp modelId="{55F5D109-6C26-4A21-8476-89C1249EC56B}">
      <dsp:nvSpPr>
        <dsp:cNvPr id="0" name=""/>
        <dsp:cNvSpPr/>
      </dsp:nvSpPr>
      <dsp:spPr>
        <a:xfrm>
          <a:off x="3857504"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Population</a:t>
          </a:r>
        </a:p>
      </dsp:txBody>
      <dsp:txXfrm>
        <a:off x="4059098" y="44067"/>
        <a:ext cx="1372471" cy="403188"/>
      </dsp:txXfrm>
    </dsp:sp>
    <dsp:sp modelId="{F614AE1B-8E95-4CC5-AECD-4FAEDE2D8E00}">
      <dsp:nvSpPr>
        <dsp:cNvPr id="0" name=""/>
        <dsp:cNvSpPr/>
      </dsp:nvSpPr>
      <dsp:spPr>
        <a:xfrm>
          <a:off x="5384572"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Purpose</a:t>
          </a:r>
        </a:p>
      </dsp:txBody>
      <dsp:txXfrm>
        <a:off x="5586166" y="44067"/>
        <a:ext cx="1372471" cy="403188"/>
      </dsp:txXfrm>
    </dsp:sp>
    <dsp:sp modelId="{E616807A-15EA-4059-8C6C-9FB7B0E6C4E6}">
      <dsp:nvSpPr>
        <dsp:cNvPr id="0" name=""/>
        <dsp:cNvSpPr/>
      </dsp:nvSpPr>
      <dsp:spPr>
        <a:xfrm>
          <a:off x="6911639"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Reach</a:t>
          </a:r>
        </a:p>
      </dsp:txBody>
      <dsp:txXfrm>
        <a:off x="7113233" y="44067"/>
        <a:ext cx="1372471" cy="403188"/>
      </dsp:txXfrm>
    </dsp:sp>
    <dsp:sp modelId="{4EA56CB5-E1FE-4724-8239-176D6E2CB397}">
      <dsp:nvSpPr>
        <dsp:cNvPr id="0" name=""/>
        <dsp:cNvSpPr/>
      </dsp:nvSpPr>
      <dsp:spPr>
        <a:xfrm>
          <a:off x="469203" y="608349"/>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Population-healthy food policies</a:t>
          </a:r>
        </a:p>
      </dsp:txBody>
      <dsp:txXfrm>
        <a:off x="897073" y="608349"/>
        <a:ext cx="1283609" cy="855739"/>
      </dsp:txXfrm>
    </dsp:sp>
    <dsp:sp modelId="{B17E0D21-4DFE-43E8-9A45-F353518C03B0}">
      <dsp:nvSpPr>
        <dsp:cNvPr id="0" name=""/>
        <dsp:cNvSpPr/>
      </dsp:nvSpPr>
      <dsp:spPr>
        <a:xfrm>
          <a:off x="2330437"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Farm Bill, Smart Snacks in Schools, etc.</a:t>
          </a:r>
        </a:p>
      </dsp:txBody>
      <dsp:txXfrm>
        <a:off x="2685569" y="681087"/>
        <a:ext cx="1065396" cy="710263"/>
      </dsp:txXfrm>
    </dsp:sp>
    <dsp:sp modelId="{05EFFFEC-A902-4A17-80D9-424F2E706CC8}">
      <dsp:nvSpPr>
        <dsp:cNvPr id="0" name=""/>
        <dsp:cNvSpPr/>
      </dsp:nvSpPr>
      <dsp:spPr>
        <a:xfrm>
          <a:off x="3857504"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Everyone living in US</a:t>
          </a:r>
        </a:p>
      </dsp:txBody>
      <dsp:txXfrm>
        <a:off x="4212636" y="681087"/>
        <a:ext cx="1065396" cy="710263"/>
      </dsp:txXfrm>
    </dsp:sp>
    <dsp:sp modelId="{58526B6D-AFC7-4185-8BEA-7E1AC9B36FF3}">
      <dsp:nvSpPr>
        <dsp:cNvPr id="0" name=""/>
        <dsp:cNvSpPr/>
      </dsp:nvSpPr>
      <dsp:spPr>
        <a:xfrm>
          <a:off x="5384572"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Improve public health</a:t>
          </a:r>
        </a:p>
      </dsp:txBody>
      <dsp:txXfrm>
        <a:off x="5739704" y="681087"/>
        <a:ext cx="1065396" cy="710263"/>
      </dsp:txXfrm>
    </dsp:sp>
    <dsp:sp modelId="{BE8EBD1C-F468-42C1-BAF0-7D81C7C72210}">
      <dsp:nvSpPr>
        <dsp:cNvPr id="0" name=""/>
        <dsp:cNvSpPr/>
      </dsp:nvSpPr>
      <dsp:spPr>
        <a:xfrm>
          <a:off x="6911639"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100% of US</a:t>
          </a:r>
        </a:p>
      </dsp:txBody>
      <dsp:txXfrm>
        <a:off x="7266771" y="681087"/>
        <a:ext cx="1065396" cy="710263"/>
      </dsp:txXfrm>
    </dsp:sp>
    <dsp:sp modelId="{0D7EBC48-FC1D-4B7F-92F5-E82CD3B5B2E7}">
      <dsp:nvSpPr>
        <dsp:cNvPr id="0" name=""/>
        <dsp:cNvSpPr/>
      </dsp:nvSpPr>
      <dsp:spPr>
        <a:xfrm>
          <a:off x="469203" y="1594038"/>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Nutrition Security Programs</a:t>
          </a:r>
        </a:p>
      </dsp:txBody>
      <dsp:txXfrm>
        <a:off x="897073" y="1594038"/>
        <a:ext cx="1283609" cy="855739"/>
      </dsp:txXfrm>
    </dsp:sp>
    <dsp:sp modelId="{562CC613-1F06-4E6B-81BB-055FCC3689C8}">
      <dsp:nvSpPr>
        <dsp:cNvPr id="0" name=""/>
        <dsp:cNvSpPr/>
      </dsp:nvSpPr>
      <dsp:spPr>
        <a:xfrm>
          <a:off x="2330437" y="1603087"/>
          <a:ext cx="1775659" cy="83764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SNAP, WIC, School Meals, CACFP, etc.</a:t>
          </a:r>
        </a:p>
      </dsp:txBody>
      <dsp:txXfrm>
        <a:off x="2749258" y="1603087"/>
        <a:ext cx="938017" cy="837642"/>
      </dsp:txXfrm>
    </dsp:sp>
    <dsp:sp modelId="{4789F3D4-D383-4B38-8767-4CBD4DBEDC9F}">
      <dsp:nvSpPr>
        <dsp:cNvPr id="0" name=""/>
        <dsp:cNvSpPr/>
      </dsp:nvSpPr>
      <dsp:spPr>
        <a:xfrm>
          <a:off x="3857504" y="1602043"/>
          <a:ext cx="1775659" cy="839730"/>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Food and nutrition insecure people</a:t>
          </a:r>
        </a:p>
      </dsp:txBody>
      <dsp:txXfrm>
        <a:off x="4277369" y="1602043"/>
        <a:ext cx="935929" cy="839730"/>
      </dsp:txXfrm>
    </dsp:sp>
    <dsp:sp modelId="{4B70A327-62EF-40D2-BD76-B8369C6F5445}">
      <dsp:nvSpPr>
        <dsp:cNvPr id="0" name=""/>
        <dsp:cNvSpPr/>
      </dsp:nvSpPr>
      <dsp:spPr>
        <a:xfrm>
          <a:off x="5384572" y="1592845"/>
          <a:ext cx="1775659" cy="858126"/>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Improve public health</a:t>
          </a:r>
        </a:p>
      </dsp:txBody>
      <dsp:txXfrm>
        <a:off x="5813635" y="1592845"/>
        <a:ext cx="917533" cy="858126"/>
      </dsp:txXfrm>
    </dsp:sp>
    <dsp:sp modelId="{32264946-705C-4364-8A4A-F7771FFCD6D8}">
      <dsp:nvSpPr>
        <dsp:cNvPr id="0" name=""/>
        <dsp:cNvSpPr/>
      </dsp:nvSpPr>
      <dsp:spPr>
        <a:xfrm>
          <a:off x="6911639" y="1583892"/>
          <a:ext cx="1775659" cy="87603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Greater than 10%</a:t>
          </a:r>
        </a:p>
      </dsp:txBody>
      <dsp:txXfrm>
        <a:off x="7349655" y="1583892"/>
        <a:ext cx="899627" cy="876032"/>
      </dsp:txXfrm>
    </dsp:sp>
    <dsp:sp modelId="{FDAC5442-5F2E-4CF9-A1B3-41BDF0F29D8B}">
      <dsp:nvSpPr>
        <dsp:cNvPr id="0" name=""/>
        <dsp:cNvSpPr/>
      </dsp:nvSpPr>
      <dsp:spPr>
        <a:xfrm>
          <a:off x="469203" y="2579728"/>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Food banks, pantries meal services</a:t>
          </a:r>
        </a:p>
      </dsp:txBody>
      <dsp:txXfrm>
        <a:off x="897073" y="2579728"/>
        <a:ext cx="1283609" cy="855739"/>
      </dsp:txXfrm>
    </dsp:sp>
    <dsp:sp modelId="{DE85BEDE-EF9A-4FC1-BABD-4A1F980C6C5F}">
      <dsp:nvSpPr>
        <dsp:cNvPr id="0" name=""/>
        <dsp:cNvSpPr/>
      </dsp:nvSpPr>
      <dsp:spPr>
        <a:xfrm>
          <a:off x="2330437"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Church pantry, food closet at UAA</a:t>
          </a:r>
        </a:p>
      </dsp:txBody>
      <dsp:txXfrm>
        <a:off x="2685569" y="2652466"/>
        <a:ext cx="1065396" cy="710263"/>
      </dsp:txXfrm>
    </dsp:sp>
    <dsp:sp modelId="{8F024B16-07CF-43BC-B25E-9D59F4030AB3}">
      <dsp:nvSpPr>
        <dsp:cNvPr id="0" name=""/>
        <dsp:cNvSpPr/>
      </dsp:nvSpPr>
      <dsp:spPr>
        <a:xfrm>
          <a:off x="3857504"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Those not eligible for security programs</a:t>
          </a:r>
        </a:p>
      </dsp:txBody>
      <dsp:txXfrm>
        <a:off x="4212636" y="2652466"/>
        <a:ext cx="1065396" cy="710263"/>
      </dsp:txXfrm>
    </dsp:sp>
    <dsp:sp modelId="{66F42642-0D2A-48C1-B6E0-AC65F0461DFF}">
      <dsp:nvSpPr>
        <dsp:cNvPr id="0" name=""/>
        <dsp:cNvSpPr/>
      </dsp:nvSpPr>
      <dsp:spPr>
        <a:xfrm>
          <a:off x="5384572"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Increase food security</a:t>
          </a:r>
        </a:p>
      </dsp:txBody>
      <dsp:txXfrm>
        <a:off x="5739704" y="2652466"/>
        <a:ext cx="1065396" cy="710263"/>
      </dsp:txXfrm>
    </dsp:sp>
    <dsp:sp modelId="{E7FEA88D-3E93-424A-B600-0759AF0B9ED8}">
      <dsp:nvSpPr>
        <dsp:cNvPr id="0" name=""/>
        <dsp:cNvSpPr/>
      </dsp:nvSpPr>
      <dsp:spPr>
        <a:xfrm>
          <a:off x="6911639"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Unknown %</a:t>
          </a:r>
        </a:p>
      </dsp:txBody>
      <dsp:txXfrm>
        <a:off x="7266771" y="2652466"/>
        <a:ext cx="1065396" cy="710263"/>
      </dsp:txXfrm>
    </dsp:sp>
    <dsp:sp modelId="{60C8E240-2DAF-4C94-8399-F0EE87C063F8}">
      <dsp:nvSpPr>
        <dsp:cNvPr id="0" name=""/>
        <dsp:cNvSpPr/>
      </dsp:nvSpPr>
      <dsp:spPr>
        <a:xfrm>
          <a:off x="469203" y="3555271"/>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Nutrition Incentive</a:t>
          </a:r>
        </a:p>
      </dsp:txBody>
      <dsp:txXfrm>
        <a:off x="897073" y="3555271"/>
        <a:ext cx="1283609" cy="855739"/>
      </dsp:txXfrm>
    </dsp:sp>
    <dsp:sp modelId="{BC8E07C5-AA6F-4F31-8282-1E11B0175A4C}">
      <dsp:nvSpPr>
        <dsp:cNvPr id="0" name=""/>
        <dsp:cNvSpPr/>
      </dsp:nvSpPr>
      <dsp:spPr>
        <a:xfrm>
          <a:off x="2330437"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SNAP Double bucks, Fresh Bucks</a:t>
          </a:r>
        </a:p>
      </dsp:txBody>
      <dsp:txXfrm>
        <a:off x="2685569" y="3628009"/>
        <a:ext cx="1065396" cy="710263"/>
      </dsp:txXfrm>
    </dsp:sp>
    <dsp:sp modelId="{DD453F24-5EC0-4EB1-B43E-A711A7C60DEE}">
      <dsp:nvSpPr>
        <dsp:cNvPr id="0" name=""/>
        <dsp:cNvSpPr/>
      </dsp:nvSpPr>
      <dsp:spPr>
        <a:xfrm>
          <a:off x="3857504"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Those eligible for security programs</a:t>
          </a:r>
        </a:p>
      </dsp:txBody>
      <dsp:txXfrm>
        <a:off x="4212636" y="3628009"/>
        <a:ext cx="1065396" cy="710263"/>
      </dsp:txXfrm>
    </dsp:sp>
    <dsp:sp modelId="{9567FCA7-078D-4C6A-B007-B7E3DFC28637}">
      <dsp:nvSpPr>
        <dsp:cNvPr id="0" name=""/>
        <dsp:cNvSpPr/>
      </dsp:nvSpPr>
      <dsp:spPr>
        <a:xfrm>
          <a:off x="5384572"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Improve nutrition security</a:t>
          </a:r>
        </a:p>
      </dsp:txBody>
      <dsp:txXfrm>
        <a:off x="5739704" y="3628009"/>
        <a:ext cx="1065396" cy="710263"/>
      </dsp:txXfrm>
    </dsp:sp>
    <dsp:sp modelId="{718E0690-BCA8-42CB-A1F1-54123D4F639B}">
      <dsp:nvSpPr>
        <dsp:cNvPr id="0" name=""/>
        <dsp:cNvSpPr/>
      </dsp:nvSpPr>
      <dsp:spPr>
        <a:xfrm>
          <a:off x="6911639"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Unknown %</a:t>
          </a:r>
        </a:p>
      </dsp:txBody>
      <dsp:txXfrm>
        <a:off x="7266771" y="3628009"/>
        <a:ext cx="1065396" cy="710263"/>
      </dsp:txXfrm>
    </dsp:sp>
    <dsp:sp modelId="{336E2C1E-1A6D-4BDA-B8BE-A95729524935}">
      <dsp:nvSpPr>
        <dsp:cNvPr id="0" name=""/>
        <dsp:cNvSpPr/>
      </dsp:nvSpPr>
      <dsp:spPr>
        <a:xfrm>
          <a:off x="469203" y="4557577"/>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Food is Medicine</a:t>
          </a:r>
        </a:p>
      </dsp:txBody>
      <dsp:txXfrm>
        <a:off x="897073" y="4557577"/>
        <a:ext cx="1283609" cy="855739"/>
      </dsp:txXfrm>
    </dsp:sp>
    <dsp:sp modelId="{48444AFB-54F3-4D66-9E19-A25EE65D61F4}">
      <dsp:nvSpPr>
        <dsp:cNvPr id="0" name=""/>
        <dsp:cNvSpPr/>
      </dsp:nvSpPr>
      <dsp:spPr>
        <a:xfrm>
          <a:off x="2330437" y="4530814"/>
          <a:ext cx="1775659" cy="909265"/>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Produce prescription, Medically tailored meals</a:t>
          </a:r>
        </a:p>
      </dsp:txBody>
      <dsp:txXfrm>
        <a:off x="2785070" y="4530814"/>
        <a:ext cx="866394" cy="909265"/>
      </dsp:txXfrm>
    </dsp:sp>
    <dsp:sp modelId="{A4823873-71DD-4CFC-9FA4-FA86767CE055}">
      <dsp:nvSpPr>
        <dsp:cNvPr id="0" name=""/>
        <dsp:cNvSpPr/>
      </dsp:nvSpPr>
      <dsp:spPr>
        <a:xfrm>
          <a:off x="3857504" y="4548486"/>
          <a:ext cx="1775659" cy="87392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Medical criteria – cancer, heart disease, etc.</a:t>
          </a:r>
        </a:p>
      </dsp:txBody>
      <dsp:txXfrm>
        <a:off x="4294465" y="4548486"/>
        <a:ext cx="901737" cy="873922"/>
      </dsp:txXfrm>
    </dsp:sp>
    <dsp:sp modelId="{C14C33FF-477C-421D-B8A7-696D98FF555C}">
      <dsp:nvSpPr>
        <dsp:cNvPr id="0" name=""/>
        <dsp:cNvSpPr/>
      </dsp:nvSpPr>
      <dsp:spPr>
        <a:xfrm>
          <a:off x="5384572" y="4566952"/>
          <a:ext cx="1775659" cy="83698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Promote healing and health</a:t>
          </a:r>
        </a:p>
      </dsp:txBody>
      <dsp:txXfrm>
        <a:off x="5803067" y="4566952"/>
        <a:ext cx="938670" cy="836989"/>
      </dsp:txXfrm>
    </dsp:sp>
    <dsp:sp modelId="{1DD9E36D-74AE-4D91-9E96-77A0ED46F11A}">
      <dsp:nvSpPr>
        <dsp:cNvPr id="0" name=""/>
        <dsp:cNvSpPr/>
      </dsp:nvSpPr>
      <dsp:spPr>
        <a:xfrm>
          <a:off x="6911639" y="4585419"/>
          <a:ext cx="1775659" cy="800055"/>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Unknown %</a:t>
          </a:r>
        </a:p>
      </dsp:txBody>
      <dsp:txXfrm>
        <a:off x="7311667" y="4585419"/>
        <a:ext cx="975604" cy="8000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5935A-6703-4C11-AB5C-CADBD6E6B4F1}">
      <dsp:nvSpPr>
        <dsp:cNvPr id="0" name=""/>
        <dsp:cNvSpPr/>
      </dsp:nvSpPr>
      <dsp:spPr>
        <a:xfrm>
          <a:off x="469203" y="2776"/>
          <a:ext cx="2139348" cy="48576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t>Program</a:t>
          </a:r>
          <a:endParaRPr lang="en-US" sz="1700" b="1" kern="1200"/>
        </a:p>
      </dsp:txBody>
      <dsp:txXfrm>
        <a:off x="712088" y="2776"/>
        <a:ext cx="1653579" cy="485769"/>
      </dsp:txXfrm>
    </dsp:sp>
    <dsp:sp modelId="{6227A32F-9F76-43EA-8E14-F71679393BA5}">
      <dsp:nvSpPr>
        <dsp:cNvPr id="0" name=""/>
        <dsp:cNvSpPr/>
      </dsp:nvSpPr>
      <dsp:spPr>
        <a:xfrm>
          <a:off x="2330437"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Example</a:t>
          </a:r>
        </a:p>
      </dsp:txBody>
      <dsp:txXfrm>
        <a:off x="2532031" y="44067"/>
        <a:ext cx="1372471" cy="403188"/>
      </dsp:txXfrm>
    </dsp:sp>
    <dsp:sp modelId="{55F5D109-6C26-4A21-8476-89C1249EC56B}">
      <dsp:nvSpPr>
        <dsp:cNvPr id="0" name=""/>
        <dsp:cNvSpPr/>
      </dsp:nvSpPr>
      <dsp:spPr>
        <a:xfrm>
          <a:off x="3857504"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Population</a:t>
          </a:r>
        </a:p>
      </dsp:txBody>
      <dsp:txXfrm>
        <a:off x="4059098" y="44067"/>
        <a:ext cx="1372471" cy="403188"/>
      </dsp:txXfrm>
    </dsp:sp>
    <dsp:sp modelId="{F614AE1B-8E95-4CC5-AECD-4FAEDE2D8E00}">
      <dsp:nvSpPr>
        <dsp:cNvPr id="0" name=""/>
        <dsp:cNvSpPr/>
      </dsp:nvSpPr>
      <dsp:spPr>
        <a:xfrm>
          <a:off x="5384572"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Purpose</a:t>
          </a:r>
        </a:p>
      </dsp:txBody>
      <dsp:txXfrm>
        <a:off x="5586166" y="44067"/>
        <a:ext cx="1372471" cy="403188"/>
      </dsp:txXfrm>
    </dsp:sp>
    <dsp:sp modelId="{E616807A-15EA-4059-8C6C-9FB7B0E6C4E6}">
      <dsp:nvSpPr>
        <dsp:cNvPr id="0" name=""/>
        <dsp:cNvSpPr/>
      </dsp:nvSpPr>
      <dsp:spPr>
        <a:xfrm>
          <a:off x="6911639"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Reach</a:t>
          </a:r>
        </a:p>
      </dsp:txBody>
      <dsp:txXfrm>
        <a:off x="7113233" y="44067"/>
        <a:ext cx="1372471" cy="403188"/>
      </dsp:txXfrm>
    </dsp:sp>
    <dsp:sp modelId="{4EA56CB5-E1FE-4724-8239-176D6E2CB397}">
      <dsp:nvSpPr>
        <dsp:cNvPr id="0" name=""/>
        <dsp:cNvSpPr/>
      </dsp:nvSpPr>
      <dsp:spPr>
        <a:xfrm>
          <a:off x="469203" y="608349"/>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Population-healthy food policies</a:t>
          </a:r>
        </a:p>
      </dsp:txBody>
      <dsp:txXfrm>
        <a:off x="897073" y="608349"/>
        <a:ext cx="1283609" cy="855739"/>
      </dsp:txXfrm>
    </dsp:sp>
    <dsp:sp modelId="{B17E0D21-4DFE-43E8-9A45-F353518C03B0}">
      <dsp:nvSpPr>
        <dsp:cNvPr id="0" name=""/>
        <dsp:cNvSpPr/>
      </dsp:nvSpPr>
      <dsp:spPr>
        <a:xfrm>
          <a:off x="2330437"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Farm Bill, Smart Snacks in Schools, etc.</a:t>
          </a:r>
        </a:p>
      </dsp:txBody>
      <dsp:txXfrm>
        <a:off x="2685569" y="681087"/>
        <a:ext cx="1065396" cy="710263"/>
      </dsp:txXfrm>
    </dsp:sp>
    <dsp:sp modelId="{05EFFFEC-A902-4A17-80D9-424F2E706CC8}">
      <dsp:nvSpPr>
        <dsp:cNvPr id="0" name=""/>
        <dsp:cNvSpPr/>
      </dsp:nvSpPr>
      <dsp:spPr>
        <a:xfrm>
          <a:off x="3857504"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Everyone living in US</a:t>
          </a:r>
        </a:p>
      </dsp:txBody>
      <dsp:txXfrm>
        <a:off x="4212636" y="681087"/>
        <a:ext cx="1065396" cy="710263"/>
      </dsp:txXfrm>
    </dsp:sp>
    <dsp:sp modelId="{58526B6D-AFC7-4185-8BEA-7E1AC9B36FF3}">
      <dsp:nvSpPr>
        <dsp:cNvPr id="0" name=""/>
        <dsp:cNvSpPr/>
      </dsp:nvSpPr>
      <dsp:spPr>
        <a:xfrm>
          <a:off x="5384572"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Improve public health</a:t>
          </a:r>
        </a:p>
      </dsp:txBody>
      <dsp:txXfrm>
        <a:off x="5739704" y="681087"/>
        <a:ext cx="1065396" cy="710263"/>
      </dsp:txXfrm>
    </dsp:sp>
    <dsp:sp modelId="{BE8EBD1C-F468-42C1-BAF0-7D81C7C72210}">
      <dsp:nvSpPr>
        <dsp:cNvPr id="0" name=""/>
        <dsp:cNvSpPr/>
      </dsp:nvSpPr>
      <dsp:spPr>
        <a:xfrm>
          <a:off x="6911639"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100% of US</a:t>
          </a:r>
        </a:p>
      </dsp:txBody>
      <dsp:txXfrm>
        <a:off x="7266771" y="681087"/>
        <a:ext cx="1065396" cy="710263"/>
      </dsp:txXfrm>
    </dsp:sp>
    <dsp:sp modelId="{0D7EBC48-FC1D-4B7F-92F5-E82CD3B5B2E7}">
      <dsp:nvSpPr>
        <dsp:cNvPr id="0" name=""/>
        <dsp:cNvSpPr/>
      </dsp:nvSpPr>
      <dsp:spPr>
        <a:xfrm>
          <a:off x="469203" y="1594038"/>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Nutrition Security Programs</a:t>
          </a:r>
        </a:p>
      </dsp:txBody>
      <dsp:txXfrm>
        <a:off x="897073" y="1594038"/>
        <a:ext cx="1283609" cy="855739"/>
      </dsp:txXfrm>
    </dsp:sp>
    <dsp:sp modelId="{562CC613-1F06-4E6B-81BB-055FCC3689C8}">
      <dsp:nvSpPr>
        <dsp:cNvPr id="0" name=""/>
        <dsp:cNvSpPr/>
      </dsp:nvSpPr>
      <dsp:spPr>
        <a:xfrm>
          <a:off x="2330437" y="1603087"/>
          <a:ext cx="1775659" cy="83764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SNAP, WIC, School Meals, CACFP, etc.</a:t>
          </a:r>
        </a:p>
      </dsp:txBody>
      <dsp:txXfrm>
        <a:off x="2749258" y="1603087"/>
        <a:ext cx="938017" cy="837642"/>
      </dsp:txXfrm>
    </dsp:sp>
    <dsp:sp modelId="{4789F3D4-D383-4B38-8767-4CBD4DBEDC9F}">
      <dsp:nvSpPr>
        <dsp:cNvPr id="0" name=""/>
        <dsp:cNvSpPr/>
      </dsp:nvSpPr>
      <dsp:spPr>
        <a:xfrm>
          <a:off x="3857504" y="1602043"/>
          <a:ext cx="1775659" cy="839730"/>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Food and nutrition insecure people</a:t>
          </a:r>
        </a:p>
      </dsp:txBody>
      <dsp:txXfrm>
        <a:off x="4277369" y="1602043"/>
        <a:ext cx="935929" cy="839730"/>
      </dsp:txXfrm>
    </dsp:sp>
    <dsp:sp modelId="{4B70A327-62EF-40D2-BD76-B8369C6F5445}">
      <dsp:nvSpPr>
        <dsp:cNvPr id="0" name=""/>
        <dsp:cNvSpPr/>
      </dsp:nvSpPr>
      <dsp:spPr>
        <a:xfrm>
          <a:off x="5384572" y="1592845"/>
          <a:ext cx="1775659" cy="858126"/>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Improve public health</a:t>
          </a:r>
        </a:p>
      </dsp:txBody>
      <dsp:txXfrm>
        <a:off x="5813635" y="1592845"/>
        <a:ext cx="917533" cy="858126"/>
      </dsp:txXfrm>
    </dsp:sp>
    <dsp:sp modelId="{32264946-705C-4364-8A4A-F7771FFCD6D8}">
      <dsp:nvSpPr>
        <dsp:cNvPr id="0" name=""/>
        <dsp:cNvSpPr/>
      </dsp:nvSpPr>
      <dsp:spPr>
        <a:xfrm>
          <a:off x="6911639" y="1583892"/>
          <a:ext cx="1775659" cy="87603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Greater than 10%</a:t>
          </a:r>
        </a:p>
      </dsp:txBody>
      <dsp:txXfrm>
        <a:off x="7349655" y="1583892"/>
        <a:ext cx="899627" cy="876032"/>
      </dsp:txXfrm>
    </dsp:sp>
    <dsp:sp modelId="{FDAC5442-5F2E-4CF9-A1B3-41BDF0F29D8B}">
      <dsp:nvSpPr>
        <dsp:cNvPr id="0" name=""/>
        <dsp:cNvSpPr/>
      </dsp:nvSpPr>
      <dsp:spPr>
        <a:xfrm>
          <a:off x="469203" y="2579728"/>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Food banks, pantries meal services</a:t>
          </a:r>
        </a:p>
      </dsp:txBody>
      <dsp:txXfrm>
        <a:off x="897073" y="2579728"/>
        <a:ext cx="1283609" cy="855739"/>
      </dsp:txXfrm>
    </dsp:sp>
    <dsp:sp modelId="{DE85BEDE-EF9A-4FC1-BABD-4A1F980C6C5F}">
      <dsp:nvSpPr>
        <dsp:cNvPr id="0" name=""/>
        <dsp:cNvSpPr/>
      </dsp:nvSpPr>
      <dsp:spPr>
        <a:xfrm>
          <a:off x="2330437"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Church pantry, food closet at UAA</a:t>
          </a:r>
        </a:p>
      </dsp:txBody>
      <dsp:txXfrm>
        <a:off x="2685569" y="2652466"/>
        <a:ext cx="1065396" cy="710263"/>
      </dsp:txXfrm>
    </dsp:sp>
    <dsp:sp modelId="{8F024B16-07CF-43BC-B25E-9D59F4030AB3}">
      <dsp:nvSpPr>
        <dsp:cNvPr id="0" name=""/>
        <dsp:cNvSpPr/>
      </dsp:nvSpPr>
      <dsp:spPr>
        <a:xfrm>
          <a:off x="3857504"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Those not eligible for security programs</a:t>
          </a:r>
        </a:p>
      </dsp:txBody>
      <dsp:txXfrm>
        <a:off x="4212636" y="2652466"/>
        <a:ext cx="1065396" cy="710263"/>
      </dsp:txXfrm>
    </dsp:sp>
    <dsp:sp modelId="{66F42642-0D2A-48C1-B6E0-AC65F0461DFF}">
      <dsp:nvSpPr>
        <dsp:cNvPr id="0" name=""/>
        <dsp:cNvSpPr/>
      </dsp:nvSpPr>
      <dsp:spPr>
        <a:xfrm>
          <a:off x="5384572"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Increase food security</a:t>
          </a:r>
        </a:p>
      </dsp:txBody>
      <dsp:txXfrm>
        <a:off x="5739704" y="2652466"/>
        <a:ext cx="1065396" cy="710263"/>
      </dsp:txXfrm>
    </dsp:sp>
    <dsp:sp modelId="{E7FEA88D-3E93-424A-B600-0759AF0B9ED8}">
      <dsp:nvSpPr>
        <dsp:cNvPr id="0" name=""/>
        <dsp:cNvSpPr/>
      </dsp:nvSpPr>
      <dsp:spPr>
        <a:xfrm>
          <a:off x="6911639"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Unknown %</a:t>
          </a:r>
        </a:p>
      </dsp:txBody>
      <dsp:txXfrm>
        <a:off x="7266771" y="2652466"/>
        <a:ext cx="1065396" cy="710263"/>
      </dsp:txXfrm>
    </dsp:sp>
    <dsp:sp modelId="{60C8E240-2DAF-4C94-8399-F0EE87C063F8}">
      <dsp:nvSpPr>
        <dsp:cNvPr id="0" name=""/>
        <dsp:cNvSpPr/>
      </dsp:nvSpPr>
      <dsp:spPr>
        <a:xfrm>
          <a:off x="469203" y="3555271"/>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Nutrition Incentive</a:t>
          </a:r>
        </a:p>
      </dsp:txBody>
      <dsp:txXfrm>
        <a:off x="897073" y="3555271"/>
        <a:ext cx="1283609" cy="855739"/>
      </dsp:txXfrm>
    </dsp:sp>
    <dsp:sp modelId="{BC8E07C5-AA6F-4F31-8282-1E11B0175A4C}">
      <dsp:nvSpPr>
        <dsp:cNvPr id="0" name=""/>
        <dsp:cNvSpPr/>
      </dsp:nvSpPr>
      <dsp:spPr>
        <a:xfrm>
          <a:off x="2330437"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SNAP Double bucks, Fresh Bucks</a:t>
          </a:r>
        </a:p>
      </dsp:txBody>
      <dsp:txXfrm>
        <a:off x="2685569" y="3628009"/>
        <a:ext cx="1065396" cy="710263"/>
      </dsp:txXfrm>
    </dsp:sp>
    <dsp:sp modelId="{DD453F24-5EC0-4EB1-B43E-A711A7C60DEE}">
      <dsp:nvSpPr>
        <dsp:cNvPr id="0" name=""/>
        <dsp:cNvSpPr/>
      </dsp:nvSpPr>
      <dsp:spPr>
        <a:xfrm>
          <a:off x="3857504"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Those eligible for security programs</a:t>
          </a:r>
        </a:p>
      </dsp:txBody>
      <dsp:txXfrm>
        <a:off x="4212636" y="3628009"/>
        <a:ext cx="1065396" cy="710263"/>
      </dsp:txXfrm>
    </dsp:sp>
    <dsp:sp modelId="{9567FCA7-078D-4C6A-B007-B7E3DFC28637}">
      <dsp:nvSpPr>
        <dsp:cNvPr id="0" name=""/>
        <dsp:cNvSpPr/>
      </dsp:nvSpPr>
      <dsp:spPr>
        <a:xfrm>
          <a:off x="5384572"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Improve nutrition security</a:t>
          </a:r>
        </a:p>
      </dsp:txBody>
      <dsp:txXfrm>
        <a:off x="5739704" y="3628009"/>
        <a:ext cx="1065396" cy="710263"/>
      </dsp:txXfrm>
    </dsp:sp>
    <dsp:sp modelId="{718E0690-BCA8-42CB-A1F1-54123D4F639B}">
      <dsp:nvSpPr>
        <dsp:cNvPr id="0" name=""/>
        <dsp:cNvSpPr/>
      </dsp:nvSpPr>
      <dsp:spPr>
        <a:xfrm>
          <a:off x="6911639"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Unknown %</a:t>
          </a:r>
        </a:p>
      </dsp:txBody>
      <dsp:txXfrm>
        <a:off x="7266771" y="3628009"/>
        <a:ext cx="1065396" cy="710263"/>
      </dsp:txXfrm>
    </dsp:sp>
    <dsp:sp modelId="{336E2C1E-1A6D-4BDA-B8BE-A95729524935}">
      <dsp:nvSpPr>
        <dsp:cNvPr id="0" name=""/>
        <dsp:cNvSpPr/>
      </dsp:nvSpPr>
      <dsp:spPr>
        <a:xfrm>
          <a:off x="469203" y="4557577"/>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Food is Medicine</a:t>
          </a:r>
        </a:p>
      </dsp:txBody>
      <dsp:txXfrm>
        <a:off x="897073" y="4557577"/>
        <a:ext cx="1283609" cy="855739"/>
      </dsp:txXfrm>
    </dsp:sp>
    <dsp:sp modelId="{48444AFB-54F3-4D66-9E19-A25EE65D61F4}">
      <dsp:nvSpPr>
        <dsp:cNvPr id="0" name=""/>
        <dsp:cNvSpPr/>
      </dsp:nvSpPr>
      <dsp:spPr>
        <a:xfrm>
          <a:off x="2330437" y="4530814"/>
          <a:ext cx="1775659" cy="909265"/>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Produce prescription, Medically tailored meals</a:t>
          </a:r>
        </a:p>
      </dsp:txBody>
      <dsp:txXfrm>
        <a:off x="2785070" y="4530814"/>
        <a:ext cx="866394" cy="909265"/>
      </dsp:txXfrm>
    </dsp:sp>
    <dsp:sp modelId="{A4823873-71DD-4CFC-9FA4-FA86767CE055}">
      <dsp:nvSpPr>
        <dsp:cNvPr id="0" name=""/>
        <dsp:cNvSpPr/>
      </dsp:nvSpPr>
      <dsp:spPr>
        <a:xfrm>
          <a:off x="3857504" y="4548486"/>
          <a:ext cx="1775659" cy="87392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Medical criteria – cancer, heart disease, etc.</a:t>
          </a:r>
        </a:p>
      </dsp:txBody>
      <dsp:txXfrm>
        <a:off x="4294465" y="4548486"/>
        <a:ext cx="901737" cy="873922"/>
      </dsp:txXfrm>
    </dsp:sp>
    <dsp:sp modelId="{C14C33FF-477C-421D-B8A7-696D98FF555C}">
      <dsp:nvSpPr>
        <dsp:cNvPr id="0" name=""/>
        <dsp:cNvSpPr/>
      </dsp:nvSpPr>
      <dsp:spPr>
        <a:xfrm>
          <a:off x="5384572" y="4566952"/>
          <a:ext cx="1775659" cy="83698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Promote healing and health</a:t>
          </a:r>
        </a:p>
      </dsp:txBody>
      <dsp:txXfrm>
        <a:off x="5803067" y="4566952"/>
        <a:ext cx="938670" cy="836989"/>
      </dsp:txXfrm>
    </dsp:sp>
    <dsp:sp modelId="{1DD9E36D-74AE-4D91-9E96-77A0ED46F11A}">
      <dsp:nvSpPr>
        <dsp:cNvPr id="0" name=""/>
        <dsp:cNvSpPr/>
      </dsp:nvSpPr>
      <dsp:spPr>
        <a:xfrm>
          <a:off x="6911639" y="4585419"/>
          <a:ext cx="1775659" cy="800055"/>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Unknown %</a:t>
          </a:r>
        </a:p>
      </dsp:txBody>
      <dsp:txXfrm>
        <a:off x="7311667" y="4585419"/>
        <a:ext cx="975604" cy="8000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5935A-6703-4C11-AB5C-CADBD6E6B4F1}">
      <dsp:nvSpPr>
        <dsp:cNvPr id="0" name=""/>
        <dsp:cNvSpPr/>
      </dsp:nvSpPr>
      <dsp:spPr>
        <a:xfrm>
          <a:off x="469203" y="2776"/>
          <a:ext cx="2139348" cy="48576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t>Program</a:t>
          </a:r>
          <a:endParaRPr lang="en-US" sz="1700" b="1" kern="1200"/>
        </a:p>
      </dsp:txBody>
      <dsp:txXfrm>
        <a:off x="712088" y="2776"/>
        <a:ext cx="1653579" cy="485769"/>
      </dsp:txXfrm>
    </dsp:sp>
    <dsp:sp modelId="{6227A32F-9F76-43EA-8E14-F71679393BA5}">
      <dsp:nvSpPr>
        <dsp:cNvPr id="0" name=""/>
        <dsp:cNvSpPr/>
      </dsp:nvSpPr>
      <dsp:spPr>
        <a:xfrm>
          <a:off x="2330437"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Example</a:t>
          </a:r>
        </a:p>
      </dsp:txBody>
      <dsp:txXfrm>
        <a:off x="2532031" y="44067"/>
        <a:ext cx="1372471" cy="403188"/>
      </dsp:txXfrm>
    </dsp:sp>
    <dsp:sp modelId="{55F5D109-6C26-4A21-8476-89C1249EC56B}">
      <dsp:nvSpPr>
        <dsp:cNvPr id="0" name=""/>
        <dsp:cNvSpPr/>
      </dsp:nvSpPr>
      <dsp:spPr>
        <a:xfrm>
          <a:off x="3857504"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Population</a:t>
          </a:r>
        </a:p>
      </dsp:txBody>
      <dsp:txXfrm>
        <a:off x="4059098" y="44067"/>
        <a:ext cx="1372471" cy="403188"/>
      </dsp:txXfrm>
    </dsp:sp>
    <dsp:sp modelId="{F614AE1B-8E95-4CC5-AECD-4FAEDE2D8E00}">
      <dsp:nvSpPr>
        <dsp:cNvPr id="0" name=""/>
        <dsp:cNvSpPr/>
      </dsp:nvSpPr>
      <dsp:spPr>
        <a:xfrm>
          <a:off x="5384572"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Purpose</a:t>
          </a:r>
        </a:p>
      </dsp:txBody>
      <dsp:txXfrm>
        <a:off x="5586166" y="44067"/>
        <a:ext cx="1372471" cy="403188"/>
      </dsp:txXfrm>
    </dsp:sp>
    <dsp:sp modelId="{E616807A-15EA-4059-8C6C-9FB7B0E6C4E6}">
      <dsp:nvSpPr>
        <dsp:cNvPr id="0" name=""/>
        <dsp:cNvSpPr/>
      </dsp:nvSpPr>
      <dsp:spPr>
        <a:xfrm>
          <a:off x="6911639"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Reach</a:t>
          </a:r>
        </a:p>
      </dsp:txBody>
      <dsp:txXfrm>
        <a:off x="7113233" y="44067"/>
        <a:ext cx="1372471" cy="403188"/>
      </dsp:txXfrm>
    </dsp:sp>
    <dsp:sp modelId="{4EA56CB5-E1FE-4724-8239-176D6E2CB397}">
      <dsp:nvSpPr>
        <dsp:cNvPr id="0" name=""/>
        <dsp:cNvSpPr/>
      </dsp:nvSpPr>
      <dsp:spPr>
        <a:xfrm>
          <a:off x="469203" y="608349"/>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Population-healthy food policies</a:t>
          </a:r>
        </a:p>
      </dsp:txBody>
      <dsp:txXfrm>
        <a:off x="897073" y="608349"/>
        <a:ext cx="1283609" cy="855739"/>
      </dsp:txXfrm>
    </dsp:sp>
    <dsp:sp modelId="{B17E0D21-4DFE-43E8-9A45-F353518C03B0}">
      <dsp:nvSpPr>
        <dsp:cNvPr id="0" name=""/>
        <dsp:cNvSpPr/>
      </dsp:nvSpPr>
      <dsp:spPr>
        <a:xfrm>
          <a:off x="2330437"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Farm Bill, Smart Snacks in Schools, etc.</a:t>
          </a:r>
        </a:p>
      </dsp:txBody>
      <dsp:txXfrm>
        <a:off x="2685569" y="681087"/>
        <a:ext cx="1065396" cy="710263"/>
      </dsp:txXfrm>
    </dsp:sp>
    <dsp:sp modelId="{05EFFFEC-A902-4A17-80D9-424F2E706CC8}">
      <dsp:nvSpPr>
        <dsp:cNvPr id="0" name=""/>
        <dsp:cNvSpPr/>
      </dsp:nvSpPr>
      <dsp:spPr>
        <a:xfrm>
          <a:off x="3857504"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Everyone living in US</a:t>
          </a:r>
        </a:p>
      </dsp:txBody>
      <dsp:txXfrm>
        <a:off x="4212636" y="681087"/>
        <a:ext cx="1065396" cy="710263"/>
      </dsp:txXfrm>
    </dsp:sp>
    <dsp:sp modelId="{58526B6D-AFC7-4185-8BEA-7E1AC9B36FF3}">
      <dsp:nvSpPr>
        <dsp:cNvPr id="0" name=""/>
        <dsp:cNvSpPr/>
      </dsp:nvSpPr>
      <dsp:spPr>
        <a:xfrm>
          <a:off x="5384572"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Improve public health</a:t>
          </a:r>
        </a:p>
      </dsp:txBody>
      <dsp:txXfrm>
        <a:off x="5739704" y="681087"/>
        <a:ext cx="1065396" cy="710263"/>
      </dsp:txXfrm>
    </dsp:sp>
    <dsp:sp modelId="{BE8EBD1C-F468-42C1-BAF0-7D81C7C72210}">
      <dsp:nvSpPr>
        <dsp:cNvPr id="0" name=""/>
        <dsp:cNvSpPr/>
      </dsp:nvSpPr>
      <dsp:spPr>
        <a:xfrm>
          <a:off x="6911639"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100% of US</a:t>
          </a:r>
        </a:p>
      </dsp:txBody>
      <dsp:txXfrm>
        <a:off x="7266771" y="681087"/>
        <a:ext cx="1065396" cy="710263"/>
      </dsp:txXfrm>
    </dsp:sp>
    <dsp:sp modelId="{0D7EBC48-FC1D-4B7F-92F5-E82CD3B5B2E7}">
      <dsp:nvSpPr>
        <dsp:cNvPr id="0" name=""/>
        <dsp:cNvSpPr/>
      </dsp:nvSpPr>
      <dsp:spPr>
        <a:xfrm>
          <a:off x="469203" y="1594038"/>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Nutrition Security Programs</a:t>
          </a:r>
        </a:p>
      </dsp:txBody>
      <dsp:txXfrm>
        <a:off x="897073" y="1594038"/>
        <a:ext cx="1283609" cy="855739"/>
      </dsp:txXfrm>
    </dsp:sp>
    <dsp:sp modelId="{562CC613-1F06-4E6B-81BB-055FCC3689C8}">
      <dsp:nvSpPr>
        <dsp:cNvPr id="0" name=""/>
        <dsp:cNvSpPr/>
      </dsp:nvSpPr>
      <dsp:spPr>
        <a:xfrm>
          <a:off x="2330437" y="1603087"/>
          <a:ext cx="1775659" cy="83764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SNAP, WIC, School Meals, CACFP, etc.</a:t>
          </a:r>
        </a:p>
      </dsp:txBody>
      <dsp:txXfrm>
        <a:off x="2749258" y="1603087"/>
        <a:ext cx="938017" cy="837642"/>
      </dsp:txXfrm>
    </dsp:sp>
    <dsp:sp modelId="{4789F3D4-D383-4B38-8767-4CBD4DBEDC9F}">
      <dsp:nvSpPr>
        <dsp:cNvPr id="0" name=""/>
        <dsp:cNvSpPr/>
      </dsp:nvSpPr>
      <dsp:spPr>
        <a:xfrm>
          <a:off x="3857504" y="1602043"/>
          <a:ext cx="1775659" cy="839730"/>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Food and nutrition insecure people</a:t>
          </a:r>
        </a:p>
      </dsp:txBody>
      <dsp:txXfrm>
        <a:off x="4277369" y="1602043"/>
        <a:ext cx="935929" cy="839730"/>
      </dsp:txXfrm>
    </dsp:sp>
    <dsp:sp modelId="{4B70A327-62EF-40D2-BD76-B8369C6F5445}">
      <dsp:nvSpPr>
        <dsp:cNvPr id="0" name=""/>
        <dsp:cNvSpPr/>
      </dsp:nvSpPr>
      <dsp:spPr>
        <a:xfrm>
          <a:off x="5384572" y="1592845"/>
          <a:ext cx="1775659" cy="858126"/>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Improve public health</a:t>
          </a:r>
        </a:p>
      </dsp:txBody>
      <dsp:txXfrm>
        <a:off x="5813635" y="1592845"/>
        <a:ext cx="917533" cy="858126"/>
      </dsp:txXfrm>
    </dsp:sp>
    <dsp:sp modelId="{32264946-705C-4364-8A4A-F7771FFCD6D8}">
      <dsp:nvSpPr>
        <dsp:cNvPr id="0" name=""/>
        <dsp:cNvSpPr/>
      </dsp:nvSpPr>
      <dsp:spPr>
        <a:xfrm>
          <a:off x="6911639" y="1583892"/>
          <a:ext cx="1775659" cy="87603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Greater than 10%</a:t>
          </a:r>
        </a:p>
      </dsp:txBody>
      <dsp:txXfrm>
        <a:off x="7349655" y="1583892"/>
        <a:ext cx="899627" cy="876032"/>
      </dsp:txXfrm>
    </dsp:sp>
    <dsp:sp modelId="{FDAC5442-5F2E-4CF9-A1B3-41BDF0F29D8B}">
      <dsp:nvSpPr>
        <dsp:cNvPr id="0" name=""/>
        <dsp:cNvSpPr/>
      </dsp:nvSpPr>
      <dsp:spPr>
        <a:xfrm>
          <a:off x="469203" y="2579728"/>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Food banks, pantries meal services</a:t>
          </a:r>
        </a:p>
      </dsp:txBody>
      <dsp:txXfrm>
        <a:off x="897073" y="2579728"/>
        <a:ext cx="1283609" cy="855739"/>
      </dsp:txXfrm>
    </dsp:sp>
    <dsp:sp modelId="{DE85BEDE-EF9A-4FC1-BABD-4A1F980C6C5F}">
      <dsp:nvSpPr>
        <dsp:cNvPr id="0" name=""/>
        <dsp:cNvSpPr/>
      </dsp:nvSpPr>
      <dsp:spPr>
        <a:xfrm>
          <a:off x="2330437"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Church pantry, food closet at UAA</a:t>
          </a:r>
        </a:p>
      </dsp:txBody>
      <dsp:txXfrm>
        <a:off x="2685569" y="2652466"/>
        <a:ext cx="1065396" cy="710263"/>
      </dsp:txXfrm>
    </dsp:sp>
    <dsp:sp modelId="{8F024B16-07CF-43BC-B25E-9D59F4030AB3}">
      <dsp:nvSpPr>
        <dsp:cNvPr id="0" name=""/>
        <dsp:cNvSpPr/>
      </dsp:nvSpPr>
      <dsp:spPr>
        <a:xfrm>
          <a:off x="3857504"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ptos Display" panose="02110004020202020204"/>
            </a:rPr>
            <a:t>Hungry people</a:t>
          </a:r>
          <a:endParaRPr lang="en-US" sz="1400" kern="1200"/>
        </a:p>
      </dsp:txBody>
      <dsp:txXfrm>
        <a:off x="4212636" y="2652466"/>
        <a:ext cx="1065396" cy="710263"/>
      </dsp:txXfrm>
    </dsp:sp>
    <dsp:sp modelId="{66F42642-0D2A-48C1-B6E0-AC65F0461DFF}">
      <dsp:nvSpPr>
        <dsp:cNvPr id="0" name=""/>
        <dsp:cNvSpPr/>
      </dsp:nvSpPr>
      <dsp:spPr>
        <a:xfrm>
          <a:off x="5384572"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Increase food security</a:t>
          </a:r>
        </a:p>
      </dsp:txBody>
      <dsp:txXfrm>
        <a:off x="5739704" y="2652466"/>
        <a:ext cx="1065396" cy="710263"/>
      </dsp:txXfrm>
    </dsp:sp>
    <dsp:sp modelId="{E7FEA88D-3E93-424A-B600-0759AF0B9ED8}">
      <dsp:nvSpPr>
        <dsp:cNvPr id="0" name=""/>
        <dsp:cNvSpPr/>
      </dsp:nvSpPr>
      <dsp:spPr>
        <a:xfrm>
          <a:off x="6911639"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Unknown %</a:t>
          </a:r>
        </a:p>
      </dsp:txBody>
      <dsp:txXfrm>
        <a:off x="7266771" y="2652466"/>
        <a:ext cx="1065396" cy="710263"/>
      </dsp:txXfrm>
    </dsp:sp>
    <dsp:sp modelId="{60C8E240-2DAF-4C94-8399-F0EE87C063F8}">
      <dsp:nvSpPr>
        <dsp:cNvPr id="0" name=""/>
        <dsp:cNvSpPr/>
      </dsp:nvSpPr>
      <dsp:spPr>
        <a:xfrm>
          <a:off x="469203" y="3555271"/>
          <a:ext cx="2139348" cy="855739"/>
        </a:xfrm>
        <a:prstGeom prst="chevron">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Nutrition Incentive</a:t>
          </a:r>
        </a:p>
      </dsp:txBody>
      <dsp:txXfrm>
        <a:off x="897073" y="3555271"/>
        <a:ext cx="1283609" cy="855739"/>
      </dsp:txXfrm>
    </dsp:sp>
    <dsp:sp modelId="{BC8E07C5-AA6F-4F31-8282-1E11B0175A4C}">
      <dsp:nvSpPr>
        <dsp:cNvPr id="0" name=""/>
        <dsp:cNvSpPr/>
      </dsp:nvSpPr>
      <dsp:spPr>
        <a:xfrm>
          <a:off x="2330437"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SNAP Double bucks, Fresh Bucks</a:t>
          </a:r>
        </a:p>
      </dsp:txBody>
      <dsp:txXfrm>
        <a:off x="2685569" y="3628009"/>
        <a:ext cx="1065396" cy="710263"/>
      </dsp:txXfrm>
    </dsp:sp>
    <dsp:sp modelId="{DD453F24-5EC0-4EB1-B43E-A711A7C60DEE}">
      <dsp:nvSpPr>
        <dsp:cNvPr id="0" name=""/>
        <dsp:cNvSpPr/>
      </dsp:nvSpPr>
      <dsp:spPr>
        <a:xfrm>
          <a:off x="3857504"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Those eligible for security programs</a:t>
          </a:r>
        </a:p>
      </dsp:txBody>
      <dsp:txXfrm>
        <a:off x="4212636" y="3628009"/>
        <a:ext cx="1065396" cy="710263"/>
      </dsp:txXfrm>
    </dsp:sp>
    <dsp:sp modelId="{9567FCA7-078D-4C6A-B007-B7E3DFC28637}">
      <dsp:nvSpPr>
        <dsp:cNvPr id="0" name=""/>
        <dsp:cNvSpPr/>
      </dsp:nvSpPr>
      <dsp:spPr>
        <a:xfrm>
          <a:off x="5384572"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Improve nutrition security</a:t>
          </a:r>
        </a:p>
      </dsp:txBody>
      <dsp:txXfrm>
        <a:off x="5739704" y="3628009"/>
        <a:ext cx="1065396" cy="710263"/>
      </dsp:txXfrm>
    </dsp:sp>
    <dsp:sp modelId="{718E0690-BCA8-42CB-A1F1-54123D4F639B}">
      <dsp:nvSpPr>
        <dsp:cNvPr id="0" name=""/>
        <dsp:cNvSpPr/>
      </dsp:nvSpPr>
      <dsp:spPr>
        <a:xfrm>
          <a:off x="6911639"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Unknown %</a:t>
          </a:r>
        </a:p>
      </dsp:txBody>
      <dsp:txXfrm>
        <a:off x="7266771" y="3628009"/>
        <a:ext cx="1065396" cy="710263"/>
      </dsp:txXfrm>
    </dsp:sp>
    <dsp:sp modelId="{336E2C1E-1A6D-4BDA-B8BE-A95729524935}">
      <dsp:nvSpPr>
        <dsp:cNvPr id="0" name=""/>
        <dsp:cNvSpPr/>
      </dsp:nvSpPr>
      <dsp:spPr>
        <a:xfrm>
          <a:off x="469203" y="4557577"/>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Food is Medicine</a:t>
          </a:r>
        </a:p>
      </dsp:txBody>
      <dsp:txXfrm>
        <a:off x="897073" y="4557577"/>
        <a:ext cx="1283609" cy="855739"/>
      </dsp:txXfrm>
    </dsp:sp>
    <dsp:sp modelId="{48444AFB-54F3-4D66-9E19-A25EE65D61F4}">
      <dsp:nvSpPr>
        <dsp:cNvPr id="0" name=""/>
        <dsp:cNvSpPr/>
      </dsp:nvSpPr>
      <dsp:spPr>
        <a:xfrm>
          <a:off x="2330437" y="4530814"/>
          <a:ext cx="1775659" cy="909265"/>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Produce prescription, Medically tailored meals</a:t>
          </a:r>
        </a:p>
      </dsp:txBody>
      <dsp:txXfrm>
        <a:off x="2785070" y="4530814"/>
        <a:ext cx="866394" cy="909265"/>
      </dsp:txXfrm>
    </dsp:sp>
    <dsp:sp modelId="{A4823873-71DD-4CFC-9FA4-FA86767CE055}">
      <dsp:nvSpPr>
        <dsp:cNvPr id="0" name=""/>
        <dsp:cNvSpPr/>
      </dsp:nvSpPr>
      <dsp:spPr>
        <a:xfrm>
          <a:off x="3857504" y="4548486"/>
          <a:ext cx="1775659" cy="87392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Medical criteria – cancer, heart disease, etc.</a:t>
          </a:r>
        </a:p>
      </dsp:txBody>
      <dsp:txXfrm>
        <a:off x="4294465" y="4548486"/>
        <a:ext cx="901737" cy="873922"/>
      </dsp:txXfrm>
    </dsp:sp>
    <dsp:sp modelId="{C14C33FF-477C-421D-B8A7-696D98FF555C}">
      <dsp:nvSpPr>
        <dsp:cNvPr id="0" name=""/>
        <dsp:cNvSpPr/>
      </dsp:nvSpPr>
      <dsp:spPr>
        <a:xfrm>
          <a:off x="5384572" y="4566952"/>
          <a:ext cx="1775659" cy="83698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Promote healing and health</a:t>
          </a:r>
        </a:p>
      </dsp:txBody>
      <dsp:txXfrm>
        <a:off x="5803067" y="4566952"/>
        <a:ext cx="938670" cy="836989"/>
      </dsp:txXfrm>
    </dsp:sp>
    <dsp:sp modelId="{1DD9E36D-74AE-4D91-9E96-77A0ED46F11A}">
      <dsp:nvSpPr>
        <dsp:cNvPr id="0" name=""/>
        <dsp:cNvSpPr/>
      </dsp:nvSpPr>
      <dsp:spPr>
        <a:xfrm>
          <a:off x="6911639" y="4585419"/>
          <a:ext cx="1775659" cy="800055"/>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Unknown %</a:t>
          </a:r>
        </a:p>
      </dsp:txBody>
      <dsp:txXfrm>
        <a:off x="7311667" y="4585419"/>
        <a:ext cx="975604" cy="8000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5935A-6703-4C11-AB5C-CADBD6E6B4F1}">
      <dsp:nvSpPr>
        <dsp:cNvPr id="0" name=""/>
        <dsp:cNvSpPr/>
      </dsp:nvSpPr>
      <dsp:spPr>
        <a:xfrm>
          <a:off x="469203" y="2776"/>
          <a:ext cx="2139348" cy="48576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t>Program</a:t>
          </a:r>
          <a:endParaRPr lang="en-US" sz="1700" b="1" kern="1200"/>
        </a:p>
      </dsp:txBody>
      <dsp:txXfrm>
        <a:off x="712088" y="2776"/>
        <a:ext cx="1653579" cy="485769"/>
      </dsp:txXfrm>
    </dsp:sp>
    <dsp:sp modelId="{6227A32F-9F76-43EA-8E14-F71679393BA5}">
      <dsp:nvSpPr>
        <dsp:cNvPr id="0" name=""/>
        <dsp:cNvSpPr/>
      </dsp:nvSpPr>
      <dsp:spPr>
        <a:xfrm>
          <a:off x="2330437"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Example</a:t>
          </a:r>
        </a:p>
      </dsp:txBody>
      <dsp:txXfrm>
        <a:off x="2532031" y="44067"/>
        <a:ext cx="1372471" cy="403188"/>
      </dsp:txXfrm>
    </dsp:sp>
    <dsp:sp modelId="{55F5D109-6C26-4A21-8476-89C1249EC56B}">
      <dsp:nvSpPr>
        <dsp:cNvPr id="0" name=""/>
        <dsp:cNvSpPr/>
      </dsp:nvSpPr>
      <dsp:spPr>
        <a:xfrm>
          <a:off x="3857504"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Population</a:t>
          </a:r>
        </a:p>
      </dsp:txBody>
      <dsp:txXfrm>
        <a:off x="4059098" y="44067"/>
        <a:ext cx="1372471" cy="403188"/>
      </dsp:txXfrm>
    </dsp:sp>
    <dsp:sp modelId="{F614AE1B-8E95-4CC5-AECD-4FAEDE2D8E00}">
      <dsp:nvSpPr>
        <dsp:cNvPr id="0" name=""/>
        <dsp:cNvSpPr/>
      </dsp:nvSpPr>
      <dsp:spPr>
        <a:xfrm>
          <a:off x="5384572"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Purpose</a:t>
          </a:r>
        </a:p>
      </dsp:txBody>
      <dsp:txXfrm>
        <a:off x="5586166" y="44067"/>
        <a:ext cx="1372471" cy="403188"/>
      </dsp:txXfrm>
    </dsp:sp>
    <dsp:sp modelId="{E616807A-15EA-4059-8C6C-9FB7B0E6C4E6}">
      <dsp:nvSpPr>
        <dsp:cNvPr id="0" name=""/>
        <dsp:cNvSpPr/>
      </dsp:nvSpPr>
      <dsp:spPr>
        <a:xfrm>
          <a:off x="6911639" y="44067"/>
          <a:ext cx="1775659" cy="403188"/>
        </a:xfrm>
        <a:prstGeom prst="chevron">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kern="1200"/>
            <a:t>Reach</a:t>
          </a:r>
        </a:p>
      </dsp:txBody>
      <dsp:txXfrm>
        <a:off x="7113233" y="44067"/>
        <a:ext cx="1372471" cy="403188"/>
      </dsp:txXfrm>
    </dsp:sp>
    <dsp:sp modelId="{4EA56CB5-E1FE-4724-8239-176D6E2CB397}">
      <dsp:nvSpPr>
        <dsp:cNvPr id="0" name=""/>
        <dsp:cNvSpPr/>
      </dsp:nvSpPr>
      <dsp:spPr>
        <a:xfrm>
          <a:off x="469203" y="608349"/>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Population-healthy food policies</a:t>
          </a:r>
        </a:p>
      </dsp:txBody>
      <dsp:txXfrm>
        <a:off x="897073" y="608349"/>
        <a:ext cx="1283609" cy="855739"/>
      </dsp:txXfrm>
    </dsp:sp>
    <dsp:sp modelId="{B17E0D21-4DFE-43E8-9A45-F353518C03B0}">
      <dsp:nvSpPr>
        <dsp:cNvPr id="0" name=""/>
        <dsp:cNvSpPr/>
      </dsp:nvSpPr>
      <dsp:spPr>
        <a:xfrm>
          <a:off x="2330437"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Farm Bill, Smart Snacks in Schools, etc.</a:t>
          </a:r>
        </a:p>
      </dsp:txBody>
      <dsp:txXfrm>
        <a:off x="2685569" y="681087"/>
        <a:ext cx="1065396" cy="710263"/>
      </dsp:txXfrm>
    </dsp:sp>
    <dsp:sp modelId="{05EFFFEC-A902-4A17-80D9-424F2E706CC8}">
      <dsp:nvSpPr>
        <dsp:cNvPr id="0" name=""/>
        <dsp:cNvSpPr/>
      </dsp:nvSpPr>
      <dsp:spPr>
        <a:xfrm>
          <a:off x="3857504"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Everyone living in US</a:t>
          </a:r>
        </a:p>
      </dsp:txBody>
      <dsp:txXfrm>
        <a:off x="4212636" y="681087"/>
        <a:ext cx="1065396" cy="710263"/>
      </dsp:txXfrm>
    </dsp:sp>
    <dsp:sp modelId="{58526B6D-AFC7-4185-8BEA-7E1AC9B36FF3}">
      <dsp:nvSpPr>
        <dsp:cNvPr id="0" name=""/>
        <dsp:cNvSpPr/>
      </dsp:nvSpPr>
      <dsp:spPr>
        <a:xfrm>
          <a:off x="5384572"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Improve public health</a:t>
          </a:r>
        </a:p>
      </dsp:txBody>
      <dsp:txXfrm>
        <a:off x="5739704" y="681087"/>
        <a:ext cx="1065396" cy="710263"/>
      </dsp:txXfrm>
    </dsp:sp>
    <dsp:sp modelId="{BE8EBD1C-F468-42C1-BAF0-7D81C7C72210}">
      <dsp:nvSpPr>
        <dsp:cNvPr id="0" name=""/>
        <dsp:cNvSpPr/>
      </dsp:nvSpPr>
      <dsp:spPr>
        <a:xfrm>
          <a:off x="6911639" y="681087"/>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100% of US</a:t>
          </a:r>
        </a:p>
      </dsp:txBody>
      <dsp:txXfrm>
        <a:off x="7266771" y="681087"/>
        <a:ext cx="1065396" cy="710263"/>
      </dsp:txXfrm>
    </dsp:sp>
    <dsp:sp modelId="{0D7EBC48-FC1D-4B7F-92F5-E82CD3B5B2E7}">
      <dsp:nvSpPr>
        <dsp:cNvPr id="0" name=""/>
        <dsp:cNvSpPr/>
      </dsp:nvSpPr>
      <dsp:spPr>
        <a:xfrm>
          <a:off x="469203" y="1594038"/>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Nutrition Security Programs</a:t>
          </a:r>
        </a:p>
      </dsp:txBody>
      <dsp:txXfrm>
        <a:off x="897073" y="1594038"/>
        <a:ext cx="1283609" cy="855739"/>
      </dsp:txXfrm>
    </dsp:sp>
    <dsp:sp modelId="{562CC613-1F06-4E6B-81BB-055FCC3689C8}">
      <dsp:nvSpPr>
        <dsp:cNvPr id="0" name=""/>
        <dsp:cNvSpPr/>
      </dsp:nvSpPr>
      <dsp:spPr>
        <a:xfrm>
          <a:off x="2330437" y="1603087"/>
          <a:ext cx="1775659" cy="83764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SNAP, WIC, School Meals, CACFP, etc.</a:t>
          </a:r>
        </a:p>
      </dsp:txBody>
      <dsp:txXfrm>
        <a:off x="2749258" y="1603087"/>
        <a:ext cx="938017" cy="837642"/>
      </dsp:txXfrm>
    </dsp:sp>
    <dsp:sp modelId="{4789F3D4-D383-4B38-8767-4CBD4DBEDC9F}">
      <dsp:nvSpPr>
        <dsp:cNvPr id="0" name=""/>
        <dsp:cNvSpPr/>
      </dsp:nvSpPr>
      <dsp:spPr>
        <a:xfrm>
          <a:off x="3857504" y="1602043"/>
          <a:ext cx="1775659" cy="839730"/>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Food and nutrition insecure people</a:t>
          </a:r>
        </a:p>
      </dsp:txBody>
      <dsp:txXfrm>
        <a:off x="4277369" y="1602043"/>
        <a:ext cx="935929" cy="839730"/>
      </dsp:txXfrm>
    </dsp:sp>
    <dsp:sp modelId="{4B70A327-62EF-40D2-BD76-B8369C6F5445}">
      <dsp:nvSpPr>
        <dsp:cNvPr id="0" name=""/>
        <dsp:cNvSpPr/>
      </dsp:nvSpPr>
      <dsp:spPr>
        <a:xfrm>
          <a:off x="5384572" y="1592845"/>
          <a:ext cx="1775659" cy="858126"/>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Improve public health</a:t>
          </a:r>
        </a:p>
      </dsp:txBody>
      <dsp:txXfrm>
        <a:off x="5813635" y="1592845"/>
        <a:ext cx="917533" cy="858126"/>
      </dsp:txXfrm>
    </dsp:sp>
    <dsp:sp modelId="{32264946-705C-4364-8A4A-F7771FFCD6D8}">
      <dsp:nvSpPr>
        <dsp:cNvPr id="0" name=""/>
        <dsp:cNvSpPr/>
      </dsp:nvSpPr>
      <dsp:spPr>
        <a:xfrm>
          <a:off x="6911639" y="1583892"/>
          <a:ext cx="1775659" cy="87603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Greater than 10%</a:t>
          </a:r>
        </a:p>
      </dsp:txBody>
      <dsp:txXfrm>
        <a:off x="7349655" y="1583892"/>
        <a:ext cx="899627" cy="876032"/>
      </dsp:txXfrm>
    </dsp:sp>
    <dsp:sp modelId="{FDAC5442-5F2E-4CF9-A1B3-41BDF0F29D8B}">
      <dsp:nvSpPr>
        <dsp:cNvPr id="0" name=""/>
        <dsp:cNvSpPr/>
      </dsp:nvSpPr>
      <dsp:spPr>
        <a:xfrm>
          <a:off x="469203" y="2579728"/>
          <a:ext cx="2139348" cy="85573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Food banks, pantries meal services</a:t>
          </a:r>
        </a:p>
      </dsp:txBody>
      <dsp:txXfrm>
        <a:off x="897073" y="2579728"/>
        <a:ext cx="1283609" cy="855739"/>
      </dsp:txXfrm>
    </dsp:sp>
    <dsp:sp modelId="{DE85BEDE-EF9A-4FC1-BABD-4A1F980C6C5F}">
      <dsp:nvSpPr>
        <dsp:cNvPr id="0" name=""/>
        <dsp:cNvSpPr/>
      </dsp:nvSpPr>
      <dsp:spPr>
        <a:xfrm>
          <a:off x="2330437"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Church pantry, food closet at UAA</a:t>
          </a:r>
        </a:p>
      </dsp:txBody>
      <dsp:txXfrm>
        <a:off x="2685569" y="2652466"/>
        <a:ext cx="1065396" cy="710263"/>
      </dsp:txXfrm>
    </dsp:sp>
    <dsp:sp modelId="{66F42642-0D2A-48C1-B6E0-AC65F0461DFF}">
      <dsp:nvSpPr>
        <dsp:cNvPr id="0" name=""/>
        <dsp:cNvSpPr/>
      </dsp:nvSpPr>
      <dsp:spPr>
        <a:xfrm>
          <a:off x="3857504"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ptos Display" panose="02110004020202020204"/>
            </a:rPr>
            <a:t>Hungry people</a:t>
          </a:r>
        </a:p>
      </dsp:txBody>
      <dsp:txXfrm>
        <a:off x="4212636" y="2652466"/>
        <a:ext cx="1065396" cy="710263"/>
      </dsp:txXfrm>
    </dsp:sp>
    <dsp:sp modelId="{122B17E3-0E21-4217-AD7C-4E4CEE929531}">
      <dsp:nvSpPr>
        <dsp:cNvPr id="0" name=""/>
        <dsp:cNvSpPr/>
      </dsp:nvSpPr>
      <dsp:spPr>
        <a:xfrm>
          <a:off x="5384572"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ptos Display" panose="02110004020202020204"/>
            </a:rPr>
            <a:t>Increase</a:t>
          </a:r>
          <a:r>
            <a:rPr lang="en-US" sz="1600" kern="1200"/>
            <a:t> food security</a:t>
          </a:r>
        </a:p>
      </dsp:txBody>
      <dsp:txXfrm>
        <a:off x="5739704" y="2652466"/>
        <a:ext cx="1065396" cy="710263"/>
      </dsp:txXfrm>
    </dsp:sp>
    <dsp:sp modelId="{E7FEA88D-3E93-424A-B600-0759AF0B9ED8}">
      <dsp:nvSpPr>
        <dsp:cNvPr id="0" name=""/>
        <dsp:cNvSpPr/>
      </dsp:nvSpPr>
      <dsp:spPr>
        <a:xfrm>
          <a:off x="6911639" y="2652466"/>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Unknown %</a:t>
          </a:r>
        </a:p>
      </dsp:txBody>
      <dsp:txXfrm>
        <a:off x="7266771" y="2652466"/>
        <a:ext cx="1065396" cy="710263"/>
      </dsp:txXfrm>
    </dsp:sp>
    <dsp:sp modelId="{60C8E240-2DAF-4C94-8399-F0EE87C063F8}">
      <dsp:nvSpPr>
        <dsp:cNvPr id="0" name=""/>
        <dsp:cNvSpPr/>
      </dsp:nvSpPr>
      <dsp:spPr>
        <a:xfrm>
          <a:off x="469203" y="3555271"/>
          <a:ext cx="2139348" cy="855739"/>
        </a:xfrm>
        <a:prstGeom prst="chevron">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Nutrition Incentive</a:t>
          </a:r>
        </a:p>
      </dsp:txBody>
      <dsp:txXfrm>
        <a:off x="897073" y="3555271"/>
        <a:ext cx="1283609" cy="855739"/>
      </dsp:txXfrm>
    </dsp:sp>
    <dsp:sp modelId="{BC8E07C5-AA6F-4F31-8282-1E11B0175A4C}">
      <dsp:nvSpPr>
        <dsp:cNvPr id="0" name=""/>
        <dsp:cNvSpPr/>
      </dsp:nvSpPr>
      <dsp:spPr>
        <a:xfrm>
          <a:off x="2330437"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SNAP Double bucks, Fresh Bucks</a:t>
          </a:r>
        </a:p>
      </dsp:txBody>
      <dsp:txXfrm>
        <a:off x="2685569" y="3628009"/>
        <a:ext cx="1065396" cy="710263"/>
      </dsp:txXfrm>
    </dsp:sp>
    <dsp:sp modelId="{DD453F24-5EC0-4EB1-B43E-A711A7C60DEE}">
      <dsp:nvSpPr>
        <dsp:cNvPr id="0" name=""/>
        <dsp:cNvSpPr/>
      </dsp:nvSpPr>
      <dsp:spPr>
        <a:xfrm>
          <a:off x="3857504"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ptos Display" panose="02110004020202020204"/>
            </a:rPr>
            <a:t>Those eligible for security programs</a:t>
          </a:r>
          <a:endParaRPr lang="en-US" sz="1400" kern="1200"/>
        </a:p>
      </dsp:txBody>
      <dsp:txXfrm>
        <a:off x="4212636" y="3628009"/>
        <a:ext cx="1065396" cy="710263"/>
      </dsp:txXfrm>
    </dsp:sp>
    <dsp:sp modelId="{9567FCA7-078D-4C6A-B007-B7E3DFC28637}">
      <dsp:nvSpPr>
        <dsp:cNvPr id="0" name=""/>
        <dsp:cNvSpPr/>
      </dsp:nvSpPr>
      <dsp:spPr>
        <a:xfrm>
          <a:off x="5384572"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Improve nutrition security</a:t>
          </a:r>
        </a:p>
      </dsp:txBody>
      <dsp:txXfrm>
        <a:off x="5739704" y="3628009"/>
        <a:ext cx="1065396" cy="710263"/>
      </dsp:txXfrm>
    </dsp:sp>
    <dsp:sp modelId="{718E0690-BCA8-42CB-A1F1-54123D4F639B}">
      <dsp:nvSpPr>
        <dsp:cNvPr id="0" name=""/>
        <dsp:cNvSpPr/>
      </dsp:nvSpPr>
      <dsp:spPr>
        <a:xfrm>
          <a:off x="6911639" y="3628009"/>
          <a:ext cx="1775659" cy="71026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Unknown %</a:t>
          </a:r>
        </a:p>
      </dsp:txBody>
      <dsp:txXfrm>
        <a:off x="7266771" y="3628009"/>
        <a:ext cx="1065396" cy="710263"/>
      </dsp:txXfrm>
    </dsp:sp>
    <dsp:sp modelId="{336E2C1E-1A6D-4BDA-B8BE-A95729524935}">
      <dsp:nvSpPr>
        <dsp:cNvPr id="0" name=""/>
        <dsp:cNvSpPr/>
      </dsp:nvSpPr>
      <dsp:spPr>
        <a:xfrm>
          <a:off x="469203" y="4557577"/>
          <a:ext cx="2139348" cy="855739"/>
        </a:xfrm>
        <a:prstGeom prst="chevron">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b="1" kern="1200"/>
            <a:t>Food is Medicine</a:t>
          </a:r>
        </a:p>
      </dsp:txBody>
      <dsp:txXfrm>
        <a:off x="897073" y="4557577"/>
        <a:ext cx="1283609" cy="855739"/>
      </dsp:txXfrm>
    </dsp:sp>
    <dsp:sp modelId="{48444AFB-54F3-4D66-9E19-A25EE65D61F4}">
      <dsp:nvSpPr>
        <dsp:cNvPr id="0" name=""/>
        <dsp:cNvSpPr/>
      </dsp:nvSpPr>
      <dsp:spPr>
        <a:xfrm>
          <a:off x="2330437" y="4530814"/>
          <a:ext cx="1775659" cy="909265"/>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Produce prescription, Medically tailored meals</a:t>
          </a:r>
        </a:p>
      </dsp:txBody>
      <dsp:txXfrm>
        <a:off x="2785070" y="4530814"/>
        <a:ext cx="866394" cy="909265"/>
      </dsp:txXfrm>
    </dsp:sp>
    <dsp:sp modelId="{A4823873-71DD-4CFC-9FA4-FA86767CE055}">
      <dsp:nvSpPr>
        <dsp:cNvPr id="0" name=""/>
        <dsp:cNvSpPr/>
      </dsp:nvSpPr>
      <dsp:spPr>
        <a:xfrm>
          <a:off x="3857504" y="4548486"/>
          <a:ext cx="1775659" cy="87392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Medical criteria – cancer, heart disease, etc.</a:t>
          </a:r>
        </a:p>
      </dsp:txBody>
      <dsp:txXfrm>
        <a:off x="4294465" y="4548486"/>
        <a:ext cx="901737" cy="873922"/>
      </dsp:txXfrm>
    </dsp:sp>
    <dsp:sp modelId="{C14C33FF-477C-421D-B8A7-696D98FF555C}">
      <dsp:nvSpPr>
        <dsp:cNvPr id="0" name=""/>
        <dsp:cNvSpPr/>
      </dsp:nvSpPr>
      <dsp:spPr>
        <a:xfrm>
          <a:off x="5384572" y="4566952"/>
          <a:ext cx="1775659" cy="836989"/>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Aptos Display" panose="02110004020202020204"/>
            </a:rPr>
            <a:t>Reduce readmission, costs, improve treatment </a:t>
          </a:r>
          <a:r>
            <a:rPr lang="en-US" sz="1200" kern="1200"/>
            <a:t>and </a:t>
          </a:r>
          <a:r>
            <a:rPr lang="en-US" sz="1200" kern="1200">
              <a:latin typeface="Aptos Display" panose="02110004020202020204"/>
            </a:rPr>
            <a:t>recovery </a:t>
          </a:r>
          <a:endParaRPr lang="en-US" sz="1200" kern="1200"/>
        </a:p>
      </dsp:txBody>
      <dsp:txXfrm>
        <a:off x="5803067" y="4566952"/>
        <a:ext cx="938670" cy="836989"/>
      </dsp:txXfrm>
    </dsp:sp>
    <dsp:sp modelId="{1DD9E36D-74AE-4D91-9E96-77A0ED46F11A}">
      <dsp:nvSpPr>
        <dsp:cNvPr id="0" name=""/>
        <dsp:cNvSpPr/>
      </dsp:nvSpPr>
      <dsp:spPr>
        <a:xfrm>
          <a:off x="6911639" y="4585419"/>
          <a:ext cx="1775659" cy="800055"/>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Unknown %</a:t>
          </a:r>
        </a:p>
      </dsp:txBody>
      <dsp:txXfrm>
        <a:off x="7311667" y="4585419"/>
        <a:ext cx="975604" cy="80005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18T15:27:10.880"/>
    </inkml:context>
    <inkml:brush xml:id="br0">
      <inkml:brushProperty name="width" value="0.1" units="cm"/>
      <inkml:brushProperty name="height" value="0.1" units="cm"/>
      <inkml:brushProperty name="color" value="#E71224"/>
    </inkml:brush>
  </inkml:definitions>
  <inkml:trace contextRef="#ctx0" brushRef="#br0">9876 7856 16383 0 0,'5'0'0'0'0,"7"0"0"0"0,5 0 0 0 0,6 0 0 0 0,3 0 0 0 0,3 0 0 0 0,0 0 0 0 0,2 0 0 0 0,-1 0 0 0 0,0 0 0 0 0,-1 0 0 0 0,1 0 0 0 0,-1 0 0 0 0,0 0 0 0 0,0 0 0 0 0,-1 0 0 0 0,1 0 0 0 0,0 0 0 0 0,0 0 0 0 0,0 0 0 0 0,0 0 0 0 0,-1 0 0 0 0,1 0 0 0 0,0 0 0 0 0,0 0 0 0 0,0 5 0 0 0,0 1 0 0 0,0 1 0 0 0,-1-2 0 0 0,1-2 0 0 0,0-1 0 0 0,0 0 0 0 0,0-2 0 0 0,0 0 0 0 0,0 5 0 0 0,4 1 0 0 0,3 0 0 0 0,4-1 0 0 0,0-2 0 0 0,-1-1 0 0 0,-3-1 0 0 0,-2 0 0 0 0,-3-1 0 0 0,4 5 0 0 0,1 1 0 0 0,-1 0 0 0 0,-2-1 0 0 0,-1-2 0 0 0,-1-1 0 0 0,-2-1 0 0 0,0 0 0 0 0,0-1 0 0 0,0 0 0 0 0,-1-1 0 0 0,1 1 0 0 0,0 0 0 0 0,-1 0 0 0 0,1 0 0 0 0,0 0 0 0 0,0-1 0 0 0,0 1 0 0 0,-1 0 0 0 0,1 1 0 0 0,5-1 0 0 0,6 0 0 0 0,2 0 0 0 0,-2 0 0 0 0,-2 0 0 0 0,-4 0 0 0 0,-1 0 0 0 0,-3 0 0 0 0,-1 0 0 0 0,0 0 0 0 0,-1 0 0 0 0,1 0 0 0 0,-1 0 0 0 0,1 0 0 0 0,4 0 0 0 0,2 0 0 0 0,0 0 0 0 0,-1 0 0 0 0,-1 0 0 0 0,-2 0 0 0 0,4 0 0 0 0,1 0 0 0 0,-1 0 0 0 0,-2 0 0 0 0,0 0 0 0 0,2 0 0 0 0,2 0 0 0 0,-2 0 0 0 0,9 0 0 0 0,6 0 0 0 0,0 4 0 0 0,-4 3 0 0 0,-5-1 0 0 0,-4-1 0 0 0,-4-1 0 0 0,-3-2 0 0 0,-1 4 0 0 0,0 1 0 0 0,-1-1 0 0 0,0-1 0 0 0,0-2 0 0 0,0-1 0 0 0,1-1 0 0 0,-1 0 0 0 0,1-1 0 0 0,0-1 0 0 0,0 1 0 0 0,0 0 0 0 0,0-1 0 0 0,-1 1 0 0 0,1 0 0 0 0,0 0 0 0 0,0 0 0 0 0,5 0 0 0 0,6 0 0 0 0,7 0 0 0 0,-1 0 0 0 0,-2 0 0 0 0,-4 0 0 0 0,0 0 0 0 0,0 0 0 0 0,1 0 0 0 0,5 0 0 0 0,3 0 0 0 0,4 0 0 0 0,-2 0 0 0 0,-5 0 0 0 0,-6 0 0 0 0,1 0 0 0 0,-2 0 0 0 0,-3 0 0 0 0,-3 0 0 0 0,-1 0 0 0 0,-2 0 0 0 0,-1 0 0 0 0,0 0 0 0 0,-1 0 0 0 0,0 0 0 0 0,6 0 0 0 0,1 0 0 0 0,0 0 0 0 0,-1 0 0 0 0,-2 0 0 0 0,-1 0 0 0 0,-1 0 0 0 0,-1 0 0 0 0,0 0 0 0 0,0 0 0 0 0,-5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18T15:27:10.881"/>
    </inkml:context>
    <inkml:brush xml:id="br0">
      <inkml:brushProperty name="width" value="0.1" units="cm"/>
      <inkml:brushProperty name="height" value="0.1" units="cm"/>
      <inkml:brushProperty name="color" value="#E71224"/>
    </inkml:brush>
  </inkml:definitions>
  <inkml:trace contextRef="#ctx0" brushRef="#br0">10550 11854 16383 0 0,'0'-5'0'0'0,"5"-2"0"0"0,6 1 0 0 0,7 1 0 0 0,5 2 0 0 0,3 0 0 0 0,2 2 0 0 0,2 1 0 0 0,0 0 0 0 0,0 0 0 0 0,0 0 0 0 0,0 0 0 0 0,-1 1 0 0 0,0-1 0 0 0,0 0 0 0 0,0 0 0 0 0,0 0 0 0 0,0 0 0 0 0,0 0 0 0 0,-1 0 0 0 0,1 0 0 0 0,0 0 0 0 0,0 5 0 0 0,0 1 0 0 0,0 1 0 0 0,-1-2 0 0 0,1-2 0 0 0,0-1 0 0 0,5 4 0 0 0,1 1 0 0 0,0 0 0 0 0,-1-3 0 0 0,-1 0 0 0 0,-2-2 0 0 0,-1-1 0 0 0,-1-1 0 0 0,0 0 0 0 0,0 0 0 0 0,-1-1 0 0 0,1 1 0 0 0,0 0 0 0 0,-1 0 0 0 0,6 0 0 0 0,6 0 0 0 0,2 0 0 0 0,-2 0 0 0 0,-3 0 0 0 0,-2 0 0 0 0,2 0 0 0 0,0 0 0 0 0,-1 0 0 0 0,-3 0 0 0 0,-1 0 0 0 0,-1 0 0 0 0,-1 0 0 0 0,-2 0 0 0 0,1 0 0 0 0,0 0 0 0 0,9 0 0 0 0,8 0 0 0 0,7 0 0 0 0,-2 0 0 0 0,-3 0 0 0 0,-7 0 0 0 0,-3 0 0 0 0,0 0 0 0 0,-1 0 0 0 0,-2 0 0 0 0,-2 0 0 0 0,3 0 0 0 0,1 0 0 0 0,-2 0 0 0 0,4 0 0 0 0,0 0 0 0 0,-2 0 0 0 0,-3 0 0 0 0,-1 0 0 0 0,3 0 0 0 0,0 0 0 0 0,4 0 0 0 0,0 0 0 0 0,-2 0 0 0 0,-2 0 0 0 0,2 0 0 0 0,0 0 0 0 0,-2 0 0 0 0,3 0 0 0 0,0 0 0 0 0,7 0 0 0 0,2 0 0 0 0,2 0 0 0 0,-3 0 0 0 0,-4 0 0 0 0,-4 0 0 0 0,-5 0 0 0 0,-2 0 0 0 0,-3 0 0 0 0,0 0 0 0 0,-1 0 0 0 0,0 0 0 0 0,5 0 0 0 0,2 0 0 0 0,9 0 0 0 0,3 0 0 0 0,-2 0 0 0 0,-4 0 0 0 0,-4 0 0 0 0,-3 0 0 0 0,-3 0 0 0 0,-1 0 0 0 0,-2 0 0 0 0,0 0 0 0 0,1 0 0 0 0,-1 0 0 0 0,0 0 0 0 0,1 0 0 0 0,-1 0 0 0 0,1 0 0 0 0,0 0 0 0 0,0 0 0 0 0,0 0 0 0 0,-1 0 0 0 0,1 0 0 0 0,0 0 0 0 0,0 0 0 0 0,5 0 0 0 0,1 0 0 0 0,0 0 0 0 0,-1 0 0 0 0,-1 0 0 0 0,-7 5 0 0 0,-3 1 0 0 0,0 0 0 0 0,1-1 0 0 0,1-1 0 0 0,2-2 0 0 0,0-1 0 0 0,1 0 0 0 0,1-1 0 0 0,0 0 0 0 0,-5 4 0 0 0,-1 2 0 0 0,0 0 0 0 0,1-1 0 0 0,1-1 0 0 0,2-2 0 0 0,0-1 0 0 0,2 0 0 0 0,0-1 0 0 0,0-1 0 0 0,0 1 0 0 0,0 0 0 0 0,0 0 0 0 0,0-1 0 0 0,0 6 0 0 0,0 2 0 0 0,0-1 0 0 0,0-1 0 0 0,0-1 0 0 0,-1-2 0 0 0,1-1 0 0 0,0-1 0 0 0,0 0 0 0 0,0 0 0 0 0,0 0 0 0 0,0 0 0 0 0,-1 0 0 0 0,6-1 0 0 0,2 1 0 0 0,-1 0 0 0 0,-1 0 0 0 0,-2 0 0 0 0,-1 0 0 0 0,-1 0 0 0 0,0 0 0 0 0,-2 0 0 0 0,1 0 0 0 0,0 0 0 0 0,-1 0 0 0 0,1 0 0 0 0,0 0 0 0 0,-1 0 0 0 0,1 0 0 0 0,0 0 0 0 0,0 0 0 0 0,0 0 0 0 0,0 0 0 0 0,-1 0 0 0 0,1 0 0 0 0,0 0 0 0 0,0 0 0 0 0,0 0 0 0 0,0 0 0 0 0,0 0 0 0 0,0 0 0 0 0,-1 0 0 0 0,1 0 0 0 0,0 0 0 0 0,0 0 0 0 0,0 0 0 0 0,0 0 0 0 0,0 0 0 0 0,-1 0 0 0 0,1 0 0 0 0,0 0 0 0 0,0 0 0 0 0,0 0 0 0 0,0 0 0 0 0,0 0 0 0 0,-1 0 0 0 0,1 0 0 0 0,0 0 0 0 0,0 0 0 0 0,0 0 0 0 0,0 0 0 0 0,0 0 0 0 0,-5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FD303B-6F66-53FD-1ECD-7A402611221B}"/>
              </a:ext>
            </a:extLst>
          </p:cNvPr>
          <p:cNvSpPr txBox="1">
            <a:spLocks noGrp="1"/>
          </p:cNvSpPr>
          <p:nvPr>
            <p:ph type="hdr" sz="quarter"/>
          </p:nvPr>
        </p:nvSpPr>
        <p:spPr>
          <a:xfrm>
            <a:off x="0" y="0"/>
            <a:ext cx="3037837" cy="464816"/>
          </a:xfrm>
          <a:prstGeom prst="rect">
            <a:avLst/>
          </a:prstGeom>
          <a:noFill/>
          <a:ln>
            <a:noFill/>
          </a:ln>
        </p:spPr>
        <p:txBody>
          <a:bodyPr vert="horz" wrap="square" lIns="93177" tIns="46588" rIns="93177" bIns="46588"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6188E61A-B9B9-E43E-9B16-C046087D633C}"/>
              </a:ext>
            </a:extLst>
          </p:cNvPr>
          <p:cNvSpPr txBox="1">
            <a:spLocks noGrp="1"/>
          </p:cNvSpPr>
          <p:nvPr>
            <p:ph type="dt" idx="1"/>
          </p:nvPr>
        </p:nvSpPr>
        <p:spPr>
          <a:xfrm>
            <a:off x="3970937" y="0"/>
            <a:ext cx="3037837" cy="464816"/>
          </a:xfrm>
          <a:prstGeom prst="rect">
            <a:avLst/>
          </a:prstGeom>
          <a:noFill/>
          <a:ln>
            <a:noFill/>
          </a:ln>
        </p:spPr>
        <p:txBody>
          <a:bodyPr vert="horz" wrap="square" lIns="93177" tIns="46588" rIns="93177" bIns="46588"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A9A1E62A-F393-48AB-B6EC-5FC85BCF74ED}" type="datetime1">
              <a:rPr lang="en-US"/>
              <a:pPr lvl="0"/>
              <a:t>9/16/2025</a:t>
            </a:fld>
            <a:endParaRPr lang="en-US"/>
          </a:p>
        </p:txBody>
      </p:sp>
      <p:sp>
        <p:nvSpPr>
          <p:cNvPr id="4" name="Slide Image Placeholder 3">
            <a:extLst>
              <a:ext uri="{FF2B5EF4-FFF2-40B4-BE49-F238E27FC236}">
                <a16:creationId xmlns:a16="http://schemas.microsoft.com/office/drawing/2014/main" id="{EC13DD49-EEE7-30AF-BCA7-233D73A0C8D9}"/>
              </a:ext>
            </a:extLst>
          </p:cNvPr>
          <p:cNvSpPr>
            <a:spLocks noGrp="1" noRot="1" noChangeAspect="1"/>
          </p:cNvSpPr>
          <p:nvPr>
            <p:ph type="sldImg" idx="2"/>
          </p:nvPr>
        </p:nvSpPr>
        <p:spPr>
          <a:xfrm>
            <a:off x="1181103" y="696909"/>
            <a:ext cx="4648196" cy="348614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87088BD5-4AE5-83A2-9ABE-01C3CD950367}"/>
              </a:ext>
            </a:extLst>
          </p:cNvPr>
          <p:cNvSpPr txBox="1">
            <a:spLocks noGrp="1"/>
          </p:cNvSpPr>
          <p:nvPr>
            <p:ph type="body" sz="quarter" idx="3"/>
          </p:nvPr>
        </p:nvSpPr>
        <p:spPr>
          <a:xfrm>
            <a:off x="701043" y="4415793"/>
            <a:ext cx="5608316" cy="4183380"/>
          </a:xfrm>
          <a:prstGeom prst="rect">
            <a:avLst/>
          </a:prstGeom>
          <a:noFill/>
          <a:ln>
            <a:noFill/>
          </a:ln>
        </p:spPr>
        <p:txBody>
          <a:bodyPr vert="horz" wrap="square" lIns="93177" tIns="46588" rIns="93177" bIns="46588"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5EA8C0A-619E-58C1-0DE6-EE67D99A5A2A}"/>
              </a:ext>
            </a:extLst>
          </p:cNvPr>
          <p:cNvSpPr txBox="1">
            <a:spLocks noGrp="1"/>
          </p:cNvSpPr>
          <p:nvPr>
            <p:ph type="ftr" sz="quarter" idx="4"/>
          </p:nvPr>
        </p:nvSpPr>
        <p:spPr>
          <a:xfrm>
            <a:off x="0" y="8829967"/>
            <a:ext cx="3037837" cy="464816"/>
          </a:xfrm>
          <a:prstGeom prst="rect">
            <a:avLst/>
          </a:prstGeom>
          <a:noFill/>
          <a:ln>
            <a:noFill/>
          </a:ln>
        </p:spPr>
        <p:txBody>
          <a:bodyPr vert="horz" wrap="square" lIns="93177" tIns="46588" rIns="93177" bIns="46588"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A4F60936-0DE8-202A-A43E-A0899201CA15}"/>
              </a:ext>
            </a:extLst>
          </p:cNvPr>
          <p:cNvSpPr txBox="1">
            <a:spLocks noGrp="1"/>
          </p:cNvSpPr>
          <p:nvPr>
            <p:ph type="sldNum" sz="quarter" idx="5"/>
          </p:nvPr>
        </p:nvSpPr>
        <p:spPr>
          <a:xfrm>
            <a:off x="3970937" y="8829967"/>
            <a:ext cx="3037837" cy="464816"/>
          </a:xfrm>
          <a:prstGeom prst="rect">
            <a:avLst/>
          </a:prstGeom>
          <a:noFill/>
          <a:ln>
            <a:noFill/>
          </a:ln>
        </p:spPr>
        <p:txBody>
          <a:bodyPr vert="horz" wrap="square" lIns="93177" tIns="46588" rIns="93177" bIns="46588"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246928F1-B56D-4E0E-BE47-9168FD1E71FC}" type="slidenum">
              <a:t>‹#›</a:t>
            </a:fld>
            <a:endParaRPr lang="en-US"/>
          </a:p>
        </p:txBody>
      </p:sp>
    </p:spTree>
    <p:extLst>
      <p:ext uri="{BB962C8B-B14F-4D97-AF65-F5344CB8AC3E}">
        <p14:creationId xmlns:p14="http://schemas.microsoft.com/office/powerpoint/2010/main" val="372073625"/>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ealth.alaska.gov/en/services/farmers-market/" TargetMode="External"/><Relationship Id="rId7" Type="http://schemas.openxmlformats.org/officeDocument/2006/relationships/hyperlink" Target="https://health.alaska.gov/media/cbxh1p3s/steps-to-access-your-wic-electronic-benefits.pdf"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health.alaska.gov/media/yailqjzo/steps-to-access-your-electronic-senior-farmers-market-electronic-food-benefits.pdf" TargetMode="External"/><Relationship Id="rId5" Type="http://schemas.openxmlformats.org/officeDocument/2006/relationships/hyperlink" Target="https://health.alaska.gov/media/fcpcwt3y/2025-authorized-farmers.pdf" TargetMode="External"/><Relationship Id="rId4" Type="http://schemas.openxmlformats.org/officeDocument/2006/relationships/hyperlink" Target="https://health.alaska.gov/media/ckyj4c5q/2025-senior-agency-list.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ealth.alaska.gov/en/services/farmers-market/" TargetMode="External"/><Relationship Id="rId7" Type="http://schemas.openxmlformats.org/officeDocument/2006/relationships/hyperlink" Target="https://health.alaska.gov/media/cbxh1p3s/steps-to-access-your-wic-electronic-benefits.pdf"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health.alaska.gov/media/yailqjzo/steps-to-access-your-electronic-senior-farmers-market-electronic-food-benefits.pdf" TargetMode="External"/><Relationship Id="rId5" Type="http://schemas.openxmlformats.org/officeDocument/2006/relationships/hyperlink" Target="https://health.alaska.gov/media/fcpcwt3y/2025-authorized-farmers.pdf" TargetMode="External"/><Relationship Id="rId4" Type="http://schemas.openxmlformats.org/officeDocument/2006/relationships/hyperlink" Target="https://health.alaska.gov/media/ckyj4c5q/2025-senior-agency-list.pdf"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laskafarmersmarkets.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FD10B4-55D0-157A-096F-803F011EEC49}"/>
              </a:ext>
            </a:extLst>
          </p:cNvPr>
          <p:cNvSpPr>
            <a:spLocks noGrp="1" noRot="1" noChangeAspect="1"/>
          </p:cNvSpPr>
          <p:nvPr>
            <p:ph type="sldImg"/>
          </p:nvPr>
        </p:nvSpPr>
        <p:spPr>
          <a:xfrm>
            <a:off x="1220788" y="708025"/>
            <a:ext cx="4725987" cy="3544888"/>
          </a:xfrm>
        </p:spPr>
      </p:sp>
      <p:sp>
        <p:nvSpPr>
          <p:cNvPr id="3" name="Notes Placeholder 2">
            <a:extLst>
              <a:ext uri="{FF2B5EF4-FFF2-40B4-BE49-F238E27FC236}">
                <a16:creationId xmlns:a16="http://schemas.microsoft.com/office/drawing/2014/main" id="{FAA62A98-8902-0366-8516-FF5766F1A317}"/>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A5273E17-B6D4-7CEC-24FD-B4C17BCA6485}"/>
              </a:ext>
            </a:extLst>
          </p:cNvPr>
          <p:cNvSpPr txBox="1">
            <a:spLocks noGrp="1"/>
          </p:cNvSpPr>
          <p:nvPr>
            <p:ph type="sldNum" sz="quarter" idx="8"/>
          </p:nvPr>
        </p:nvSpPr>
        <p:spPr/>
        <p:txBody>
          <a:bodyPr/>
          <a:lstStyle/>
          <a:p>
            <a:pPr lvl="0"/>
            <a:fld id="{1B6A1BAC-A366-482B-A67D-12ED28CE0A0D}" type="slidenum">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390D4-098E-1C38-A988-29304279BAFE}"/>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2DEADB7F-3AEF-00CB-391E-E79B64CEE85F}"/>
              </a:ext>
            </a:extLst>
          </p:cNvPr>
          <p:cNvSpPr txBox="1">
            <a:spLocks noGrp="1"/>
          </p:cNvSpPr>
          <p:nvPr>
            <p:ph type="body" sz="quarter" idx="1"/>
          </p:nvPr>
        </p:nvSpPr>
        <p:spPr/>
        <p:txBody>
          <a:bodyPr/>
          <a:lstStyle/>
          <a:p>
            <a:pPr lvl="0"/>
            <a:endParaRPr lang="en-US" dirty="0"/>
          </a:p>
        </p:txBody>
      </p:sp>
      <p:sp>
        <p:nvSpPr>
          <p:cNvPr id="4" name="Slide Number Placeholder 3">
            <a:extLst>
              <a:ext uri="{FF2B5EF4-FFF2-40B4-BE49-F238E27FC236}">
                <a16:creationId xmlns:a16="http://schemas.microsoft.com/office/drawing/2014/main" id="{E7973CC7-CEC7-5D63-2729-E0F3539BF8E7}"/>
              </a:ext>
            </a:extLst>
          </p:cNvPr>
          <p:cNvSpPr txBox="1">
            <a:spLocks noGrp="1"/>
          </p:cNvSpPr>
          <p:nvPr>
            <p:ph type="sldNum" sz="quarter" idx="8"/>
          </p:nvPr>
        </p:nvSpPr>
        <p:spPr/>
        <p:txBody>
          <a:bodyPr/>
          <a:lstStyle/>
          <a:p>
            <a:pPr lvl="0"/>
            <a:fld id="{4B9256DF-E8B7-4DCC-B7D7-9660D6DCD81A}" type="slidenum">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14800-4B32-9B57-B05D-AA801E233DDB}"/>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DE9BDDCE-19E9-831F-A05C-21DB837E66BB}"/>
              </a:ext>
            </a:extLst>
          </p:cNvPr>
          <p:cNvSpPr txBox="1">
            <a:spLocks noGrp="1"/>
          </p:cNvSpPr>
          <p:nvPr>
            <p:ph type="body" sz="quarter" idx="1"/>
          </p:nvPr>
        </p:nvSpPr>
        <p:spPr/>
        <p:txBody>
          <a:bodyPr/>
          <a:lstStyle/>
          <a:p>
            <a:pPr lvl="0"/>
            <a:r>
              <a:rPr lang="en-US">
                <a:solidFill>
                  <a:srgbClr val="FFFFFF"/>
                </a:solidFill>
              </a:rPr>
              <a:t>As of May 2024, 23 states have 1115 waivers or proposals that include coverage for nutrition services (e.g., screening for food insecurity, nutrition education, and/or provision of food) and 14 of those include coverage of the direct provision of food.</a:t>
            </a:r>
          </a:p>
          <a:p>
            <a:pPr lvl="0"/>
            <a:endParaRPr lang="en-US"/>
          </a:p>
        </p:txBody>
      </p:sp>
      <p:sp>
        <p:nvSpPr>
          <p:cNvPr id="4" name="Slide Number Placeholder 3">
            <a:extLst>
              <a:ext uri="{FF2B5EF4-FFF2-40B4-BE49-F238E27FC236}">
                <a16:creationId xmlns:a16="http://schemas.microsoft.com/office/drawing/2014/main" id="{9F03F430-D027-BE7E-DD6B-D6A204D4C247}"/>
              </a:ext>
            </a:extLst>
          </p:cNvPr>
          <p:cNvSpPr txBox="1">
            <a:spLocks noGrp="1"/>
          </p:cNvSpPr>
          <p:nvPr>
            <p:ph type="sldNum" sz="quarter" idx="8"/>
          </p:nvPr>
        </p:nvSpPr>
        <p:spPr/>
        <p:txBody>
          <a:bodyPr/>
          <a:lstStyle/>
          <a:p>
            <a:pPr lvl="0"/>
            <a:fld id="{0F267E8E-2329-435D-B4AE-D08941F093DF}" type="slidenum">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D78CE-721A-A68B-F9AA-8E57E9C6A7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E7729-493C-1CB2-E555-AD1707048DD8}"/>
              </a:ext>
            </a:extLst>
          </p:cNvPr>
          <p:cNvSpPr>
            <a:spLocks noGrp="1" noRot="1" noChangeAspect="1"/>
          </p:cNvSpPr>
          <p:nvPr>
            <p:ph type="sldImg"/>
          </p:nvPr>
        </p:nvSpPr>
        <p:spPr>
          <a:xfrm>
            <a:off x="1220788" y="708025"/>
            <a:ext cx="4725987" cy="3544888"/>
          </a:xfrm>
        </p:spPr>
      </p:sp>
      <p:sp>
        <p:nvSpPr>
          <p:cNvPr id="3" name="Notes Placeholder 2">
            <a:extLst>
              <a:ext uri="{FF2B5EF4-FFF2-40B4-BE49-F238E27FC236}">
                <a16:creationId xmlns:a16="http://schemas.microsoft.com/office/drawing/2014/main" id="{7154BD75-1F7A-7E63-7574-4667AF50D454}"/>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6ACADDF7-2E7D-771E-B105-F285EF189594}"/>
              </a:ext>
            </a:extLst>
          </p:cNvPr>
          <p:cNvSpPr txBox="1">
            <a:spLocks noGrp="1"/>
          </p:cNvSpPr>
          <p:nvPr>
            <p:ph type="sldNum" sz="quarter" idx="8"/>
          </p:nvPr>
        </p:nvSpPr>
        <p:spPr/>
        <p:txBody>
          <a:bodyPr/>
          <a:lstStyle/>
          <a:p>
            <a:pPr lvl="0"/>
            <a:fld id="{1B6A1BAC-A366-482B-A67D-12ED28CE0A0D}" type="slidenum">
              <a:t>19</a:t>
            </a:fld>
            <a:endParaRPr lang="en-US"/>
          </a:p>
        </p:txBody>
      </p:sp>
    </p:spTree>
    <p:extLst>
      <p:ext uri="{BB962C8B-B14F-4D97-AF65-F5344CB8AC3E}">
        <p14:creationId xmlns:p14="http://schemas.microsoft.com/office/powerpoint/2010/main" val="2099871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89998-9A3E-ED63-F721-6B228BF92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3FD2C-DFF7-40AF-A7FF-F3642B30A122}"/>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EDCBFB87-0A98-73F4-CFE3-8DA3B9C5A0A4}"/>
              </a:ext>
            </a:extLst>
          </p:cNvPr>
          <p:cNvSpPr txBox="1">
            <a:spLocks noGrp="1"/>
          </p:cNvSpPr>
          <p:nvPr>
            <p:ph type="body" sz="quarter" idx="1"/>
          </p:nvPr>
        </p:nvSpPr>
        <p:spPr/>
        <p:txBody>
          <a:bodyPr/>
          <a:lstStyle/>
          <a:p>
            <a:pPr lvl="0"/>
            <a:r>
              <a:rPr lang="en-US">
                <a:solidFill>
                  <a:srgbClr val="FFFFFF"/>
                </a:solidFill>
              </a:rPr>
              <a:t>As of May 2024, 23 states have 1115 waivers or proposals that include coverage for nutrition services (e.g., screening for food insecurity, nutrition education, and/or provision of food) and 14 of those include coverage of the direct provision of food.</a:t>
            </a:r>
          </a:p>
          <a:p>
            <a:pPr lvl="0"/>
            <a:endParaRPr lang="en-US"/>
          </a:p>
        </p:txBody>
      </p:sp>
      <p:sp>
        <p:nvSpPr>
          <p:cNvPr id="4" name="Slide Number Placeholder 3">
            <a:extLst>
              <a:ext uri="{FF2B5EF4-FFF2-40B4-BE49-F238E27FC236}">
                <a16:creationId xmlns:a16="http://schemas.microsoft.com/office/drawing/2014/main" id="{C6A4F534-CAA0-A89A-D3F2-F754F46F9CCA}"/>
              </a:ext>
            </a:extLst>
          </p:cNvPr>
          <p:cNvSpPr txBox="1">
            <a:spLocks noGrp="1"/>
          </p:cNvSpPr>
          <p:nvPr>
            <p:ph type="sldNum" sz="quarter" idx="8"/>
          </p:nvPr>
        </p:nvSpPr>
        <p:spPr/>
        <p:txBody>
          <a:bodyPr/>
          <a:lstStyle/>
          <a:p>
            <a:pPr lvl="0"/>
            <a:fld id="{0F267E8E-2329-435D-B4AE-D08941F093DF}" type="slidenum">
              <a:t>22</a:t>
            </a:fld>
            <a:endParaRPr lang="en-US"/>
          </a:p>
        </p:txBody>
      </p:sp>
    </p:spTree>
    <p:extLst>
      <p:ext uri="{BB962C8B-B14F-4D97-AF65-F5344CB8AC3E}">
        <p14:creationId xmlns:p14="http://schemas.microsoft.com/office/powerpoint/2010/main" val="630601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8C6AC-E29C-06A3-1C4F-2AB1BAE87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BA87E4-CB0F-6BE3-AC3A-B7FD6AF79E49}"/>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2367565B-4721-D98F-212F-A8F76491E6D1}"/>
              </a:ext>
            </a:extLst>
          </p:cNvPr>
          <p:cNvSpPr>
            <a:spLocks noGrp="1"/>
          </p:cNvSpPr>
          <p:nvPr>
            <p:ph type="body" idx="1"/>
          </p:nvPr>
        </p:nvSpPr>
        <p:spPr/>
        <p:txBody>
          <a:bodyPr/>
          <a:lstStyle/>
          <a:p>
            <a:pPr fontAlgn="base">
              <a:buFont typeface="Arial" panose="020B0604020202020204" pitchFamily="34" charset="0"/>
              <a:buChar char="•"/>
            </a:pPr>
            <a:r>
              <a:rPr lang="en-US" sz="1800" b="0" i="0" u="none" strike="noStrike">
                <a:solidFill>
                  <a:srgbClr val="000000"/>
                </a:solidFill>
                <a:effectLst/>
                <a:ea typeface="Calibri"/>
                <a:cs typeface="Calibri"/>
              </a:rPr>
              <a:t>Federal food and nutrition </a:t>
            </a:r>
            <a:r>
              <a:rPr lang="en-US" sz="1800">
                <a:ea typeface="Calibri"/>
                <a:cs typeface="Calibri"/>
              </a:rPr>
              <a:t>assistance programs</a:t>
            </a:r>
            <a:r>
              <a:rPr lang="en-US" sz="1800" b="0" i="0" u="none" strike="noStrike">
                <a:solidFill>
                  <a:srgbClr val="000000"/>
                </a:solidFill>
                <a:effectLst/>
                <a:ea typeface="Calibri"/>
                <a:cs typeface="Calibri"/>
              </a:rPr>
              <a:t> in the US are largely </a:t>
            </a:r>
            <a:r>
              <a:rPr lang="en-US" sz="1800">
                <a:ea typeface="Calibri"/>
                <a:cs typeface="Calibri"/>
              </a:rPr>
              <a:t>designed to</a:t>
            </a:r>
            <a:r>
              <a:rPr lang="en-US" sz="1800" b="0" i="0" u="none" strike="noStrike">
                <a:solidFill>
                  <a:srgbClr val="000000"/>
                </a:solidFill>
                <a:effectLst/>
                <a:ea typeface="Calibri"/>
                <a:cs typeface="Calibri"/>
              </a:rPr>
              <a:t> address food insecurity (that is, </a:t>
            </a:r>
            <a:r>
              <a:rPr lang="en-US" sz="1800">
                <a:ea typeface="Calibri"/>
                <a:cs typeface="Calibri"/>
              </a:rPr>
              <a:t>the household-level</a:t>
            </a:r>
            <a:r>
              <a:rPr lang="en-US" sz="1800" b="0" i="0" u="none" strike="noStrike">
                <a:solidFill>
                  <a:srgbClr val="000000"/>
                </a:solidFill>
                <a:effectLst/>
                <a:ea typeface="Calibri"/>
                <a:cs typeface="Calibri"/>
              </a:rPr>
              <a:t> social or </a:t>
            </a:r>
            <a:r>
              <a:rPr lang="en-US" sz="1800">
                <a:ea typeface="Calibri"/>
                <a:cs typeface="Calibri"/>
              </a:rPr>
              <a:t>economic condition</a:t>
            </a:r>
            <a:r>
              <a:rPr lang="en-US" sz="1800" b="0" i="0" u="none" strike="noStrike">
                <a:solidFill>
                  <a:srgbClr val="000000"/>
                </a:solidFill>
                <a:effectLst/>
                <a:ea typeface="Calibri"/>
                <a:cs typeface="Calibri"/>
              </a:rPr>
              <a:t> of limited access to </a:t>
            </a:r>
            <a:r>
              <a:rPr lang="en-US" sz="1800">
                <a:ea typeface="Calibri"/>
                <a:cs typeface="Calibri"/>
              </a:rPr>
              <a:t>sufficient food</a:t>
            </a:r>
            <a:r>
              <a:rPr lang="en-US" sz="1800" b="0" i="0" u="none" strike="noStrike">
                <a:solidFill>
                  <a:srgbClr val="000000"/>
                </a:solidFill>
                <a:effectLst/>
                <a:ea typeface="Calibri"/>
                <a:cs typeface="Calibri"/>
              </a:rPr>
              <a:t>).</a:t>
            </a:r>
            <a:r>
              <a:rPr lang="en-US" sz="1800" b="0" i="0">
                <a:solidFill>
                  <a:srgbClr val="FFFFFF"/>
                </a:solidFill>
                <a:effectLst/>
                <a:ea typeface="Calibri"/>
                <a:cs typeface="Calibri"/>
              </a:rPr>
              <a:t>​</a:t>
            </a:r>
            <a:endParaRPr lang="en-US" b="0" i="0">
              <a:solidFill>
                <a:srgbClr val="FFFFFF"/>
              </a:solidFill>
              <a:effectLst/>
              <a:ea typeface="Calibri"/>
              <a:cs typeface="Calibri"/>
            </a:endParaRPr>
          </a:p>
          <a:p>
            <a:pPr fontAlgn="base">
              <a:buFont typeface="Arial" panose="020B0604020202020204" pitchFamily="34" charset="0"/>
              <a:buChar char="•"/>
            </a:pPr>
            <a:r>
              <a:rPr lang="en-US" sz="1800" b="0" i="0" u="none" strike="noStrike">
                <a:solidFill>
                  <a:srgbClr val="000000"/>
                </a:solidFill>
                <a:effectLst/>
                <a:ea typeface="Calibri"/>
                <a:cs typeface="Calibri"/>
              </a:rPr>
              <a:t>In contrast, Food Is </a:t>
            </a:r>
            <a:r>
              <a:rPr lang="en-US" sz="1800">
                <a:ea typeface="Calibri"/>
                <a:cs typeface="Calibri"/>
              </a:rPr>
              <a:t>Medicine interventions</a:t>
            </a:r>
            <a:r>
              <a:rPr lang="en-US" sz="1800" b="0" i="0" u="none" strike="noStrike">
                <a:solidFill>
                  <a:srgbClr val="000000"/>
                </a:solidFill>
                <a:effectLst/>
                <a:ea typeface="Calibri"/>
                <a:cs typeface="Calibri"/>
              </a:rPr>
              <a:t> are intended to </a:t>
            </a:r>
            <a:r>
              <a:rPr lang="en-US" sz="1800">
                <a:ea typeface="Calibri"/>
                <a:cs typeface="Calibri"/>
              </a:rPr>
              <a:t>address diet-related</a:t>
            </a:r>
            <a:r>
              <a:rPr lang="en-US" sz="1800" b="0" i="0" u="none" strike="noStrike">
                <a:solidFill>
                  <a:srgbClr val="000000"/>
                </a:solidFill>
                <a:effectLst/>
                <a:ea typeface="Calibri"/>
                <a:cs typeface="Calibri"/>
              </a:rPr>
              <a:t> chronic conditions for </a:t>
            </a:r>
            <a:r>
              <a:rPr lang="en-US" sz="1800">
                <a:ea typeface="Calibri"/>
                <a:cs typeface="Calibri"/>
              </a:rPr>
              <a:t>specific individuals</a:t>
            </a:r>
            <a:r>
              <a:rPr lang="en-US" sz="1800" b="0" i="0" u="none" strike="noStrike">
                <a:solidFill>
                  <a:srgbClr val="000000"/>
                </a:solidFill>
                <a:effectLst/>
                <a:ea typeface="Calibri"/>
                <a:cs typeface="Calibri"/>
              </a:rPr>
              <a:t> in a health care setting. </a:t>
            </a:r>
            <a:r>
              <a:rPr lang="en-US" sz="1800" b="0" i="0">
                <a:solidFill>
                  <a:srgbClr val="FFFFFF"/>
                </a:solidFill>
                <a:effectLst/>
                <a:ea typeface="Calibri"/>
                <a:cs typeface="Calibri"/>
              </a:rPr>
              <a:t>​</a:t>
            </a:r>
            <a:endParaRPr lang="en-US" b="0" i="0">
              <a:solidFill>
                <a:srgbClr val="FFFFFF"/>
              </a:solidFill>
              <a:effectLst/>
              <a:ea typeface="Calibri"/>
              <a:cs typeface="Calibri"/>
            </a:endParaRPr>
          </a:p>
          <a:p>
            <a:pPr fontAlgn="base">
              <a:buFont typeface="Arial" panose="020B0604020202020204" pitchFamily="34" charset="0"/>
              <a:buChar char="•"/>
            </a:pPr>
            <a:r>
              <a:rPr lang="en-US" sz="1800" b="0" i="0" u="none" strike="noStrike">
                <a:solidFill>
                  <a:srgbClr val="000000"/>
                </a:solidFill>
                <a:effectLst/>
                <a:ea typeface="Calibri"/>
                <a:cs typeface="Calibri"/>
              </a:rPr>
              <a:t>Food Is Medicine should work in </a:t>
            </a:r>
            <a:r>
              <a:rPr lang="en-US" sz="1800">
                <a:ea typeface="Calibri"/>
                <a:cs typeface="Calibri"/>
              </a:rPr>
              <a:t>tandem with</a:t>
            </a:r>
            <a:r>
              <a:rPr lang="en-US" sz="1800" b="0" i="0" u="none" strike="noStrike">
                <a:solidFill>
                  <a:srgbClr val="000000"/>
                </a:solidFill>
                <a:effectLst/>
                <a:ea typeface="Calibri"/>
                <a:cs typeface="Calibri"/>
              </a:rPr>
              <a:t> food and nutrition </a:t>
            </a:r>
            <a:r>
              <a:rPr lang="en-US" sz="1800">
                <a:ea typeface="Calibri"/>
                <a:cs typeface="Calibri"/>
              </a:rPr>
              <a:t>assistance programs</a:t>
            </a:r>
            <a:r>
              <a:rPr lang="en-US" sz="1800" b="0" i="0" u="none" strike="noStrike">
                <a:solidFill>
                  <a:srgbClr val="000000"/>
                </a:solidFill>
                <a:effectLst/>
                <a:ea typeface="Calibri"/>
                <a:cs typeface="Calibri"/>
              </a:rPr>
              <a:t> and population-level </a:t>
            </a:r>
            <a:r>
              <a:rPr lang="en-US" sz="1800">
                <a:ea typeface="Calibri"/>
                <a:cs typeface="Calibri"/>
              </a:rPr>
              <a:t>food policies</a:t>
            </a:r>
            <a:r>
              <a:rPr lang="en-US" sz="1800" b="0" i="0" u="none" strike="noStrike">
                <a:solidFill>
                  <a:srgbClr val="000000"/>
                </a:solidFill>
                <a:effectLst/>
                <a:ea typeface="Calibri"/>
                <a:cs typeface="Calibri"/>
              </a:rPr>
              <a:t> to support a healthier </a:t>
            </a:r>
            <a:r>
              <a:rPr lang="en-US" sz="1800">
                <a:ea typeface="Calibri"/>
                <a:cs typeface="Calibri"/>
              </a:rPr>
              <a:t>population overall</a:t>
            </a:r>
            <a:r>
              <a:rPr lang="en-US" sz="1800" b="0" i="0" u="none" strike="noStrike">
                <a:solidFill>
                  <a:srgbClr val="000000"/>
                </a:solidFill>
                <a:effectLst/>
                <a:ea typeface="Calibri"/>
                <a:cs typeface="Calibri"/>
              </a:rPr>
              <a:t>. </a:t>
            </a:r>
            <a:r>
              <a:rPr lang="en-US" sz="1800" b="0" i="0">
                <a:solidFill>
                  <a:srgbClr val="FFFFFF"/>
                </a:solidFill>
                <a:effectLst/>
                <a:ea typeface="Calibri"/>
                <a:cs typeface="Calibri"/>
              </a:rPr>
              <a:t>​</a:t>
            </a:r>
            <a:endParaRPr lang="en-US" b="0" i="0">
              <a:solidFill>
                <a:srgbClr val="FFFFFF"/>
              </a:solidFill>
              <a:effectLst/>
              <a:ea typeface="Calibri"/>
              <a:cs typeface="Calibri"/>
            </a:endParaRPr>
          </a:p>
          <a:p>
            <a:endParaRPr lang="en-US"/>
          </a:p>
        </p:txBody>
      </p:sp>
      <p:sp>
        <p:nvSpPr>
          <p:cNvPr id="4" name="Slide Number Placeholder 3">
            <a:extLst>
              <a:ext uri="{FF2B5EF4-FFF2-40B4-BE49-F238E27FC236}">
                <a16:creationId xmlns:a16="http://schemas.microsoft.com/office/drawing/2014/main" id="{73D3D0C3-30E6-8F9B-18D9-2E552A9E1D02}"/>
              </a:ext>
            </a:extLst>
          </p:cNvPr>
          <p:cNvSpPr>
            <a:spLocks noGrp="1"/>
          </p:cNvSpPr>
          <p:nvPr>
            <p:ph type="sldNum" sz="quarter" idx="5"/>
          </p:nvPr>
        </p:nvSpPr>
        <p:spPr/>
        <p:txBody>
          <a:bodyPr/>
          <a:lstStyle/>
          <a:p>
            <a:pPr lvl="0"/>
            <a:fld id="{246928F1-B56D-4E0E-BE47-9168FD1E71FC}" type="slidenum">
              <a:rPr lang="en-US" smtClean="0"/>
              <a:t>28</a:t>
            </a:fld>
            <a:endParaRPr lang="en-US"/>
          </a:p>
        </p:txBody>
      </p:sp>
    </p:spTree>
    <p:extLst>
      <p:ext uri="{BB962C8B-B14F-4D97-AF65-F5344CB8AC3E}">
        <p14:creationId xmlns:p14="http://schemas.microsoft.com/office/powerpoint/2010/main" val="1478022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Federal food and nutrition </a:t>
            </a:r>
            <a:r>
              <a:rPr lang="en-US" sz="1800" b="0" i="0" u="none" strike="noStrike" err="1">
                <a:solidFill>
                  <a:srgbClr val="000000"/>
                </a:solidFill>
                <a:effectLst/>
                <a:latin typeface="Calibri" panose="020F0502020204030204" pitchFamily="34" charset="0"/>
              </a:rPr>
              <a:t>assistanceprograms</a:t>
            </a:r>
            <a:r>
              <a:rPr lang="en-US" sz="1800" b="0" i="0" u="none" strike="noStrike">
                <a:solidFill>
                  <a:srgbClr val="000000"/>
                </a:solidFill>
                <a:effectLst/>
                <a:latin typeface="Calibri" panose="020F0502020204030204" pitchFamily="34" charset="0"/>
              </a:rPr>
              <a:t> in the US are largely </a:t>
            </a:r>
            <a:r>
              <a:rPr lang="en-US" sz="1800" b="0" i="0" u="none" strike="noStrike" err="1">
                <a:solidFill>
                  <a:srgbClr val="000000"/>
                </a:solidFill>
                <a:effectLst/>
                <a:latin typeface="Calibri" panose="020F0502020204030204" pitchFamily="34" charset="0"/>
              </a:rPr>
              <a:t>designedto</a:t>
            </a:r>
            <a:r>
              <a:rPr lang="en-US" sz="1800" b="0" i="0" u="none" strike="noStrike">
                <a:solidFill>
                  <a:srgbClr val="000000"/>
                </a:solidFill>
                <a:effectLst/>
                <a:latin typeface="Calibri" panose="020F0502020204030204" pitchFamily="34" charset="0"/>
              </a:rPr>
              <a:t> address food insecurity (that is, </a:t>
            </a:r>
            <a:r>
              <a:rPr lang="en-US" sz="1800" b="0" i="0" u="none" strike="noStrike" err="1">
                <a:solidFill>
                  <a:srgbClr val="000000"/>
                </a:solidFill>
                <a:effectLst/>
                <a:latin typeface="Calibri" panose="020F0502020204030204" pitchFamily="34" charset="0"/>
              </a:rPr>
              <a:t>thehousehold</a:t>
            </a:r>
            <a:r>
              <a:rPr lang="en-US" sz="1800" b="0" i="0" u="none" strike="noStrike">
                <a:solidFill>
                  <a:srgbClr val="000000"/>
                </a:solidFill>
                <a:effectLst/>
                <a:latin typeface="Calibri" panose="020F0502020204030204" pitchFamily="34" charset="0"/>
              </a:rPr>
              <a:t>-level social or </a:t>
            </a:r>
            <a:r>
              <a:rPr lang="en-US" sz="1800" b="0" i="0" u="none" strike="noStrike" err="1">
                <a:solidFill>
                  <a:srgbClr val="000000"/>
                </a:solidFill>
                <a:effectLst/>
                <a:latin typeface="Calibri" panose="020F0502020204030204" pitchFamily="34" charset="0"/>
              </a:rPr>
              <a:t>economiccondition</a:t>
            </a:r>
            <a:r>
              <a:rPr lang="en-US" sz="1800" b="0" i="0" u="none" strike="noStrike">
                <a:solidFill>
                  <a:srgbClr val="000000"/>
                </a:solidFill>
                <a:effectLst/>
                <a:latin typeface="Calibri" panose="020F0502020204030204" pitchFamily="34" charset="0"/>
              </a:rPr>
              <a:t> of limited access to </a:t>
            </a:r>
            <a:r>
              <a:rPr lang="en-US" sz="1800" b="0" i="0" u="none" strike="noStrike" err="1">
                <a:solidFill>
                  <a:srgbClr val="000000"/>
                </a:solidFill>
                <a:effectLst/>
                <a:latin typeface="Calibri" panose="020F0502020204030204" pitchFamily="34" charset="0"/>
              </a:rPr>
              <a:t>sufficientfood</a:t>
            </a:r>
            <a:r>
              <a:rPr lang="en-US" sz="1800" b="0" i="0" u="none" strike="noStrike">
                <a:solidFill>
                  <a:srgbClr val="000000"/>
                </a:solidFill>
                <a:effectLst/>
                <a:latin typeface="Calibri" panose="020F0502020204030204" pitchFamily="34" charset="0"/>
              </a:rPr>
              <a:t>).</a:t>
            </a:r>
            <a:r>
              <a:rPr lang="en-US" sz="1800" b="0" i="0">
                <a:solidFill>
                  <a:srgbClr val="FFFFFF"/>
                </a:solidFill>
                <a:effectLst/>
                <a:latin typeface="Calibri" panose="020F0502020204030204" pitchFamily="34" charset="0"/>
              </a:rPr>
              <a:t>​</a:t>
            </a:r>
            <a:endParaRPr lang="en-US" b="0" i="0">
              <a:solidFill>
                <a:srgbClr val="FFFFFF"/>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In contrast, Food Is </a:t>
            </a:r>
            <a:r>
              <a:rPr lang="en-US" sz="1800" b="0" i="0" u="none" strike="noStrike" err="1">
                <a:solidFill>
                  <a:srgbClr val="000000"/>
                </a:solidFill>
                <a:effectLst/>
                <a:latin typeface="Calibri" panose="020F0502020204030204" pitchFamily="34" charset="0"/>
              </a:rPr>
              <a:t>Medicineinterventions</a:t>
            </a:r>
            <a:r>
              <a:rPr lang="en-US" sz="1800" b="0" i="0" u="none" strike="noStrike">
                <a:solidFill>
                  <a:srgbClr val="000000"/>
                </a:solidFill>
                <a:effectLst/>
                <a:latin typeface="Calibri" panose="020F0502020204030204" pitchFamily="34" charset="0"/>
              </a:rPr>
              <a:t> are intended to </a:t>
            </a:r>
            <a:r>
              <a:rPr lang="en-US" sz="1800" b="0" i="0" u="none" strike="noStrike" err="1">
                <a:solidFill>
                  <a:srgbClr val="000000"/>
                </a:solidFill>
                <a:effectLst/>
                <a:latin typeface="Calibri" panose="020F0502020204030204" pitchFamily="34" charset="0"/>
              </a:rPr>
              <a:t>addressdiet</a:t>
            </a:r>
            <a:r>
              <a:rPr lang="en-US" sz="1800" b="0" i="0" u="none" strike="noStrike">
                <a:solidFill>
                  <a:srgbClr val="000000"/>
                </a:solidFill>
                <a:effectLst/>
                <a:latin typeface="Calibri" panose="020F0502020204030204" pitchFamily="34" charset="0"/>
              </a:rPr>
              <a:t>-related chronic conditions for </a:t>
            </a:r>
            <a:r>
              <a:rPr lang="en-US" sz="1800" b="0" i="0" u="none" strike="noStrike" err="1">
                <a:solidFill>
                  <a:srgbClr val="000000"/>
                </a:solidFill>
                <a:effectLst/>
                <a:latin typeface="Calibri" panose="020F0502020204030204" pitchFamily="34" charset="0"/>
              </a:rPr>
              <a:t>specificindividuals</a:t>
            </a:r>
            <a:r>
              <a:rPr lang="en-US" sz="1800" b="0" i="0" u="none" strike="noStrike">
                <a:solidFill>
                  <a:srgbClr val="000000"/>
                </a:solidFill>
                <a:effectLst/>
                <a:latin typeface="Calibri" panose="020F0502020204030204" pitchFamily="34" charset="0"/>
              </a:rPr>
              <a:t> in a health care setting. </a:t>
            </a:r>
            <a:r>
              <a:rPr lang="en-US" sz="1800" b="0" i="0">
                <a:solidFill>
                  <a:srgbClr val="FFFFFF"/>
                </a:solidFill>
                <a:effectLst/>
                <a:latin typeface="Calibri" panose="020F0502020204030204" pitchFamily="34" charset="0"/>
              </a:rPr>
              <a:t>​</a:t>
            </a:r>
            <a:endParaRPr lang="en-US" b="0" i="0">
              <a:solidFill>
                <a:srgbClr val="FFFFFF"/>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Food Is Medicine should work in </a:t>
            </a:r>
            <a:r>
              <a:rPr lang="en-US" sz="1800" b="0" i="0" u="none" strike="noStrike" err="1">
                <a:solidFill>
                  <a:srgbClr val="000000"/>
                </a:solidFill>
                <a:effectLst/>
                <a:latin typeface="Calibri" panose="020F0502020204030204" pitchFamily="34" charset="0"/>
              </a:rPr>
              <a:t>tandemwith</a:t>
            </a:r>
            <a:r>
              <a:rPr lang="en-US" sz="1800" b="0" i="0" u="none" strike="noStrike">
                <a:solidFill>
                  <a:srgbClr val="000000"/>
                </a:solidFill>
                <a:effectLst/>
                <a:latin typeface="Calibri" panose="020F0502020204030204" pitchFamily="34" charset="0"/>
              </a:rPr>
              <a:t> food and nutrition </a:t>
            </a:r>
            <a:r>
              <a:rPr lang="en-US" sz="1800" b="0" i="0" u="none" strike="noStrike" err="1">
                <a:solidFill>
                  <a:srgbClr val="000000"/>
                </a:solidFill>
                <a:effectLst/>
                <a:latin typeface="Calibri" panose="020F0502020204030204" pitchFamily="34" charset="0"/>
              </a:rPr>
              <a:t>assistanceprograms</a:t>
            </a:r>
            <a:r>
              <a:rPr lang="en-US" sz="1800" b="0" i="0" u="none" strike="noStrike">
                <a:solidFill>
                  <a:srgbClr val="000000"/>
                </a:solidFill>
                <a:effectLst/>
                <a:latin typeface="Calibri" panose="020F0502020204030204" pitchFamily="34" charset="0"/>
              </a:rPr>
              <a:t> and population-level </a:t>
            </a:r>
            <a:r>
              <a:rPr lang="en-US" sz="1800" b="0" i="0" u="none" strike="noStrike" err="1">
                <a:solidFill>
                  <a:srgbClr val="000000"/>
                </a:solidFill>
                <a:effectLst/>
                <a:latin typeface="Calibri" panose="020F0502020204030204" pitchFamily="34" charset="0"/>
              </a:rPr>
              <a:t>foodpolicies</a:t>
            </a:r>
            <a:r>
              <a:rPr lang="en-US" sz="1800" b="0" i="0" u="none" strike="noStrike">
                <a:solidFill>
                  <a:srgbClr val="000000"/>
                </a:solidFill>
                <a:effectLst/>
                <a:latin typeface="Calibri" panose="020F0502020204030204" pitchFamily="34" charset="0"/>
              </a:rPr>
              <a:t> to support a healthier </a:t>
            </a:r>
            <a:r>
              <a:rPr lang="en-US" sz="1800" b="0" i="0" u="none" strike="noStrike" err="1">
                <a:solidFill>
                  <a:srgbClr val="000000"/>
                </a:solidFill>
                <a:effectLst/>
                <a:latin typeface="Calibri" panose="020F0502020204030204" pitchFamily="34" charset="0"/>
              </a:rPr>
              <a:t>populationoverall</a:t>
            </a:r>
            <a:r>
              <a:rPr lang="en-US" sz="1800" b="0" i="0" u="none" strike="noStrike">
                <a:solidFill>
                  <a:srgbClr val="000000"/>
                </a:solidFill>
                <a:effectLst/>
                <a:latin typeface="Calibri" panose="020F0502020204030204" pitchFamily="34" charset="0"/>
              </a:rPr>
              <a:t>. </a:t>
            </a:r>
            <a:r>
              <a:rPr lang="en-US" sz="1800" b="0" i="0">
                <a:solidFill>
                  <a:srgbClr val="FFFFFF"/>
                </a:solidFill>
                <a:effectLst/>
                <a:latin typeface="Calibri" panose="020F0502020204030204" pitchFamily="34" charset="0"/>
              </a:rPr>
              <a:t>​</a:t>
            </a:r>
            <a:endParaRPr lang="en-US" b="0" i="0">
              <a:solidFill>
                <a:srgbClr val="FFFFFF"/>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lvl="0"/>
            <a:fld id="{246928F1-B56D-4E0E-BE47-9168FD1E71FC}" type="slidenum">
              <a:rPr lang="en-US" smtClean="0"/>
              <a:t>29</a:t>
            </a:fld>
            <a:endParaRPr lang="en-US"/>
          </a:p>
        </p:txBody>
      </p:sp>
    </p:spTree>
    <p:extLst>
      <p:ext uri="{BB962C8B-B14F-4D97-AF65-F5344CB8AC3E}">
        <p14:creationId xmlns:p14="http://schemas.microsoft.com/office/powerpoint/2010/main" val="3832130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2D66F-ED33-519F-D800-2E49299B5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F0DAC-7493-84B8-80F3-3439549ABFBC}"/>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67D4AE97-C5A5-48F2-B470-2A48987DDF29}"/>
              </a:ext>
            </a:extLst>
          </p:cNvPr>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Federal food and nutrition </a:t>
            </a:r>
            <a:r>
              <a:rPr lang="en-US" sz="1800" b="0" i="0" u="none" strike="noStrike" err="1">
                <a:solidFill>
                  <a:srgbClr val="000000"/>
                </a:solidFill>
                <a:effectLst/>
                <a:latin typeface="Calibri" panose="020F0502020204030204" pitchFamily="34" charset="0"/>
              </a:rPr>
              <a:t>assistanceprograms</a:t>
            </a:r>
            <a:r>
              <a:rPr lang="en-US" sz="1800" b="0" i="0" u="none" strike="noStrike">
                <a:solidFill>
                  <a:srgbClr val="000000"/>
                </a:solidFill>
                <a:effectLst/>
                <a:latin typeface="Calibri" panose="020F0502020204030204" pitchFamily="34" charset="0"/>
              </a:rPr>
              <a:t> in the US are largely </a:t>
            </a:r>
            <a:r>
              <a:rPr lang="en-US" sz="1800" b="0" i="0" u="none" strike="noStrike" err="1">
                <a:solidFill>
                  <a:srgbClr val="000000"/>
                </a:solidFill>
                <a:effectLst/>
                <a:latin typeface="Calibri" panose="020F0502020204030204" pitchFamily="34" charset="0"/>
              </a:rPr>
              <a:t>designedto</a:t>
            </a:r>
            <a:r>
              <a:rPr lang="en-US" sz="1800" b="0" i="0" u="none" strike="noStrike">
                <a:solidFill>
                  <a:srgbClr val="000000"/>
                </a:solidFill>
                <a:effectLst/>
                <a:latin typeface="Calibri" panose="020F0502020204030204" pitchFamily="34" charset="0"/>
              </a:rPr>
              <a:t> address food insecurity (that is, </a:t>
            </a:r>
            <a:r>
              <a:rPr lang="en-US" sz="1800" b="0" i="0" u="none" strike="noStrike" err="1">
                <a:solidFill>
                  <a:srgbClr val="000000"/>
                </a:solidFill>
                <a:effectLst/>
                <a:latin typeface="Calibri" panose="020F0502020204030204" pitchFamily="34" charset="0"/>
              </a:rPr>
              <a:t>thehousehold</a:t>
            </a:r>
            <a:r>
              <a:rPr lang="en-US" sz="1800" b="0" i="0" u="none" strike="noStrike">
                <a:solidFill>
                  <a:srgbClr val="000000"/>
                </a:solidFill>
                <a:effectLst/>
                <a:latin typeface="Calibri" panose="020F0502020204030204" pitchFamily="34" charset="0"/>
              </a:rPr>
              <a:t>-level social or </a:t>
            </a:r>
            <a:r>
              <a:rPr lang="en-US" sz="1800" b="0" i="0" u="none" strike="noStrike" err="1">
                <a:solidFill>
                  <a:srgbClr val="000000"/>
                </a:solidFill>
                <a:effectLst/>
                <a:latin typeface="Calibri" panose="020F0502020204030204" pitchFamily="34" charset="0"/>
              </a:rPr>
              <a:t>economiccondition</a:t>
            </a:r>
            <a:r>
              <a:rPr lang="en-US" sz="1800" b="0" i="0" u="none" strike="noStrike">
                <a:solidFill>
                  <a:srgbClr val="000000"/>
                </a:solidFill>
                <a:effectLst/>
                <a:latin typeface="Calibri" panose="020F0502020204030204" pitchFamily="34" charset="0"/>
              </a:rPr>
              <a:t> of limited access to </a:t>
            </a:r>
            <a:r>
              <a:rPr lang="en-US" sz="1800" b="0" i="0" u="none" strike="noStrike" err="1">
                <a:solidFill>
                  <a:srgbClr val="000000"/>
                </a:solidFill>
                <a:effectLst/>
                <a:latin typeface="Calibri" panose="020F0502020204030204" pitchFamily="34" charset="0"/>
              </a:rPr>
              <a:t>sufficientfood</a:t>
            </a:r>
            <a:r>
              <a:rPr lang="en-US" sz="1800" b="0" i="0" u="none" strike="noStrike">
                <a:solidFill>
                  <a:srgbClr val="000000"/>
                </a:solidFill>
                <a:effectLst/>
                <a:latin typeface="Calibri" panose="020F0502020204030204" pitchFamily="34" charset="0"/>
              </a:rPr>
              <a:t>).</a:t>
            </a:r>
            <a:r>
              <a:rPr lang="en-US" sz="1800" b="0" i="0">
                <a:solidFill>
                  <a:srgbClr val="FFFFFF"/>
                </a:solidFill>
                <a:effectLst/>
                <a:latin typeface="Calibri" panose="020F0502020204030204" pitchFamily="34" charset="0"/>
              </a:rPr>
              <a:t>​</a:t>
            </a:r>
            <a:endParaRPr lang="en-US" b="0" i="0">
              <a:solidFill>
                <a:srgbClr val="FFFFFF"/>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In contrast, Food Is </a:t>
            </a:r>
            <a:r>
              <a:rPr lang="en-US" sz="1800" b="0" i="0" u="none" strike="noStrike" err="1">
                <a:solidFill>
                  <a:srgbClr val="000000"/>
                </a:solidFill>
                <a:effectLst/>
                <a:latin typeface="Calibri" panose="020F0502020204030204" pitchFamily="34" charset="0"/>
              </a:rPr>
              <a:t>Medicineinterventions</a:t>
            </a:r>
            <a:r>
              <a:rPr lang="en-US" sz="1800" b="0" i="0" u="none" strike="noStrike">
                <a:solidFill>
                  <a:srgbClr val="000000"/>
                </a:solidFill>
                <a:effectLst/>
                <a:latin typeface="Calibri" panose="020F0502020204030204" pitchFamily="34" charset="0"/>
              </a:rPr>
              <a:t> are intended to </a:t>
            </a:r>
            <a:r>
              <a:rPr lang="en-US" sz="1800" b="0" i="0" u="none" strike="noStrike" err="1">
                <a:solidFill>
                  <a:srgbClr val="000000"/>
                </a:solidFill>
                <a:effectLst/>
                <a:latin typeface="Calibri" panose="020F0502020204030204" pitchFamily="34" charset="0"/>
              </a:rPr>
              <a:t>addressdiet</a:t>
            </a:r>
            <a:r>
              <a:rPr lang="en-US" sz="1800" b="0" i="0" u="none" strike="noStrike">
                <a:solidFill>
                  <a:srgbClr val="000000"/>
                </a:solidFill>
                <a:effectLst/>
                <a:latin typeface="Calibri" panose="020F0502020204030204" pitchFamily="34" charset="0"/>
              </a:rPr>
              <a:t>-related chronic conditions for </a:t>
            </a:r>
            <a:r>
              <a:rPr lang="en-US" sz="1800" b="0" i="0" u="none" strike="noStrike" err="1">
                <a:solidFill>
                  <a:srgbClr val="000000"/>
                </a:solidFill>
                <a:effectLst/>
                <a:latin typeface="Calibri" panose="020F0502020204030204" pitchFamily="34" charset="0"/>
              </a:rPr>
              <a:t>specificindividuals</a:t>
            </a:r>
            <a:r>
              <a:rPr lang="en-US" sz="1800" b="0" i="0" u="none" strike="noStrike">
                <a:solidFill>
                  <a:srgbClr val="000000"/>
                </a:solidFill>
                <a:effectLst/>
                <a:latin typeface="Calibri" panose="020F0502020204030204" pitchFamily="34" charset="0"/>
              </a:rPr>
              <a:t> in a health care setting. </a:t>
            </a:r>
            <a:r>
              <a:rPr lang="en-US" sz="1800" b="0" i="0">
                <a:solidFill>
                  <a:srgbClr val="FFFFFF"/>
                </a:solidFill>
                <a:effectLst/>
                <a:latin typeface="Calibri" panose="020F0502020204030204" pitchFamily="34" charset="0"/>
              </a:rPr>
              <a:t>​</a:t>
            </a:r>
            <a:endParaRPr lang="en-US" b="0" i="0">
              <a:solidFill>
                <a:srgbClr val="FFFFFF"/>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Food Is Medicine should work in </a:t>
            </a:r>
            <a:r>
              <a:rPr lang="en-US" sz="1800" b="0" i="0" u="none" strike="noStrike" err="1">
                <a:solidFill>
                  <a:srgbClr val="000000"/>
                </a:solidFill>
                <a:effectLst/>
                <a:latin typeface="Calibri" panose="020F0502020204030204" pitchFamily="34" charset="0"/>
              </a:rPr>
              <a:t>tandemwith</a:t>
            </a:r>
            <a:r>
              <a:rPr lang="en-US" sz="1800" b="0" i="0" u="none" strike="noStrike">
                <a:solidFill>
                  <a:srgbClr val="000000"/>
                </a:solidFill>
                <a:effectLst/>
                <a:latin typeface="Calibri" panose="020F0502020204030204" pitchFamily="34" charset="0"/>
              </a:rPr>
              <a:t> food and nutrition </a:t>
            </a:r>
            <a:r>
              <a:rPr lang="en-US" sz="1800" b="0" i="0" u="none" strike="noStrike" err="1">
                <a:solidFill>
                  <a:srgbClr val="000000"/>
                </a:solidFill>
                <a:effectLst/>
                <a:latin typeface="Calibri" panose="020F0502020204030204" pitchFamily="34" charset="0"/>
              </a:rPr>
              <a:t>assistanceprograms</a:t>
            </a:r>
            <a:r>
              <a:rPr lang="en-US" sz="1800" b="0" i="0" u="none" strike="noStrike">
                <a:solidFill>
                  <a:srgbClr val="000000"/>
                </a:solidFill>
                <a:effectLst/>
                <a:latin typeface="Calibri" panose="020F0502020204030204" pitchFamily="34" charset="0"/>
              </a:rPr>
              <a:t> and population-level </a:t>
            </a:r>
            <a:r>
              <a:rPr lang="en-US" sz="1800" b="0" i="0" u="none" strike="noStrike" err="1">
                <a:solidFill>
                  <a:srgbClr val="000000"/>
                </a:solidFill>
                <a:effectLst/>
                <a:latin typeface="Calibri" panose="020F0502020204030204" pitchFamily="34" charset="0"/>
              </a:rPr>
              <a:t>foodpolicies</a:t>
            </a:r>
            <a:r>
              <a:rPr lang="en-US" sz="1800" b="0" i="0" u="none" strike="noStrike">
                <a:solidFill>
                  <a:srgbClr val="000000"/>
                </a:solidFill>
                <a:effectLst/>
                <a:latin typeface="Calibri" panose="020F0502020204030204" pitchFamily="34" charset="0"/>
              </a:rPr>
              <a:t> to support a healthier </a:t>
            </a:r>
            <a:r>
              <a:rPr lang="en-US" sz="1800" b="0" i="0" u="none" strike="noStrike" err="1">
                <a:solidFill>
                  <a:srgbClr val="000000"/>
                </a:solidFill>
                <a:effectLst/>
                <a:latin typeface="Calibri" panose="020F0502020204030204" pitchFamily="34" charset="0"/>
              </a:rPr>
              <a:t>populationoverall</a:t>
            </a:r>
            <a:r>
              <a:rPr lang="en-US" sz="1800" b="0" i="0" u="none" strike="noStrike">
                <a:solidFill>
                  <a:srgbClr val="000000"/>
                </a:solidFill>
                <a:effectLst/>
                <a:latin typeface="Calibri" panose="020F0502020204030204" pitchFamily="34" charset="0"/>
              </a:rPr>
              <a:t>. </a:t>
            </a:r>
            <a:r>
              <a:rPr lang="en-US" sz="1800" b="0" i="0">
                <a:solidFill>
                  <a:srgbClr val="FFFFFF"/>
                </a:solidFill>
                <a:effectLst/>
                <a:latin typeface="Calibri" panose="020F0502020204030204" pitchFamily="34" charset="0"/>
              </a:rPr>
              <a:t>​</a:t>
            </a:r>
            <a:endParaRPr lang="en-US" b="0" i="0">
              <a:solidFill>
                <a:srgbClr val="FFFFFF"/>
              </a:solidFill>
              <a:effectLst/>
              <a:latin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3BBD9925-3593-7904-D3F4-04E4FE67B361}"/>
              </a:ext>
            </a:extLst>
          </p:cNvPr>
          <p:cNvSpPr>
            <a:spLocks noGrp="1"/>
          </p:cNvSpPr>
          <p:nvPr>
            <p:ph type="sldNum" sz="quarter" idx="5"/>
          </p:nvPr>
        </p:nvSpPr>
        <p:spPr/>
        <p:txBody>
          <a:bodyPr/>
          <a:lstStyle/>
          <a:p>
            <a:pPr lvl="0"/>
            <a:fld id="{246928F1-B56D-4E0E-BE47-9168FD1E71FC}" type="slidenum">
              <a:rPr lang="en-US" smtClean="0"/>
              <a:t>30</a:t>
            </a:fld>
            <a:endParaRPr lang="en-US"/>
          </a:p>
        </p:txBody>
      </p:sp>
    </p:spTree>
    <p:extLst>
      <p:ext uri="{BB962C8B-B14F-4D97-AF65-F5344CB8AC3E}">
        <p14:creationId xmlns:p14="http://schemas.microsoft.com/office/powerpoint/2010/main" val="627680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1E7C1-22C7-F4BE-B9C1-6763CC452F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1D312-A9C7-2355-038F-EBC0AAFBB206}"/>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81FD94F1-EC3B-FA8F-0A1B-7451F834E511}"/>
              </a:ext>
            </a:extLst>
          </p:cNvPr>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Federal food and nutrition </a:t>
            </a:r>
            <a:r>
              <a:rPr lang="en-US" sz="1800" b="0" i="0" u="none" strike="noStrike" err="1">
                <a:solidFill>
                  <a:srgbClr val="000000"/>
                </a:solidFill>
                <a:effectLst/>
                <a:latin typeface="Calibri" panose="020F0502020204030204" pitchFamily="34" charset="0"/>
              </a:rPr>
              <a:t>assistanceprograms</a:t>
            </a:r>
            <a:r>
              <a:rPr lang="en-US" sz="1800" b="0" i="0" u="none" strike="noStrike">
                <a:solidFill>
                  <a:srgbClr val="000000"/>
                </a:solidFill>
                <a:effectLst/>
                <a:latin typeface="Calibri" panose="020F0502020204030204" pitchFamily="34" charset="0"/>
              </a:rPr>
              <a:t> in the US are largely </a:t>
            </a:r>
            <a:r>
              <a:rPr lang="en-US" sz="1800" b="0" i="0" u="none" strike="noStrike" err="1">
                <a:solidFill>
                  <a:srgbClr val="000000"/>
                </a:solidFill>
                <a:effectLst/>
                <a:latin typeface="Calibri" panose="020F0502020204030204" pitchFamily="34" charset="0"/>
              </a:rPr>
              <a:t>designedto</a:t>
            </a:r>
            <a:r>
              <a:rPr lang="en-US" sz="1800" b="0" i="0" u="none" strike="noStrike">
                <a:solidFill>
                  <a:srgbClr val="000000"/>
                </a:solidFill>
                <a:effectLst/>
                <a:latin typeface="Calibri" panose="020F0502020204030204" pitchFamily="34" charset="0"/>
              </a:rPr>
              <a:t> address food insecurity (that is, </a:t>
            </a:r>
            <a:r>
              <a:rPr lang="en-US" sz="1800" b="0" i="0" u="none" strike="noStrike" err="1">
                <a:solidFill>
                  <a:srgbClr val="000000"/>
                </a:solidFill>
                <a:effectLst/>
                <a:latin typeface="Calibri" panose="020F0502020204030204" pitchFamily="34" charset="0"/>
              </a:rPr>
              <a:t>thehousehold</a:t>
            </a:r>
            <a:r>
              <a:rPr lang="en-US" sz="1800" b="0" i="0" u="none" strike="noStrike">
                <a:solidFill>
                  <a:srgbClr val="000000"/>
                </a:solidFill>
                <a:effectLst/>
                <a:latin typeface="Calibri" panose="020F0502020204030204" pitchFamily="34" charset="0"/>
              </a:rPr>
              <a:t>-level social or </a:t>
            </a:r>
            <a:r>
              <a:rPr lang="en-US" sz="1800" b="0" i="0" u="none" strike="noStrike" err="1">
                <a:solidFill>
                  <a:srgbClr val="000000"/>
                </a:solidFill>
                <a:effectLst/>
                <a:latin typeface="Calibri" panose="020F0502020204030204" pitchFamily="34" charset="0"/>
              </a:rPr>
              <a:t>economiccondition</a:t>
            </a:r>
            <a:r>
              <a:rPr lang="en-US" sz="1800" b="0" i="0" u="none" strike="noStrike">
                <a:solidFill>
                  <a:srgbClr val="000000"/>
                </a:solidFill>
                <a:effectLst/>
                <a:latin typeface="Calibri" panose="020F0502020204030204" pitchFamily="34" charset="0"/>
              </a:rPr>
              <a:t> of limited access to </a:t>
            </a:r>
            <a:r>
              <a:rPr lang="en-US" sz="1800" b="0" i="0" u="none" strike="noStrike" err="1">
                <a:solidFill>
                  <a:srgbClr val="000000"/>
                </a:solidFill>
                <a:effectLst/>
                <a:latin typeface="Calibri" panose="020F0502020204030204" pitchFamily="34" charset="0"/>
              </a:rPr>
              <a:t>sufficientfood</a:t>
            </a:r>
            <a:r>
              <a:rPr lang="en-US" sz="1800" b="0" i="0" u="none" strike="noStrike">
                <a:solidFill>
                  <a:srgbClr val="000000"/>
                </a:solidFill>
                <a:effectLst/>
                <a:latin typeface="Calibri" panose="020F0502020204030204" pitchFamily="34" charset="0"/>
              </a:rPr>
              <a:t>).</a:t>
            </a:r>
            <a:r>
              <a:rPr lang="en-US" sz="1800" b="0" i="0">
                <a:solidFill>
                  <a:srgbClr val="FFFFFF"/>
                </a:solidFill>
                <a:effectLst/>
                <a:latin typeface="Calibri" panose="020F0502020204030204" pitchFamily="34" charset="0"/>
              </a:rPr>
              <a:t>​</a:t>
            </a:r>
            <a:endParaRPr lang="en-US" b="0" i="0">
              <a:solidFill>
                <a:srgbClr val="FFFFFF"/>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In contrast, Food Is </a:t>
            </a:r>
            <a:r>
              <a:rPr lang="en-US" sz="1800" b="0" i="0" u="none" strike="noStrike" err="1">
                <a:solidFill>
                  <a:srgbClr val="000000"/>
                </a:solidFill>
                <a:effectLst/>
                <a:latin typeface="Calibri" panose="020F0502020204030204" pitchFamily="34" charset="0"/>
              </a:rPr>
              <a:t>Medicineinterventions</a:t>
            </a:r>
            <a:r>
              <a:rPr lang="en-US" sz="1800" b="0" i="0" u="none" strike="noStrike">
                <a:solidFill>
                  <a:srgbClr val="000000"/>
                </a:solidFill>
                <a:effectLst/>
                <a:latin typeface="Calibri" panose="020F0502020204030204" pitchFamily="34" charset="0"/>
              </a:rPr>
              <a:t> are intended to </a:t>
            </a:r>
            <a:r>
              <a:rPr lang="en-US" sz="1800" b="0" i="0" u="none" strike="noStrike" err="1">
                <a:solidFill>
                  <a:srgbClr val="000000"/>
                </a:solidFill>
                <a:effectLst/>
                <a:latin typeface="Calibri" panose="020F0502020204030204" pitchFamily="34" charset="0"/>
              </a:rPr>
              <a:t>addressdiet</a:t>
            </a:r>
            <a:r>
              <a:rPr lang="en-US" sz="1800" b="0" i="0" u="none" strike="noStrike">
                <a:solidFill>
                  <a:srgbClr val="000000"/>
                </a:solidFill>
                <a:effectLst/>
                <a:latin typeface="Calibri" panose="020F0502020204030204" pitchFamily="34" charset="0"/>
              </a:rPr>
              <a:t>-related chronic conditions for </a:t>
            </a:r>
            <a:r>
              <a:rPr lang="en-US" sz="1800" b="0" i="0" u="none" strike="noStrike" err="1">
                <a:solidFill>
                  <a:srgbClr val="000000"/>
                </a:solidFill>
                <a:effectLst/>
                <a:latin typeface="Calibri" panose="020F0502020204030204" pitchFamily="34" charset="0"/>
              </a:rPr>
              <a:t>specificindividuals</a:t>
            </a:r>
            <a:r>
              <a:rPr lang="en-US" sz="1800" b="0" i="0" u="none" strike="noStrike">
                <a:solidFill>
                  <a:srgbClr val="000000"/>
                </a:solidFill>
                <a:effectLst/>
                <a:latin typeface="Calibri" panose="020F0502020204030204" pitchFamily="34" charset="0"/>
              </a:rPr>
              <a:t> in a health care setting. </a:t>
            </a:r>
            <a:r>
              <a:rPr lang="en-US" sz="1800" b="0" i="0">
                <a:solidFill>
                  <a:srgbClr val="FFFFFF"/>
                </a:solidFill>
                <a:effectLst/>
                <a:latin typeface="Calibri" panose="020F0502020204030204" pitchFamily="34" charset="0"/>
              </a:rPr>
              <a:t>​</a:t>
            </a:r>
            <a:endParaRPr lang="en-US" b="0" i="0">
              <a:solidFill>
                <a:srgbClr val="FFFFFF"/>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Food Is Medicine should work in </a:t>
            </a:r>
            <a:r>
              <a:rPr lang="en-US" sz="1800" b="0" i="0" u="none" strike="noStrike" err="1">
                <a:solidFill>
                  <a:srgbClr val="000000"/>
                </a:solidFill>
                <a:effectLst/>
                <a:latin typeface="Calibri" panose="020F0502020204030204" pitchFamily="34" charset="0"/>
              </a:rPr>
              <a:t>tandemwith</a:t>
            </a:r>
            <a:r>
              <a:rPr lang="en-US" sz="1800" b="0" i="0" u="none" strike="noStrike">
                <a:solidFill>
                  <a:srgbClr val="000000"/>
                </a:solidFill>
                <a:effectLst/>
                <a:latin typeface="Calibri" panose="020F0502020204030204" pitchFamily="34" charset="0"/>
              </a:rPr>
              <a:t> food and nutrition </a:t>
            </a:r>
            <a:r>
              <a:rPr lang="en-US" sz="1800" b="0" i="0" u="none" strike="noStrike" err="1">
                <a:solidFill>
                  <a:srgbClr val="000000"/>
                </a:solidFill>
                <a:effectLst/>
                <a:latin typeface="Calibri" panose="020F0502020204030204" pitchFamily="34" charset="0"/>
              </a:rPr>
              <a:t>assistanceprograms</a:t>
            </a:r>
            <a:r>
              <a:rPr lang="en-US" sz="1800" b="0" i="0" u="none" strike="noStrike">
                <a:solidFill>
                  <a:srgbClr val="000000"/>
                </a:solidFill>
                <a:effectLst/>
                <a:latin typeface="Calibri" panose="020F0502020204030204" pitchFamily="34" charset="0"/>
              </a:rPr>
              <a:t> and population-level </a:t>
            </a:r>
            <a:r>
              <a:rPr lang="en-US" sz="1800" b="0" i="0" u="none" strike="noStrike" err="1">
                <a:solidFill>
                  <a:srgbClr val="000000"/>
                </a:solidFill>
                <a:effectLst/>
                <a:latin typeface="Calibri" panose="020F0502020204030204" pitchFamily="34" charset="0"/>
              </a:rPr>
              <a:t>foodpolicies</a:t>
            </a:r>
            <a:r>
              <a:rPr lang="en-US" sz="1800" b="0" i="0" u="none" strike="noStrike">
                <a:solidFill>
                  <a:srgbClr val="000000"/>
                </a:solidFill>
                <a:effectLst/>
                <a:latin typeface="Calibri" panose="020F0502020204030204" pitchFamily="34" charset="0"/>
              </a:rPr>
              <a:t> to support a healthier </a:t>
            </a:r>
            <a:r>
              <a:rPr lang="en-US" sz="1800" b="0" i="0" u="none" strike="noStrike" err="1">
                <a:solidFill>
                  <a:srgbClr val="000000"/>
                </a:solidFill>
                <a:effectLst/>
                <a:latin typeface="Calibri" panose="020F0502020204030204" pitchFamily="34" charset="0"/>
              </a:rPr>
              <a:t>populationoverall</a:t>
            </a:r>
            <a:r>
              <a:rPr lang="en-US" sz="1800" b="0" i="0" u="none" strike="noStrike">
                <a:solidFill>
                  <a:srgbClr val="000000"/>
                </a:solidFill>
                <a:effectLst/>
                <a:latin typeface="Calibri" panose="020F0502020204030204" pitchFamily="34" charset="0"/>
              </a:rPr>
              <a:t>. </a:t>
            </a:r>
            <a:r>
              <a:rPr lang="en-US" sz="1800" b="0" i="0">
                <a:solidFill>
                  <a:srgbClr val="FFFFFF"/>
                </a:solidFill>
                <a:effectLst/>
                <a:latin typeface="Calibri" panose="020F0502020204030204" pitchFamily="34" charset="0"/>
              </a:rPr>
              <a:t>​</a:t>
            </a:r>
            <a:endParaRPr lang="en-US" b="0" i="0">
              <a:solidFill>
                <a:srgbClr val="FFFFFF"/>
              </a:solidFill>
              <a:effectLst/>
              <a:latin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B9F3F9F0-7622-C0FF-0F2A-B255581DD747}"/>
              </a:ext>
            </a:extLst>
          </p:cNvPr>
          <p:cNvSpPr>
            <a:spLocks noGrp="1"/>
          </p:cNvSpPr>
          <p:nvPr>
            <p:ph type="sldNum" sz="quarter" idx="5"/>
          </p:nvPr>
        </p:nvSpPr>
        <p:spPr/>
        <p:txBody>
          <a:bodyPr/>
          <a:lstStyle/>
          <a:p>
            <a:pPr lvl="0"/>
            <a:fld id="{246928F1-B56D-4E0E-BE47-9168FD1E71FC}" type="slidenum">
              <a:rPr lang="en-US" smtClean="0"/>
              <a:t>31</a:t>
            </a:fld>
            <a:endParaRPr lang="en-US"/>
          </a:p>
        </p:txBody>
      </p:sp>
    </p:spTree>
    <p:extLst>
      <p:ext uri="{BB962C8B-B14F-4D97-AF65-F5344CB8AC3E}">
        <p14:creationId xmlns:p14="http://schemas.microsoft.com/office/powerpoint/2010/main" val="699745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7F49C-457A-A5BF-B3F8-FCEADAE3A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873586-8612-4E5B-9F8A-09E5319667A0}"/>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15C51DC0-F2CB-B356-0756-BAFB2E6935A3}"/>
              </a:ext>
            </a:extLst>
          </p:cNvPr>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Federal food and nutrition </a:t>
            </a:r>
            <a:r>
              <a:rPr lang="en-US" sz="1800" b="0" i="0" u="none" strike="noStrike" err="1">
                <a:solidFill>
                  <a:srgbClr val="000000"/>
                </a:solidFill>
                <a:effectLst/>
                <a:latin typeface="Calibri" panose="020F0502020204030204" pitchFamily="34" charset="0"/>
              </a:rPr>
              <a:t>assistanceprograms</a:t>
            </a:r>
            <a:r>
              <a:rPr lang="en-US" sz="1800" b="0" i="0" u="none" strike="noStrike">
                <a:solidFill>
                  <a:srgbClr val="000000"/>
                </a:solidFill>
                <a:effectLst/>
                <a:latin typeface="Calibri" panose="020F0502020204030204" pitchFamily="34" charset="0"/>
              </a:rPr>
              <a:t> in the US are largely </a:t>
            </a:r>
            <a:r>
              <a:rPr lang="en-US" sz="1800" b="0" i="0" u="none" strike="noStrike" err="1">
                <a:solidFill>
                  <a:srgbClr val="000000"/>
                </a:solidFill>
                <a:effectLst/>
                <a:latin typeface="Calibri" panose="020F0502020204030204" pitchFamily="34" charset="0"/>
              </a:rPr>
              <a:t>designedto</a:t>
            </a:r>
            <a:r>
              <a:rPr lang="en-US" sz="1800" b="0" i="0" u="none" strike="noStrike">
                <a:solidFill>
                  <a:srgbClr val="000000"/>
                </a:solidFill>
                <a:effectLst/>
                <a:latin typeface="Calibri" panose="020F0502020204030204" pitchFamily="34" charset="0"/>
              </a:rPr>
              <a:t> address food insecurity (that is, </a:t>
            </a:r>
            <a:r>
              <a:rPr lang="en-US" sz="1800" b="0" i="0" u="none" strike="noStrike" err="1">
                <a:solidFill>
                  <a:srgbClr val="000000"/>
                </a:solidFill>
                <a:effectLst/>
                <a:latin typeface="Calibri" panose="020F0502020204030204" pitchFamily="34" charset="0"/>
              </a:rPr>
              <a:t>thehousehold</a:t>
            </a:r>
            <a:r>
              <a:rPr lang="en-US" sz="1800" b="0" i="0" u="none" strike="noStrike">
                <a:solidFill>
                  <a:srgbClr val="000000"/>
                </a:solidFill>
                <a:effectLst/>
                <a:latin typeface="Calibri" panose="020F0502020204030204" pitchFamily="34" charset="0"/>
              </a:rPr>
              <a:t>-level social or </a:t>
            </a:r>
            <a:r>
              <a:rPr lang="en-US" sz="1800" b="0" i="0" u="none" strike="noStrike" err="1">
                <a:solidFill>
                  <a:srgbClr val="000000"/>
                </a:solidFill>
                <a:effectLst/>
                <a:latin typeface="Calibri" panose="020F0502020204030204" pitchFamily="34" charset="0"/>
              </a:rPr>
              <a:t>economiccondition</a:t>
            </a:r>
            <a:r>
              <a:rPr lang="en-US" sz="1800" b="0" i="0" u="none" strike="noStrike">
                <a:solidFill>
                  <a:srgbClr val="000000"/>
                </a:solidFill>
                <a:effectLst/>
                <a:latin typeface="Calibri" panose="020F0502020204030204" pitchFamily="34" charset="0"/>
              </a:rPr>
              <a:t> of limited access to </a:t>
            </a:r>
            <a:r>
              <a:rPr lang="en-US" sz="1800" b="0" i="0" u="none" strike="noStrike" err="1">
                <a:solidFill>
                  <a:srgbClr val="000000"/>
                </a:solidFill>
                <a:effectLst/>
                <a:latin typeface="Calibri" panose="020F0502020204030204" pitchFamily="34" charset="0"/>
              </a:rPr>
              <a:t>sufficientfood</a:t>
            </a:r>
            <a:r>
              <a:rPr lang="en-US" sz="1800" b="0" i="0" u="none" strike="noStrike">
                <a:solidFill>
                  <a:srgbClr val="000000"/>
                </a:solidFill>
                <a:effectLst/>
                <a:latin typeface="Calibri" panose="020F0502020204030204" pitchFamily="34" charset="0"/>
              </a:rPr>
              <a:t>).</a:t>
            </a:r>
            <a:r>
              <a:rPr lang="en-US" sz="1800" b="0" i="0">
                <a:solidFill>
                  <a:srgbClr val="FFFFFF"/>
                </a:solidFill>
                <a:effectLst/>
                <a:latin typeface="Calibri" panose="020F0502020204030204" pitchFamily="34" charset="0"/>
              </a:rPr>
              <a:t>​</a:t>
            </a:r>
            <a:endParaRPr lang="en-US" b="0" i="0">
              <a:solidFill>
                <a:srgbClr val="FFFFFF"/>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In contrast, Food Is </a:t>
            </a:r>
            <a:r>
              <a:rPr lang="en-US" sz="1800" b="0" i="0" u="none" strike="noStrike" err="1">
                <a:solidFill>
                  <a:srgbClr val="000000"/>
                </a:solidFill>
                <a:effectLst/>
                <a:latin typeface="Calibri" panose="020F0502020204030204" pitchFamily="34" charset="0"/>
              </a:rPr>
              <a:t>Medicineinterventions</a:t>
            </a:r>
            <a:r>
              <a:rPr lang="en-US" sz="1800" b="0" i="0" u="none" strike="noStrike">
                <a:solidFill>
                  <a:srgbClr val="000000"/>
                </a:solidFill>
                <a:effectLst/>
                <a:latin typeface="Calibri" panose="020F0502020204030204" pitchFamily="34" charset="0"/>
              </a:rPr>
              <a:t> are intended to </a:t>
            </a:r>
            <a:r>
              <a:rPr lang="en-US" sz="1800" b="0" i="0" u="none" strike="noStrike" err="1">
                <a:solidFill>
                  <a:srgbClr val="000000"/>
                </a:solidFill>
                <a:effectLst/>
                <a:latin typeface="Calibri" panose="020F0502020204030204" pitchFamily="34" charset="0"/>
              </a:rPr>
              <a:t>addressdiet</a:t>
            </a:r>
            <a:r>
              <a:rPr lang="en-US" sz="1800" b="0" i="0" u="none" strike="noStrike">
                <a:solidFill>
                  <a:srgbClr val="000000"/>
                </a:solidFill>
                <a:effectLst/>
                <a:latin typeface="Calibri" panose="020F0502020204030204" pitchFamily="34" charset="0"/>
              </a:rPr>
              <a:t>-related chronic conditions for </a:t>
            </a:r>
            <a:r>
              <a:rPr lang="en-US" sz="1800" b="0" i="0" u="none" strike="noStrike" err="1">
                <a:solidFill>
                  <a:srgbClr val="000000"/>
                </a:solidFill>
                <a:effectLst/>
                <a:latin typeface="Calibri" panose="020F0502020204030204" pitchFamily="34" charset="0"/>
              </a:rPr>
              <a:t>specificindividuals</a:t>
            </a:r>
            <a:r>
              <a:rPr lang="en-US" sz="1800" b="0" i="0" u="none" strike="noStrike">
                <a:solidFill>
                  <a:srgbClr val="000000"/>
                </a:solidFill>
                <a:effectLst/>
                <a:latin typeface="Calibri" panose="020F0502020204030204" pitchFamily="34" charset="0"/>
              </a:rPr>
              <a:t> in a health care setting. </a:t>
            </a:r>
            <a:r>
              <a:rPr lang="en-US" sz="1800" b="0" i="0">
                <a:solidFill>
                  <a:srgbClr val="FFFFFF"/>
                </a:solidFill>
                <a:effectLst/>
                <a:latin typeface="Calibri" panose="020F0502020204030204" pitchFamily="34" charset="0"/>
              </a:rPr>
              <a:t>​</a:t>
            </a:r>
            <a:endParaRPr lang="en-US" b="0" i="0">
              <a:solidFill>
                <a:srgbClr val="FFFFFF"/>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Food Is Medicine should work in </a:t>
            </a:r>
            <a:r>
              <a:rPr lang="en-US" sz="1800" b="0" i="0" u="none" strike="noStrike" err="1">
                <a:solidFill>
                  <a:srgbClr val="000000"/>
                </a:solidFill>
                <a:effectLst/>
                <a:latin typeface="Calibri" panose="020F0502020204030204" pitchFamily="34" charset="0"/>
              </a:rPr>
              <a:t>tandemwith</a:t>
            </a:r>
            <a:r>
              <a:rPr lang="en-US" sz="1800" b="0" i="0" u="none" strike="noStrike">
                <a:solidFill>
                  <a:srgbClr val="000000"/>
                </a:solidFill>
                <a:effectLst/>
                <a:latin typeface="Calibri" panose="020F0502020204030204" pitchFamily="34" charset="0"/>
              </a:rPr>
              <a:t> food and nutrition </a:t>
            </a:r>
            <a:r>
              <a:rPr lang="en-US" sz="1800" b="0" i="0" u="none" strike="noStrike" err="1">
                <a:solidFill>
                  <a:srgbClr val="000000"/>
                </a:solidFill>
                <a:effectLst/>
                <a:latin typeface="Calibri" panose="020F0502020204030204" pitchFamily="34" charset="0"/>
              </a:rPr>
              <a:t>assistanceprograms</a:t>
            </a:r>
            <a:r>
              <a:rPr lang="en-US" sz="1800" b="0" i="0" u="none" strike="noStrike">
                <a:solidFill>
                  <a:srgbClr val="000000"/>
                </a:solidFill>
                <a:effectLst/>
                <a:latin typeface="Calibri" panose="020F0502020204030204" pitchFamily="34" charset="0"/>
              </a:rPr>
              <a:t> and population-level </a:t>
            </a:r>
            <a:r>
              <a:rPr lang="en-US" sz="1800" b="0" i="0" u="none" strike="noStrike" err="1">
                <a:solidFill>
                  <a:srgbClr val="000000"/>
                </a:solidFill>
                <a:effectLst/>
                <a:latin typeface="Calibri" panose="020F0502020204030204" pitchFamily="34" charset="0"/>
              </a:rPr>
              <a:t>foodpolicies</a:t>
            </a:r>
            <a:r>
              <a:rPr lang="en-US" sz="1800" b="0" i="0" u="none" strike="noStrike">
                <a:solidFill>
                  <a:srgbClr val="000000"/>
                </a:solidFill>
                <a:effectLst/>
                <a:latin typeface="Calibri" panose="020F0502020204030204" pitchFamily="34" charset="0"/>
              </a:rPr>
              <a:t> to support a healthier </a:t>
            </a:r>
            <a:r>
              <a:rPr lang="en-US" sz="1800" b="0" i="0" u="none" strike="noStrike" err="1">
                <a:solidFill>
                  <a:srgbClr val="000000"/>
                </a:solidFill>
                <a:effectLst/>
                <a:latin typeface="Calibri" panose="020F0502020204030204" pitchFamily="34" charset="0"/>
              </a:rPr>
              <a:t>populationoverall</a:t>
            </a:r>
            <a:r>
              <a:rPr lang="en-US" sz="1800" b="0" i="0" u="none" strike="noStrike">
                <a:solidFill>
                  <a:srgbClr val="000000"/>
                </a:solidFill>
                <a:effectLst/>
                <a:latin typeface="Calibri" panose="020F0502020204030204" pitchFamily="34" charset="0"/>
              </a:rPr>
              <a:t>. </a:t>
            </a:r>
            <a:r>
              <a:rPr lang="en-US" sz="1800" b="0" i="0">
                <a:solidFill>
                  <a:srgbClr val="FFFFFF"/>
                </a:solidFill>
                <a:effectLst/>
                <a:latin typeface="Calibri" panose="020F0502020204030204" pitchFamily="34" charset="0"/>
              </a:rPr>
              <a:t>​</a:t>
            </a:r>
            <a:endParaRPr lang="en-US" b="0" i="0">
              <a:solidFill>
                <a:srgbClr val="FFFFFF"/>
              </a:solidFill>
              <a:effectLst/>
              <a:latin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36A229EB-DC00-59C2-A454-A29B754C59A1}"/>
              </a:ext>
            </a:extLst>
          </p:cNvPr>
          <p:cNvSpPr>
            <a:spLocks noGrp="1"/>
          </p:cNvSpPr>
          <p:nvPr>
            <p:ph type="sldNum" sz="quarter" idx="5"/>
          </p:nvPr>
        </p:nvSpPr>
        <p:spPr/>
        <p:txBody>
          <a:bodyPr/>
          <a:lstStyle/>
          <a:p>
            <a:pPr lvl="0"/>
            <a:fld id="{246928F1-B56D-4E0E-BE47-9168FD1E71FC}" type="slidenum">
              <a:rPr lang="en-US" smtClean="0"/>
              <a:t>32</a:t>
            </a:fld>
            <a:endParaRPr lang="en-US"/>
          </a:p>
        </p:txBody>
      </p:sp>
    </p:spTree>
    <p:extLst>
      <p:ext uri="{BB962C8B-B14F-4D97-AF65-F5344CB8AC3E}">
        <p14:creationId xmlns:p14="http://schemas.microsoft.com/office/powerpoint/2010/main" val="3482430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C0EAE-FC79-9B36-148B-390C4469D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AB42F-E396-6CD9-C02A-7A2CA2564E28}"/>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E59E280E-286C-B70C-3644-4D082FABA274}"/>
              </a:ext>
            </a:extLst>
          </p:cNvPr>
          <p:cNvSpPr txBox="1">
            <a:spLocks noGrp="1"/>
          </p:cNvSpPr>
          <p:nvPr>
            <p:ph type="body" sz="quarter" idx="1"/>
          </p:nvPr>
        </p:nvSpPr>
        <p:spPr/>
        <p:txBody>
          <a:bodyPr/>
          <a:lstStyle/>
          <a:p>
            <a:pPr lvl="0"/>
            <a:r>
              <a:rPr lang="en-US">
                <a:solidFill>
                  <a:srgbClr val="FFFFFF"/>
                </a:solidFill>
              </a:rPr>
              <a:t>As of May 2024, 23 states have 1115 waivers or proposals that include coverage for nutrition services (e.g., screening for food insecurity, nutrition education, and/or provision of food) and 14 of those include coverage of the direct provision of food.</a:t>
            </a:r>
          </a:p>
          <a:p>
            <a:pPr lvl="0"/>
            <a:endParaRPr lang="en-US"/>
          </a:p>
        </p:txBody>
      </p:sp>
      <p:sp>
        <p:nvSpPr>
          <p:cNvPr id="4" name="Slide Number Placeholder 3">
            <a:extLst>
              <a:ext uri="{FF2B5EF4-FFF2-40B4-BE49-F238E27FC236}">
                <a16:creationId xmlns:a16="http://schemas.microsoft.com/office/drawing/2014/main" id="{48844031-7876-5BCA-3558-CEC4C73EE82C}"/>
              </a:ext>
            </a:extLst>
          </p:cNvPr>
          <p:cNvSpPr txBox="1">
            <a:spLocks noGrp="1"/>
          </p:cNvSpPr>
          <p:nvPr>
            <p:ph type="sldNum" sz="quarter" idx="8"/>
          </p:nvPr>
        </p:nvSpPr>
        <p:spPr/>
        <p:txBody>
          <a:bodyPr/>
          <a:lstStyle/>
          <a:p>
            <a:pPr lvl="0"/>
            <a:fld id="{4B9256DF-E8B7-4DCC-B7D7-9660D6DCD81A}" type="slidenum">
              <a:t>34</a:t>
            </a:fld>
            <a:endParaRPr lang="en-US"/>
          </a:p>
        </p:txBody>
      </p:sp>
    </p:spTree>
    <p:extLst>
      <p:ext uri="{BB962C8B-B14F-4D97-AF65-F5344CB8AC3E}">
        <p14:creationId xmlns:p14="http://schemas.microsoft.com/office/powerpoint/2010/main" val="25506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a:t>Fewer than one in 10 Alaska adults (8%) consume both the recommended daily servings of fruit (2 a day) and vegetables (3 a day) in 2021. </a:t>
            </a:r>
          </a:p>
          <a:p>
            <a:r>
              <a:rPr lang="en-US"/>
              <a:t>There are no significant differences in meeting vegetable consumption guidelines by race/ethnicity groups or income status. Those with higher household income level are more likely to meet fruit consumption guidelines than those with a household income at or below 185% of the poverty guideline(29% vs 23%).</a:t>
            </a:r>
            <a:endParaRPr lang="en-US">
              <a:ea typeface="Calibri"/>
              <a:cs typeface="Calibri"/>
            </a:endParaRPr>
          </a:p>
          <a:p>
            <a:r>
              <a:rPr lang="en-US"/>
              <a:t>Women (17%) are more likely than men (13%) to eat the recommended average daily 3 or more servings of vegetables (data not shown). Women (29%) are more likely than men (25%) to get the recommended average daily 2 or more servings of fruit (data not shown).</a:t>
            </a:r>
            <a:endParaRPr lang="en-US">
              <a:ea typeface="Calibri"/>
              <a:cs typeface="Calibri"/>
            </a:endParaRPr>
          </a:p>
          <a:p>
            <a:r>
              <a:rPr lang="en-US"/>
              <a:t>Adults in Southwest Alaska (8%) are significantly less likely to eat 3 or more vegetable servings daily than adults in any other region except Northern Alaska (11%); other regions ranged from 14-16% (data not shown).</a:t>
            </a:r>
            <a:endParaRPr lang="en-US">
              <a:ea typeface="Calibri"/>
              <a:cs typeface="Calibri"/>
            </a:endParaRPr>
          </a:p>
          <a:p>
            <a:r>
              <a:rPr lang="en-US"/>
              <a:t>There are no significant differences in meeting fruit consumption guidelines by region (data not shown).</a:t>
            </a:r>
            <a:endParaRPr lang="en-US">
              <a:ea typeface="Calibri"/>
              <a:cs typeface="Calibri"/>
            </a:endParaRPr>
          </a:p>
        </p:txBody>
      </p:sp>
      <p:sp>
        <p:nvSpPr>
          <p:cNvPr id="4" name="Slide Number Placeholder 3"/>
          <p:cNvSpPr>
            <a:spLocks noGrp="1"/>
          </p:cNvSpPr>
          <p:nvPr>
            <p:ph type="sldNum" sz="quarter" idx="5"/>
          </p:nvPr>
        </p:nvSpPr>
        <p:spPr/>
        <p:txBody>
          <a:bodyPr/>
          <a:lstStyle/>
          <a:p>
            <a:pPr lvl="0"/>
            <a:fld id="{246928F1-B56D-4E0E-BE47-9168FD1E71FC}" type="slidenum">
              <a:rPr lang="en-US"/>
              <a:t>4</a:t>
            </a:fld>
            <a:endParaRPr lang="en-US"/>
          </a:p>
        </p:txBody>
      </p:sp>
    </p:spTree>
    <p:extLst>
      <p:ext uri="{BB962C8B-B14F-4D97-AF65-F5344CB8AC3E}">
        <p14:creationId xmlns:p14="http://schemas.microsoft.com/office/powerpoint/2010/main" val="1088100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4F11F-90F0-789E-25C1-41EE97F429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AEFB2-5EDC-51AD-7304-0224FC2AAF39}"/>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E63249EB-2A92-172B-EF99-29E4D00B4329}"/>
              </a:ext>
            </a:extLst>
          </p:cNvPr>
          <p:cNvSpPr txBox="1">
            <a:spLocks noGrp="1"/>
          </p:cNvSpPr>
          <p:nvPr>
            <p:ph type="body" sz="quarter" idx="1"/>
          </p:nvPr>
        </p:nvSpPr>
        <p:spPr/>
        <p:txBody>
          <a:bodyPr>
            <a:normAutofit fontScale="55000" lnSpcReduction="20000"/>
          </a:bodyPr>
          <a:lstStyle/>
          <a:p>
            <a:r>
              <a:rPr lang="en-US">
                <a:solidFill>
                  <a:srgbClr val="1C1D1F"/>
                </a:solidFill>
              </a:rPr>
              <a:t>8.6.25. We are thrilled to announce that we have successfully rolled out </a:t>
            </a:r>
            <a:r>
              <a:rPr lang="en-US" err="1">
                <a:solidFill>
                  <a:srgbClr val="1C1D1F"/>
                </a:solidFill>
              </a:rPr>
              <a:t>eFMNP</a:t>
            </a:r>
            <a:r>
              <a:rPr lang="en-US">
                <a:solidFill>
                  <a:srgbClr val="1C1D1F"/>
                </a:solidFill>
              </a:rPr>
              <a:t> statewide. We have been diligent in ensuring that the post-rollout phase has also been a success. We collaborated closely with Healthy Together to address any bugs and issues that arose. I am pleased to report that in week three, our helpdesk has experienced a significant reduction in tickets related to </a:t>
            </a:r>
            <a:r>
              <a:rPr lang="en-US" err="1">
                <a:solidFill>
                  <a:srgbClr val="1C1D1F"/>
                </a:solidFill>
              </a:rPr>
              <a:t>eFMNP</a:t>
            </a:r>
            <a:r>
              <a:rPr lang="en-US">
                <a:solidFill>
                  <a:srgbClr val="1C1D1F"/>
                </a:solidFill>
              </a:rPr>
              <a:t>. We are thankful to the agencies and farmers, as their contributions were crucial to this achievement. The feedback, real-time communication, and rapid responses from our vendor have brought us to this point. We are confident that our </a:t>
            </a:r>
            <a:r>
              <a:rPr lang="en-US" err="1">
                <a:solidFill>
                  <a:srgbClr val="1C1D1F"/>
                </a:solidFill>
              </a:rPr>
              <a:t>eFMNP</a:t>
            </a:r>
            <a:r>
              <a:rPr lang="en-US">
                <a:solidFill>
                  <a:srgbClr val="1C1D1F"/>
                </a:solidFill>
              </a:rPr>
              <a:t> will enhance participation among both applicants and farmers, and that its ease of use will soon become second nature..</a:t>
            </a:r>
            <a:endParaRPr lang="en-US">
              <a:ea typeface="Calibri"/>
              <a:cs typeface="Calibri"/>
            </a:endParaRPr>
          </a:p>
          <a:p>
            <a:r>
              <a:rPr lang="en-US">
                <a:solidFill>
                  <a:srgbClr val="1C1D1F"/>
                </a:solidFill>
              </a:rPr>
              <a:t>WIC FMNP site location link: </a:t>
            </a:r>
            <a:r>
              <a:rPr lang="en-US">
                <a:solidFill>
                  <a:srgbClr val="1C1D1F"/>
                </a:solidFill>
                <a:hlinkClick r:id="rId3"/>
              </a:rPr>
              <a:t>https://health.alaska.gov/en/services/farmers-market/</a:t>
            </a:r>
            <a:endParaRPr lang="en-US"/>
          </a:p>
          <a:p>
            <a:r>
              <a:rPr lang="en-US">
                <a:solidFill>
                  <a:srgbClr val="1C1D1F"/>
                </a:solidFill>
              </a:rPr>
              <a:t>List of farms, farm stands, farms that authorized to accept WIC Farmer’s Market Nutrition program benefits</a:t>
            </a:r>
            <a:endParaRPr lang="en-US">
              <a:ea typeface="Calibri"/>
              <a:cs typeface="Calibri"/>
            </a:endParaRPr>
          </a:p>
          <a:p>
            <a:pPr marL="628650" lvl="1" indent="-171450">
              <a:buFont typeface="Arial"/>
              <a:buChar char="•"/>
            </a:pPr>
            <a:r>
              <a:rPr lang="en-US">
                <a:solidFill>
                  <a:srgbClr val="1C1D1F"/>
                </a:solidFill>
                <a:hlinkClick r:id="rId3"/>
              </a:rPr>
              <a:t>https://health.alaska.gov/en/services/farmers-market/</a:t>
            </a:r>
            <a:endParaRPr lang="en-US"/>
          </a:p>
          <a:p>
            <a:pPr marL="628650" lvl="1" indent="-171450">
              <a:buFont typeface="Arial"/>
              <a:buChar char="•"/>
            </a:pPr>
            <a:r>
              <a:rPr lang="en-US">
                <a:solidFill>
                  <a:srgbClr val="1C1D1F"/>
                </a:solidFill>
                <a:hlinkClick r:id="rId4"/>
              </a:rPr>
              <a:t>https://health.alaska.gov/media/ckyj4c5q/2025-senior-agency-list.pdf</a:t>
            </a:r>
            <a:endParaRPr lang="en-US"/>
          </a:p>
          <a:p>
            <a:pPr marL="171450" indent="-171450">
              <a:buFont typeface="Arial"/>
              <a:buChar char="•"/>
            </a:pPr>
            <a:r>
              <a:rPr lang="en-US">
                <a:solidFill>
                  <a:srgbClr val="1C1D1F"/>
                </a:solidFill>
              </a:rPr>
              <a:t>Of the $45, is $30 still from USDA and $15 from the AFMA?</a:t>
            </a:r>
            <a:endParaRPr lang="en-US"/>
          </a:p>
          <a:p>
            <a:pPr marL="628650" lvl="1" indent="-171450">
              <a:buFont typeface="Arial"/>
              <a:buChar char="•"/>
            </a:pPr>
            <a:r>
              <a:rPr lang="en-US">
                <a:solidFill>
                  <a:srgbClr val="1C1D1F"/>
                </a:solidFill>
              </a:rPr>
              <a:t>Indeed, you are right; our partner, the Alaska Farmers Market Association, is covering the extra $15 per participant this year, while the remaining $30 is provided by the USDA.</a:t>
            </a:r>
            <a:endParaRPr lang="en-US"/>
          </a:p>
          <a:p>
            <a:pPr marL="171450" indent="-171450">
              <a:buFont typeface="Arial"/>
              <a:buChar char="•"/>
            </a:pPr>
            <a:r>
              <a:rPr lang="en-US">
                <a:solidFill>
                  <a:srgbClr val="1C1D1F"/>
                </a:solidFill>
              </a:rPr>
              <a:t>I realize it just launched for July 22, but are you able to share any numbers of enrollees or any feedback?</a:t>
            </a:r>
            <a:endParaRPr lang="en-US"/>
          </a:p>
          <a:p>
            <a:pPr marL="628650" lvl="1" indent="-171450">
              <a:buFont typeface="Arial"/>
              <a:buChar char="•"/>
            </a:pPr>
            <a:r>
              <a:rPr lang="en-US">
                <a:solidFill>
                  <a:srgbClr val="1C1D1F"/>
                </a:solidFill>
              </a:rPr>
              <a:t>In the second week, we were thrilled to receive a report from a farmer indicating 85% error-free transactions, which was a significant improvement compared to week one.</a:t>
            </a:r>
            <a:endParaRPr lang="en-US"/>
          </a:p>
          <a:p>
            <a:pPr marL="171450" indent="-171450">
              <a:buFont typeface="Arial"/>
              <a:buChar char="•"/>
            </a:pPr>
            <a:r>
              <a:rPr lang="en-US">
                <a:solidFill>
                  <a:srgbClr val="1C1D1F"/>
                </a:solidFill>
              </a:rPr>
              <a:t>Do you have any flyers or announcements; images you can share with me?</a:t>
            </a:r>
            <a:endParaRPr lang="en-US"/>
          </a:p>
          <a:p>
            <a:pPr marL="457200">
              <a:buFont typeface="Arial"/>
              <a:buChar char="•"/>
            </a:pPr>
            <a:r>
              <a:rPr lang="en-US">
                <a:solidFill>
                  <a:srgbClr val="1C1D1F"/>
                </a:solidFill>
              </a:rPr>
              <a:t>Authorized Farmers’/Farmstands </a:t>
            </a:r>
            <a:endParaRPr lang="en-US"/>
          </a:p>
          <a:p>
            <a:pPr lvl="1">
              <a:buFont typeface="Arial"/>
              <a:buChar char="•"/>
            </a:pPr>
            <a:r>
              <a:rPr lang="en-US">
                <a:solidFill>
                  <a:srgbClr val="1C1D1F"/>
                </a:solidFill>
                <a:hlinkClick r:id="rId5"/>
              </a:rPr>
              <a:t>https://health.alaska.gov/media/fcpcwt3y/2025-authorized-farmers.pdf</a:t>
            </a:r>
            <a:endParaRPr lang="en-US"/>
          </a:p>
          <a:p>
            <a:pPr lvl="1">
              <a:buFont typeface="Arial"/>
              <a:buChar char="•"/>
            </a:pPr>
            <a:r>
              <a:rPr lang="en-US">
                <a:solidFill>
                  <a:srgbClr val="1C1D1F"/>
                </a:solidFill>
              </a:rPr>
              <a:t> </a:t>
            </a:r>
            <a:endParaRPr lang="en-US"/>
          </a:p>
          <a:p>
            <a:pPr lvl="1">
              <a:buFont typeface="Arial"/>
              <a:buChar char="•"/>
            </a:pPr>
            <a:r>
              <a:rPr lang="en-US">
                <a:solidFill>
                  <a:srgbClr val="1C1D1F"/>
                </a:solidFill>
              </a:rPr>
              <a:t>Senior Agency list</a:t>
            </a:r>
            <a:endParaRPr lang="en-US"/>
          </a:p>
          <a:p>
            <a:pPr lvl="1">
              <a:buFont typeface="Arial"/>
              <a:buChar char="•"/>
            </a:pPr>
            <a:r>
              <a:rPr lang="en-US">
                <a:solidFill>
                  <a:srgbClr val="1C1D1F"/>
                </a:solidFill>
                <a:hlinkClick r:id="rId4"/>
              </a:rPr>
              <a:t>https://health.alaska.gov/media/ckyj4c5q/2025-senior-agency-list.pdf</a:t>
            </a:r>
            <a:endParaRPr lang="en-US"/>
          </a:p>
          <a:p>
            <a:pPr lvl="1">
              <a:buFont typeface="Arial"/>
              <a:buChar char="•"/>
            </a:pPr>
            <a:r>
              <a:rPr lang="en-US">
                <a:solidFill>
                  <a:srgbClr val="1C1D1F"/>
                </a:solidFill>
              </a:rPr>
              <a:t> </a:t>
            </a:r>
            <a:endParaRPr lang="en-US"/>
          </a:p>
          <a:p>
            <a:pPr lvl="1">
              <a:buFont typeface="Arial"/>
              <a:buChar char="•"/>
            </a:pPr>
            <a:r>
              <a:rPr lang="en-US">
                <a:solidFill>
                  <a:srgbClr val="1C1D1F"/>
                </a:solidFill>
              </a:rPr>
              <a:t>Guides for participants (Senior and WIC)</a:t>
            </a:r>
            <a:endParaRPr lang="en-US"/>
          </a:p>
          <a:p>
            <a:pPr lvl="1">
              <a:buFont typeface="Arial"/>
              <a:buChar char="•"/>
            </a:pPr>
            <a:r>
              <a:rPr lang="en-US">
                <a:solidFill>
                  <a:srgbClr val="1C1D1F"/>
                </a:solidFill>
                <a:hlinkClick r:id="rId6"/>
              </a:rPr>
              <a:t>https://health.alaska.gov/media/yailqjzo/steps-to-access-your-electronic-senior-farmers-market-electronic-food-benefits.pdf</a:t>
            </a:r>
            <a:endParaRPr lang="en-US"/>
          </a:p>
          <a:p>
            <a:pPr lvl="1">
              <a:buFont typeface="Arial"/>
              <a:buChar char="•"/>
            </a:pPr>
            <a:r>
              <a:rPr lang="en-US">
                <a:solidFill>
                  <a:srgbClr val="1C1D1F"/>
                </a:solidFill>
                <a:hlinkClick r:id="rId7"/>
              </a:rPr>
              <a:t>https://health.alaska.gov/media/cbxh1p3s/steps-to-access-your-wic-electronic-benefits.pdf</a:t>
            </a:r>
            <a:endParaRPr lang="en-US"/>
          </a:p>
          <a:p>
            <a:pPr marL="628650" lvl="1" indent="-171450">
              <a:buFont typeface="Arial"/>
              <a:buChar char="•"/>
            </a:pPr>
            <a:r>
              <a:rPr lang="en-US">
                <a:solidFill>
                  <a:srgbClr val="1C1D1F"/>
                </a:solidFill>
              </a:rPr>
              <a:t>Currently we do not have flyers; however, we do offer guides on our website to help participants understand how to access their benefits.</a:t>
            </a:r>
            <a:endParaRPr lang="en-US">
              <a:ea typeface="Calibri"/>
              <a:cs typeface="Calibri"/>
            </a:endParaRPr>
          </a:p>
          <a:p>
            <a:pPr marL="1085850" lvl="2" indent="-171450">
              <a:buFont typeface="Arial"/>
              <a:buChar char="•"/>
            </a:pPr>
            <a:r>
              <a:rPr lang="en-US">
                <a:solidFill>
                  <a:srgbClr val="1C1D1F"/>
                </a:solidFill>
                <a:hlinkClick r:id="rId7"/>
              </a:rPr>
              <a:t>https://health.alaska.gov/media/cbxh1p3s/steps-to-access-your-wic-electronic-benefits.pdf</a:t>
            </a:r>
            <a:endParaRPr lang="en-US"/>
          </a:p>
          <a:p>
            <a:pPr marL="342900" indent="-342900">
              <a:buAutoNum type="arabicPeriod"/>
            </a:pPr>
            <a:r>
              <a:rPr lang="en-US">
                <a:solidFill>
                  <a:srgbClr val="222222"/>
                </a:solidFill>
              </a:rPr>
              <a:t>Anchorage, </a:t>
            </a:r>
            <a:endParaRPr lang="en-US"/>
          </a:p>
          <a:p>
            <a:pPr marL="342900" indent="-342900">
              <a:buAutoNum type="arabicPeriod"/>
            </a:pPr>
            <a:r>
              <a:rPr lang="en-US">
                <a:solidFill>
                  <a:srgbClr val="222222"/>
                </a:solidFill>
              </a:rPr>
              <a:t>Eagle River, </a:t>
            </a:r>
            <a:endParaRPr lang="en-US"/>
          </a:p>
          <a:p>
            <a:pPr marL="342900" indent="-342900">
              <a:buAutoNum type="arabicPeriod"/>
            </a:pPr>
            <a:r>
              <a:rPr lang="en-US">
                <a:solidFill>
                  <a:srgbClr val="222222"/>
                </a:solidFill>
              </a:rPr>
              <a:t>Fairbanks, </a:t>
            </a:r>
            <a:endParaRPr lang="en-US"/>
          </a:p>
          <a:p>
            <a:pPr marL="342900" indent="-342900">
              <a:buAutoNum type="arabicPeriod"/>
            </a:pPr>
            <a:r>
              <a:rPr lang="en-US">
                <a:solidFill>
                  <a:srgbClr val="222222"/>
                </a:solidFill>
              </a:rPr>
              <a:t>Delta Junction, </a:t>
            </a:r>
            <a:endParaRPr lang="en-US"/>
          </a:p>
          <a:p>
            <a:pPr marL="342900" indent="-342900">
              <a:buAutoNum type="arabicPeriod"/>
            </a:pPr>
            <a:r>
              <a:rPr lang="en-US">
                <a:solidFill>
                  <a:srgbClr val="222222"/>
                </a:solidFill>
              </a:rPr>
              <a:t>Homer, </a:t>
            </a:r>
            <a:endParaRPr lang="en-US"/>
          </a:p>
          <a:p>
            <a:pPr marL="342900" indent="-342900">
              <a:buAutoNum type="arabicPeriod"/>
            </a:pPr>
            <a:r>
              <a:rPr lang="en-US">
                <a:solidFill>
                  <a:srgbClr val="222222"/>
                </a:solidFill>
              </a:rPr>
              <a:t>Kenai, </a:t>
            </a:r>
            <a:endParaRPr lang="en-US"/>
          </a:p>
          <a:p>
            <a:pPr marL="342900" indent="-342900">
              <a:buAutoNum type="arabicPeriod"/>
            </a:pPr>
            <a:r>
              <a:rPr lang="en-US">
                <a:solidFill>
                  <a:srgbClr val="222222"/>
                </a:solidFill>
              </a:rPr>
              <a:t>Palmer, </a:t>
            </a:r>
            <a:endParaRPr lang="en-US"/>
          </a:p>
          <a:p>
            <a:pPr marL="342900" indent="-342900">
              <a:buAutoNum type="arabicPeriod"/>
            </a:pPr>
            <a:r>
              <a:rPr lang="en-US">
                <a:solidFill>
                  <a:srgbClr val="222222"/>
                </a:solidFill>
              </a:rPr>
              <a:t>Wasilla, </a:t>
            </a:r>
            <a:endParaRPr lang="en-US"/>
          </a:p>
          <a:p>
            <a:pPr marL="342900" indent="-342900">
              <a:buAutoNum type="arabicPeriod"/>
            </a:pPr>
            <a:r>
              <a:rPr lang="en-US">
                <a:solidFill>
                  <a:srgbClr val="222222"/>
                </a:solidFill>
              </a:rPr>
              <a:t>Willow, </a:t>
            </a:r>
            <a:endParaRPr lang="en-US"/>
          </a:p>
          <a:p>
            <a:pPr marL="342900" indent="-342900">
              <a:buAutoNum type="arabicPeriod"/>
            </a:pPr>
            <a:r>
              <a:rPr lang="en-US">
                <a:solidFill>
                  <a:srgbClr val="222222"/>
                </a:solidFill>
              </a:rPr>
              <a:t>Soldotna, </a:t>
            </a:r>
            <a:endParaRPr lang="en-US"/>
          </a:p>
          <a:p>
            <a:pPr marL="342900" indent="-342900">
              <a:buAutoNum type="arabicPeriod"/>
            </a:pPr>
            <a:r>
              <a:rPr lang="en-US">
                <a:solidFill>
                  <a:srgbClr val="222222"/>
                </a:solidFill>
              </a:rPr>
              <a:t>Kodiak, </a:t>
            </a:r>
            <a:endParaRPr lang="en-US"/>
          </a:p>
          <a:p>
            <a:pPr marL="342900" indent="-342900">
              <a:buAutoNum type="arabicPeriod"/>
            </a:pPr>
            <a:r>
              <a:rPr lang="en-US">
                <a:solidFill>
                  <a:srgbClr val="222222"/>
                </a:solidFill>
              </a:rPr>
              <a:t>Juneau and </a:t>
            </a:r>
            <a:endParaRPr lang="en-US"/>
          </a:p>
          <a:p>
            <a:pPr marL="342900" indent="-342900">
              <a:buAutoNum type="arabicPeriod"/>
            </a:pPr>
            <a:r>
              <a:rPr lang="en-US">
                <a:solidFill>
                  <a:srgbClr val="222222"/>
                </a:solidFill>
              </a:rPr>
              <a:t>Sitka.</a:t>
            </a:r>
            <a:endParaRPr lang="en-US"/>
          </a:p>
          <a:p>
            <a:pPr lvl="2"/>
            <a:r>
              <a:rPr lang="en-US" b="1">
                <a:solidFill>
                  <a:srgbClr val="9900CC"/>
                </a:solidFill>
              </a:rPr>
              <a:t>A’isha Jackson</a:t>
            </a:r>
            <a:r>
              <a:rPr lang="en-US">
                <a:solidFill>
                  <a:srgbClr val="1C1D1F"/>
                </a:solidFill>
              </a:rPr>
              <a:t> </a:t>
            </a:r>
            <a:endParaRPr lang="en-US"/>
          </a:p>
          <a:p>
            <a:pPr lvl="2"/>
            <a:r>
              <a:rPr lang="en-US">
                <a:solidFill>
                  <a:srgbClr val="1C1D1F"/>
                </a:solidFill>
              </a:rPr>
              <a:t>Phone: 907-465-3100</a:t>
            </a:r>
            <a:endParaRPr lang="en-US"/>
          </a:p>
          <a:p>
            <a:pPr lvl="2"/>
            <a:r>
              <a:rPr lang="en-US">
                <a:solidFill>
                  <a:srgbClr val="1C1D1F"/>
                </a:solidFill>
              </a:rPr>
              <a:t>Cell: 907-419-4164</a:t>
            </a:r>
            <a:endParaRPr lang="en-US"/>
          </a:p>
          <a:p>
            <a:pPr lvl="2"/>
            <a:r>
              <a:rPr lang="en-US">
                <a:solidFill>
                  <a:srgbClr val="1C1D1F"/>
                </a:solidFill>
              </a:rPr>
              <a:t>Project Assistant | FMNP &amp; SFMNP Coordinator</a:t>
            </a:r>
            <a:endParaRPr lang="en-US"/>
          </a:p>
        </p:txBody>
      </p:sp>
      <p:sp>
        <p:nvSpPr>
          <p:cNvPr id="4" name="Slide Number Placeholder 3">
            <a:extLst>
              <a:ext uri="{FF2B5EF4-FFF2-40B4-BE49-F238E27FC236}">
                <a16:creationId xmlns:a16="http://schemas.microsoft.com/office/drawing/2014/main" id="{6247B8CA-6253-47BC-2F72-664C3C91F997}"/>
              </a:ext>
            </a:extLst>
          </p:cNvPr>
          <p:cNvSpPr txBox="1">
            <a:spLocks noGrp="1"/>
          </p:cNvSpPr>
          <p:nvPr>
            <p:ph type="sldNum" sz="quarter" idx="8"/>
          </p:nvPr>
        </p:nvSpPr>
        <p:spPr/>
        <p:txBody>
          <a:bodyPr/>
          <a:lstStyle/>
          <a:p>
            <a:pPr lvl="0"/>
            <a:fld id="{7D61CADF-BA41-48EC-9D83-F379845382D8}" type="slidenum">
              <a:t>39</a:t>
            </a:fld>
            <a:endParaRPr lang="en-US"/>
          </a:p>
        </p:txBody>
      </p:sp>
    </p:spTree>
    <p:extLst>
      <p:ext uri="{BB962C8B-B14F-4D97-AF65-F5344CB8AC3E}">
        <p14:creationId xmlns:p14="http://schemas.microsoft.com/office/powerpoint/2010/main" val="3609702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226CC6-7F54-4625-F5EB-882384278D7F}"/>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DC6816C7-0097-54BF-5B56-E1EBBAE3DFDB}"/>
              </a:ext>
            </a:extLst>
          </p:cNvPr>
          <p:cNvSpPr txBox="1">
            <a:spLocks noGrp="1"/>
          </p:cNvSpPr>
          <p:nvPr>
            <p:ph type="body" sz="quarter" idx="1"/>
          </p:nvPr>
        </p:nvSpPr>
        <p:spPr/>
        <p:txBody>
          <a:bodyPr>
            <a:normAutofit/>
          </a:bodyPr>
          <a:lstStyle/>
          <a:p>
            <a:r>
              <a:rPr lang="en-US">
                <a:solidFill>
                  <a:srgbClr val="1C1D1F"/>
                </a:solidFill>
              </a:rPr>
              <a:t>Point of purchase example.</a:t>
            </a:r>
          </a:p>
        </p:txBody>
      </p:sp>
      <p:sp>
        <p:nvSpPr>
          <p:cNvPr id="4" name="Slide Number Placeholder 3">
            <a:extLst>
              <a:ext uri="{FF2B5EF4-FFF2-40B4-BE49-F238E27FC236}">
                <a16:creationId xmlns:a16="http://schemas.microsoft.com/office/drawing/2014/main" id="{C3568966-42E5-F1D7-D990-799884120DF4}"/>
              </a:ext>
            </a:extLst>
          </p:cNvPr>
          <p:cNvSpPr txBox="1">
            <a:spLocks noGrp="1"/>
          </p:cNvSpPr>
          <p:nvPr>
            <p:ph type="sldNum" sz="quarter" idx="8"/>
          </p:nvPr>
        </p:nvSpPr>
        <p:spPr/>
        <p:txBody>
          <a:bodyPr/>
          <a:lstStyle/>
          <a:p>
            <a:pPr lvl="0"/>
            <a:fld id="{1C8C8786-71D3-4E08-B6BA-05FDECEEF7CD}" type="slidenum">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144EB-83A3-847A-58A6-F0A6D0F58094}"/>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A83E17F7-2328-3E36-3BC4-744BDA797D25}"/>
              </a:ext>
            </a:extLst>
          </p:cNvPr>
          <p:cNvSpPr txBox="1">
            <a:spLocks noGrp="1"/>
          </p:cNvSpPr>
          <p:nvPr>
            <p:ph type="body" sz="quarter" idx="1"/>
          </p:nvPr>
        </p:nvSpPr>
        <p:spPr/>
        <p:txBody>
          <a:bodyPr/>
          <a:lstStyle/>
          <a:p>
            <a:pPr lvl="0"/>
            <a:r>
              <a:rPr lang="en-US" b="1">
                <a:solidFill>
                  <a:srgbClr val="222222"/>
                </a:solidFill>
                <a:latin typeface="Open Sans" pitchFamily="34"/>
              </a:rPr>
              <a:t>About the Community Preventive Services Task Force</a:t>
            </a:r>
          </a:p>
          <a:p>
            <a:pPr lvl="0"/>
            <a:r>
              <a:rPr lang="en-US">
                <a:latin typeface="Open Sans" pitchFamily="34"/>
              </a:rPr>
              <a:t>The Community Preventive Services Task Force (CPSTF) works to improve the health of communities by issuing evidence-based recommendations and findings on public health interventions designed to improve health and safety.</a:t>
            </a:r>
          </a:p>
          <a:p>
            <a:pPr lvl="0"/>
            <a:r>
              <a:rPr lang="en-US" b="1">
                <a:solidFill>
                  <a:srgbClr val="333333"/>
                </a:solidFill>
                <a:latin typeface="Open Sans Semibold" pitchFamily="34"/>
              </a:rPr>
              <a:t>Who We Are</a:t>
            </a:r>
          </a:p>
          <a:p>
            <a:pPr lvl="0"/>
            <a:r>
              <a:rPr lang="en-US">
                <a:latin typeface="Open Sans" pitchFamily="34"/>
              </a:rPr>
              <a:t>The U.S. Department of Health and Human Services (DHHS) established CPSTF in 1996 to develop guidance on which community-based health promotion and disease prevention intervention approaches work and which do not work, based on available scientific evidence.</a:t>
            </a:r>
          </a:p>
          <a:p>
            <a:pPr lvl="0"/>
            <a:r>
              <a:rPr lang="en-US">
                <a:latin typeface="Open Sans" pitchFamily="34"/>
              </a:rPr>
              <a:t>CPSTF is an independent, nonfederal panel of 15 public health and prevention experts who represent a broad range of scientific, practice, and policy expertise in community prevention services, public health, health promotion, and disease prevention. Members are appointed by the director of the Centers for Disease Control and Prevention (CDC). CDC’s Community Guide Program provides administrative, scientific, and technical support for the CPSTF.</a:t>
            </a:r>
          </a:p>
          <a:p>
            <a:pPr lvl="0"/>
            <a:endParaRPr lang="en-US"/>
          </a:p>
        </p:txBody>
      </p:sp>
      <p:sp>
        <p:nvSpPr>
          <p:cNvPr id="4" name="Slide Number Placeholder 3">
            <a:extLst>
              <a:ext uri="{FF2B5EF4-FFF2-40B4-BE49-F238E27FC236}">
                <a16:creationId xmlns:a16="http://schemas.microsoft.com/office/drawing/2014/main" id="{D05008F5-EA07-C85C-8707-AE9A4C0D5504}"/>
              </a:ext>
            </a:extLst>
          </p:cNvPr>
          <p:cNvSpPr txBox="1">
            <a:spLocks noGrp="1"/>
          </p:cNvSpPr>
          <p:nvPr>
            <p:ph type="sldNum" sz="quarter" idx="8"/>
          </p:nvPr>
        </p:nvSpPr>
        <p:spPr/>
        <p:txBody>
          <a:bodyPr/>
          <a:lstStyle/>
          <a:p>
            <a:pPr lvl="0"/>
            <a:fld id="{13FA3E20-E57B-491D-B263-C22FE44BECFC}" type="slidenum">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2C67A-6576-2BE1-E301-57F21BC549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03CC5E-44B5-F647-3A56-CBB99670AA92}"/>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028D6B42-83ED-7C63-0971-299BB494A81B}"/>
              </a:ext>
            </a:extLst>
          </p:cNvPr>
          <p:cNvSpPr txBox="1">
            <a:spLocks noGrp="1"/>
          </p:cNvSpPr>
          <p:nvPr>
            <p:ph type="body" sz="quarter" idx="1"/>
          </p:nvPr>
        </p:nvSpPr>
        <p:spPr/>
        <p:txBody>
          <a:bodyPr>
            <a:normAutofit fontScale="55000" lnSpcReduction="20000"/>
          </a:bodyPr>
          <a:lstStyle/>
          <a:p>
            <a:r>
              <a:rPr lang="en-US">
                <a:solidFill>
                  <a:srgbClr val="1C1D1F"/>
                </a:solidFill>
              </a:rPr>
              <a:t>8.6.25. We are thrilled to announce that we have successfully rolled out </a:t>
            </a:r>
            <a:r>
              <a:rPr lang="en-US" err="1">
                <a:solidFill>
                  <a:srgbClr val="1C1D1F"/>
                </a:solidFill>
              </a:rPr>
              <a:t>eFMNP</a:t>
            </a:r>
            <a:r>
              <a:rPr lang="en-US">
                <a:solidFill>
                  <a:srgbClr val="1C1D1F"/>
                </a:solidFill>
              </a:rPr>
              <a:t> statewide. We have been diligent in ensuring that the post-rollout phase has also been a success. We collaborated closely with Healthy Together to address any bugs and issues that arose. I am pleased to report that in week three, our helpdesk has experienced a significant reduction in tickets related to </a:t>
            </a:r>
            <a:r>
              <a:rPr lang="en-US" err="1">
                <a:solidFill>
                  <a:srgbClr val="1C1D1F"/>
                </a:solidFill>
              </a:rPr>
              <a:t>eFMNP</a:t>
            </a:r>
            <a:r>
              <a:rPr lang="en-US">
                <a:solidFill>
                  <a:srgbClr val="1C1D1F"/>
                </a:solidFill>
              </a:rPr>
              <a:t>. We are thankful to the agencies and farmers, as their contributions were crucial to this achievement. The feedback, real-time communication, and rapid responses from our vendor have brought us to this point. We are confident that our </a:t>
            </a:r>
            <a:r>
              <a:rPr lang="en-US" err="1">
                <a:solidFill>
                  <a:srgbClr val="1C1D1F"/>
                </a:solidFill>
              </a:rPr>
              <a:t>eFMNP</a:t>
            </a:r>
            <a:r>
              <a:rPr lang="en-US">
                <a:solidFill>
                  <a:srgbClr val="1C1D1F"/>
                </a:solidFill>
              </a:rPr>
              <a:t> will enhance participation among both applicants and farmers, and that its ease of use will soon become second nature..</a:t>
            </a:r>
            <a:endParaRPr lang="en-US">
              <a:ea typeface="Calibri"/>
              <a:cs typeface="Calibri"/>
            </a:endParaRPr>
          </a:p>
          <a:p>
            <a:r>
              <a:rPr lang="en-US">
                <a:solidFill>
                  <a:srgbClr val="1C1D1F"/>
                </a:solidFill>
              </a:rPr>
              <a:t>WIC FMNP site location link: </a:t>
            </a:r>
            <a:r>
              <a:rPr lang="en-US">
                <a:solidFill>
                  <a:srgbClr val="1C1D1F"/>
                </a:solidFill>
                <a:hlinkClick r:id="rId3"/>
              </a:rPr>
              <a:t>https://health.alaska.gov/en/services/farmers-market/</a:t>
            </a:r>
            <a:endParaRPr lang="en-US"/>
          </a:p>
          <a:p>
            <a:r>
              <a:rPr lang="en-US">
                <a:solidFill>
                  <a:srgbClr val="1C1D1F"/>
                </a:solidFill>
              </a:rPr>
              <a:t>List of farms, farm stands, farms that authorized to accept WIC Farmer’s Market Nutrition program benefits</a:t>
            </a:r>
            <a:endParaRPr lang="en-US">
              <a:ea typeface="Calibri"/>
              <a:cs typeface="Calibri"/>
            </a:endParaRPr>
          </a:p>
          <a:p>
            <a:pPr marL="628650" lvl="1" indent="-171450">
              <a:buFont typeface="Arial"/>
              <a:buChar char="•"/>
            </a:pPr>
            <a:r>
              <a:rPr lang="en-US">
                <a:solidFill>
                  <a:srgbClr val="1C1D1F"/>
                </a:solidFill>
                <a:hlinkClick r:id="rId3"/>
              </a:rPr>
              <a:t>https://health.alaska.gov/en/services/farmers-market/</a:t>
            </a:r>
            <a:endParaRPr lang="en-US"/>
          </a:p>
          <a:p>
            <a:pPr marL="628650" lvl="1" indent="-171450">
              <a:buFont typeface="Arial"/>
              <a:buChar char="•"/>
            </a:pPr>
            <a:r>
              <a:rPr lang="en-US">
                <a:solidFill>
                  <a:srgbClr val="1C1D1F"/>
                </a:solidFill>
                <a:hlinkClick r:id="rId4"/>
              </a:rPr>
              <a:t>https://health.alaska.gov/media/ckyj4c5q/2025-senior-agency-list.pdf</a:t>
            </a:r>
            <a:endParaRPr lang="en-US"/>
          </a:p>
          <a:p>
            <a:pPr marL="171450" indent="-171450">
              <a:buFont typeface="Arial"/>
              <a:buChar char="•"/>
            </a:pPr>
            <a:r>
              <a:rPr lang="en-US">
                <a:solidFill>
                  <a:srgbClr val="1C1D1F"/>
                </a:solidFill>
              </a:rPr>
              <a:t>Of the $45, is $30 still from USDA and $15 from the AFMA?</a:t>
            </a:r>
            <a:endParaRPr lang="en-US"/>
          </a:p>
          <a:p>
            <a:pPr marL="628650" lvl="1" indent="-171450">
              <a:buFont typeface="Arial"/>
              <a:buChar char="•"/>
            </a:pPr>
            <a:r>
              <a:rPr lang="en-US">
                <a:solidFill>
                  <a:srgbClr val="1C1D1F"/>
                </a:solidFill>
              </a:rPr>
              <a:t>Indeed, you are right; our partner, the Alaska Farmers Market Association, is covering the extra $15 per participant this year, while the remaining $30 is provided by the USDA.</a:t>
            </a:r>
            <a:endParaRPr lang="en-US"/>
          </a:p>
          <a:p>
            <a:pPr marL="171450" indent="-171450">
              <a:buFont typeface="Arial"/>
              <a:buChar char="•"/>
            </a:pPr>
            <a:r>
              <a:rPr lang="en-US">
                <a:solidFill>
                  <a:srgbClr val="1C1D1F"/>
                </a:solidFill>
              </a:rPr>
              <a:t>I realize it just launched for July 22, but are you able to share any numbers of enrollees or any feedback?</a:t>
            </a:r>
            <a:endParaRPr lang="en-US"/>
          </a:p>
          <a:p>
            <a:pPr marL="628650" lvl="1" indent="-171450">
              <a:buFont typeface="Arial"/>
              <a:buChar char="•"/>
            </a:pPr>
            <a:r>
              <a:rPr lang="en-US">
                <a:solidFill>
                  <a:srgbClr val="1C1D1F"/>
                </a:solidFill>
              </a:rPr>
              <a:t>In the second week, we were thrilled to receive a report from a farmer indicating 85% error-free transactions, which was a significant improvement compared to week one.</a:t>
            </a:r>
            <a:endParaRPr lang="en-US"/>
          </a:p>
          <a:p>
            <a:pPr marL="171450" indent="-171450">
              <a:buFont typeface="Arial"/>
              <a:buChar char="•"/>
            </a:pPr>
            <a:r>
              <a:rPr lang="en-US">
                <a:solidFill>
                  <a:srgbClr val="1C1D1F"/>
                </a:solidFill>
              </a:rPr>
              <a:t>Do you have any flyers or announcements; images you can share with me?</a:t>
            </a:r>
            <a:endParaRPr lang="en-US"/>
          </a:p>
          <a:p>
            <a:pPr marL="457200">
              <a:buFont typeface="Arial"/>
              <a:buChar char="•"/>
            </a:pPr>
            <a:r>
              <a:rPr lang="en-US">
                <a:solidFill>
                  <a:srgbClr val="1C1D1F"/>
                </a:solidFill>
              </a:rPr>
              <a:t>Authorized Farmers’/Farmstands </a:t>
            </a:r>
            <a:endParaRPr lang="en-US"/>
          </a:p>
          <a:p>
            <a:pPr lvl="1">
              <a:buFont typeface="Arial"/>
              <a:buChar char="•"/>
            </a:pPr>
            <a:r>
              <a:rPr lang="en-US">
                <a:solidFill>
                  <a:srgbClr val="1C1D1F"/>
                </a:solidFill>
                <a:hlinkClick r:id="rId5"/>
              </a:rPr>
              <a:t>https://health.alaska.gov/media/fcpcwt3y/2025-authorized-farmers.pdf</a:t>
            </a:r>
            <a:endParaRPr lang="en-US"/>
          </a:p>
          <a:p>
            <a:pPr lvl="1">
              <a:buFont typeface="Arial"/>
              <a:buChar char="•"/>
            </a:pPr>
            <a:r>
              <a:rPr lang="en-US">
                <a:solidFill>
                  <a:srgbClr val="1C1D1F"/>
                </a:solidFill>
              </a:rPr>
              <a:t> </a:t>
            </a:r>
            <a:endParaRPr lang="en-US"/>
          </a:p>
          <a:p>
            <a:pPr lvl="1">
              <a:buFont typeface="Arial"/>
              <a:buChar char="•"/>
            </a:pPr>
            <a:r>
              <a:rPr lang="en-US">
                <a:solidFill>
                  <a:srgbClr val="1C1D1F"/>
                </a:solidFill>
              </a:rPr>
              <a:t>Senior Agency list</a:t>
            </a:r>
            <a:endParaRPr lang="en-US"/>
          </a:p>
          <a:p>
            <a:pPr lvl="1">
              <a:buFont typeface="Arial"/>
              <a:buChar char="•"/>
            </a:pPr>
            <a:r>
              <a:rPr lang="en-US">
                <a:solidFill>
                  <a:srgbClr val="1C1D1F"/>
                </a:solidFill>
                <a:hlinkClick r:id="rId4"/>
              </a:rPr>
              <a:t>https://health.alaska.gov/media/ckyj4c5q/2025-senior-agency-list.pdf</a:t>
            </a:r>
            <a:endParaRPr lang="en-US"/>
          </a:p>
          <a:p>
            <a:pPr lvl="1">
              <a:buFont typeface="Arial"/>
              <a:buChar char="•"/>
            </a:pPr>
            <a:r>
              <a:rPr lang="en-US">
                <a:solidFill>
                  <a:srgbClr val="1C1D1F"/>
                </a:solidFill>
              </a:rPr>
              <a:t>Guides for participants (Senior and WIC)</a:t>
            </a:r>
            <a:endParaRPr lang="en-US"/>
          </a:p>
          <a:p>
            <a:pPr lvl="1">
              <a:buFont typeface="Arial"/>
              <a:buChar char="•"/>
            </a:pPr>
            <a:r>
              <a:rPr lang="en-US">
                <a:solidFill>
                  <a:srgbClr val="1C1D1F"/>
                </a:solidFill>
                <a:hlinkClick r:id="rId6"/>
              </a:rPr>
              <a:t>https://health.alaska.gov/media/yailqjzo/steps-to-access-your-electronic-senior-farmers-market-electronic-food-benefits.pdf</a:t>
            </a:r>
            <a:endParaRPr lang="en-US"/>
          </a:p>
          <a:p>
            <a:pPr lvl="1">
              <a:buFont typeface="Arial"/>
              <a:buChar char="•"/>
            </a:pPr>
            <a:r>
              <a:rPr lang="en-US">
                <a:solidFill>
                  <a:srgbClr val="1C1D1F"/>
                </a:solidFill>
                <a:hlinkClick r:id="rId7"/>
              </a:rPr>
              <a:t>https://health.alaska.gov/media/cbxh1p3s/steps-to-access-your-wic-electronic-benefits.pdf</a:t>
            </a:r>
            <a:endParaRPr lang="en-US"/>
          </a:p>
          <a:p>
            <a:pPr marL="628650" lvl="1" indent="-171450">
              <a:buFont typeface="Arial"/>
              <a:buChar char="•"/>
            </a:pPr>
            <a:r>
              <a:rPr lang="en-US">
                <a:solidFill>
                  <a:srgbClr val="1C1D1F"/>
                </a:solidFill>
              </a:rPr>
              <a:t>Currently we do not have flyers; however, we do offer guides on our website to help participants understand how to access their benefits.</a:t>
            </a:r>
            <a:endParaRPr lang="en-US">
              <a:ea typeface="Calibri"/>
              <a:cs typeface="Calibri"/>
            </a:endParaRPr>
          </a:p>
          <a:p>
            <a:pPr marL="1085850" lvl="2" indent="-171450">
              <a:buFont typeface="Arial"/>
              <a:buChar char="•"/>
            </a:pPr>
            <a:r>
              <a:rPr lang="en-US">
                <a:solidFill>
                  <a:srgbClr val="1C1D1F"/>
                </a:solidFill>
                <a:hlinkClick r:id="rId7"/>
              </a:rPr>
              <a:t>https://health.alaska.gov/media/cbxh1p3s/steps-to-access-your-wic-electronic-benefits.pdf</a:t>
            </a:r>
            <a:endParaRPr lang="en-US"/>
          </a:p>
          <a:p>
            <a:pPr marL="342900" indent="-342900">
              <a:buAutoNum type="arabicPeriod"/>
            </a:pPr>
            <a:r>
              <a:rPr lang="en-US">
                <a:solidFill>
                  <a:srgbClr val="222222"/>
                </a:solidFill>
              </a:rPr>
              <a:t>Anchorage, </a:t>
            </a:r>
            <a:endParaRPr lang="en-US"/>
          </a:p>
          <a:p>
            <a:pPr marL="342900" indent="-342900">
              <a:buAutoNum type="arabicPeriod"/>
            </a:pPr>
            <a:r>
              <a:rPr lang="en-US">
                <a:solidFill>
                  <a:srgbClr val="222222"/>
                </a:solidFill>
              </a:rPr>
              <a:t>Eagle River, </a:t>
            </a:r>
            <a:endParaRPr lang="en-US"/>
          </a:p>
          <a:p>
            <a:pPr marL="342900" indent="-342900">
              <a:buAutoNum type="arabicPeriod"/>
            </a:pPr>
            <a:r>
              <a:rPr lang="en-US">
                <a:solidFill>
                  <a:srgbClr val="222222"/>
                </a:solidFill>
              </a:rPr>
              <a:t>Fairbanks, </a:t>
            </a:r>
            <a:endParaRPr lang="en-US"/>
          </a:p>
          <a:p>
            <a:pPr marL="342900" indent="-342900">
              <a:buAutoNum type="arabicPeriod"/>
            </a:pPr>
            <a:r>
              <a:rPr lang="en-US">
                <a:solidFill>
                  <a:srgbClr val="222222"/>
                </a:solidFill>
              </a:rPr>
              <a:t>Delta Junction, </a:t>
            </a:r>
            <a:endParaRPr lang="en-US"/>
          </a:p>
          <a:p>
            <a:pPr marL="342900" indent="-342900">
              <a:buAutoNum type="arabicPeriod"/>
            </a:pPr>
            <a:r>
              <a:rPr lang="en-US">
                <a:solidFill>
                  <a:srgbClr val="222222"/>
                </a:solidFill>
              </a:rPr>
              <a:t>Homer, </a:t>
            </a:r>
            <a:endParaRPr lang="en-US"/>
          </a:p>
          <a:p>
            <a:pPr marL="342900" indent="-342900">
              <a:buAutoNum type="arabicPeriod"/>
            </a:pPr>
            <a:r>
              <a:rPr lang="en-US">
                <a:solidFill>
                  <a:srgbClr val="222222"/>
                </a:solidFill>
              </a:rPr>
              <a:t>Kenai, </a:t>
            </a:r>
            <a:endParaRPr lang="en-US"/>
          </a:p>
          <a:p>
            <a:pPr marL="342900" indent="-342900">
              <a:buAutoNum type="arabicPeriod"/>
            </a:pPr>
            <a:r>
              <a:rPr lang="en-US">
                <a:solidFill>
                  <a:srgbClr val="222222"/>
                </a:solidFill>
              </a:rPr>
              <a:t>Palmer, </a:t>
            </a:r>
            <a:endParaRPr lang="en-US"/>
          </a:p>
          <a:p>
            <a:pPr marL="342900" indent="-342900">
              <a:buAutoNum type="arabicPeriod"/>
            </a:pPr>
            <a:r>
              <a:rPr lang="en-US">
                <a:solidFill>
                  <a:srgbClr val="222222"/>
                </a:solidFill>
              </a:rPr>
              <a:t>Wasilla, </a:t>
            </a:r>
            <a:endParaRPr lang="en-US"/>
          </a:p>
          <a:p>
            <a:pPr marL="342900" indent="-342900">
              <a:buAutoNum type="arabicPeriod"/>
            </a:pPr>
            <a:r>
              <a:rPr lang="en-US">
                <a:solidFill>
                  <a:srgbClr val="222222"/>
                </a:solidFill>
              </a:rPr>
              <a:t>Willow, </a:t>
            </a:r>
            <a:endParaRPr lang="en-US"/>
          </a:p>
          <a:p>
            <a:pPr marL="342900" indent="-342900">
              <a:buAutoNum type="arabicPeriod"/>
            </a:pPr>
            <a:r>
              <a:rPr lang="en-US">
                <a:solidFill>
                  <a:srgbClr val="222222"/>
                </a:solidFill>
              </a:rPr>
              <a:t>Soldotna, </a:t>
            </a:r>
            <a:endParaRPr lang="en-US"/>
          </a:p>
          <a:p>
            <a:pPr marL="342900" indent="-342900">
              <a:buAutoNum type="arabicPeriod"/>
            </a:pPr>
            <a:r>
              <a:rPr lang="en-US">
                <a:solidFill>
                  <a:srgbClr val="222222"/>
                </a:solidFill>
              </a:rPr>
              <a:t>Kodiak, </a:t>
            </a:r>
            <a:endParaRPr lang="en-US"/>
          </a:p>
          <a:p>
            <a:pPr marL="342900" indent="-342900">
              <a:buAutoNum type="arabicPeriod"/>
            </a:pPr>
            <a:r>
              <a:rPr lang="en-US">
                <a:solidFill>
                  <a:srgbClr val="222222"/>
                </a:solidFill>
              </a:rPr>
              <a:t>Juneau and </a:t>
            </a:r>
            <a:endParaRPr lang="en-US"/>
          </a:p>
          <a:p>
            <a:pPr marL="342900" indent="-342900">
              <a:buAutoNum type="arabicPeriod"/>
            </a:pPr>
            <a:r>
              <a:rPr lang="en-US">
                <a:solidFill>
                  <a:srgbClr val="222222"/>
                </a:solidFill>
              </a:rPr>
              <a:t>Sitka.</a:t>
            </a:r>
            <a:endParaRPr lang="en-US"/>
          </a:p>
          <a:p>
            <a:pPr lvl="2"/>
            <a:r>
              <a:rPr lang="en-US" b="1">
                <a:solidFill>
                  <a:srgbClr val="9900CC"/>
                </a:solidFill>
              </a:rPr>
              <a:t>A’isha Jackson</a:t>
            </a:r>
            <a:r>
              <a:rPr lang="en-US">
                <a:solidFill>
                  <a:srgbClr val="1C1D1F"/>
                </a:solidFill>
              </a:rPr>
              <a:t> </a:t>
            </a:r>
            <a:endParaRPr lang="en-US"/>
          </a:p>
          <a:p>
            <a:pPr lvl="2"/>
            <a:r>
              <a:rPr lang="en-US">
                <a:solidFill>
                  <a:srgbClr val="1C1D1F"/>
                </a:solidFill>
              </a:rPr>
              <a:t>Phone: 907-465-3100</a:t>
            </a:r>
            <a:endParaRPr lang="en-US"/>
          </a:p>
          <a:p>
            <a:pPr lvl="2"/>
            <a:r>
              <a:rPr lang="en-US">
                <a:solidFill>
                  <a:srgbClr val="1C1D1F"/>
                </a:solidFill>
              </a:rPr>
              <a:t>Cell: 907-419-4164</a:t>
            </a:r>
            <a:endParaRPr lang="en-US"/>
          </a:p>
          <a:p>
            <a:pPr lvl="2"/>
            <a:r>
              <a:rPr lang="en-US">
                <a:solidFill>
                  <a:srgbClr val="1C1D1F"/>
                </a:solidFill>
              </a:rPr>
              <a:t>Project Assistant | FMNP &amp; SFMNP Coordinator</a:t>
            </a:r>
            <a:endParaRPr lang="en-US"/>
          </a:p>
        </p:txBody>
      </p:sp>
      <p:sp>
        <p:nvSpPr>
          <p:cNvPr id="4" name="Slide Number Placeholder 3">
            <a:extLst>
              <a:ext uri="{FF2B5EF4-FFF2-40B4-BE49-F238E27FC236}">
                <a16:creationId xmlns:a16="http://schemas.microsoft.com/office/drawing/2014/main" id="{A2D3CED1-8072-2BCF-E61B-918FBF5D6C32}"/>
              </a:ext>
            </a:extLst>
          </p:cNvPr>
          <p:cNvSpPr txBox="1">
            <a:spLocks noGrp="1"/>
          </p:cNvSpPr>
          <p:nvPr>
            <p:ph type="sldNum" sz="quarter" idx="8"/>
          </p:nvPr>
        </p:nvSpPr>
        <p:spPr/>
        <p:txBody>
          <a:bodyPr/>
          <a:lstStyle/>
          <a:p>
            <a:pPr lvl="0"/>
            <a:fld id="{7D61CADF-BA41-48EC-9D83-F379845382D8}" type="slidenum">
              <a:t>9</a:t>
            </a:fld>
            <a:endParaRPr lang="en-US"/>
          </a:p>
        </p:txBody>
      </p:sp>
    </p:spTree>
    <p:extLst>
      <p:ext uri="{BB962C8B-B14F-4D97-AF65-F5344CB8AC3E}">
        <p14:creationId xmlns:p14="http://schemas.microsoft.com/office/powerpoint/2010/main" val="1738130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07BB1-0BB6-4895-355A-D26B69B5BFB0}"/>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69404508-D90A-821B-19F2-41738BA85786}"/>
              </a:ext>
            </a:extLst>
          </p:cNvPr>
          <p:cNvSpPr txBox="1">
            <a:spLocks noGrp="1"/>
          </p:cNvSpPr>
          <p:nvPr>
            <p:ph type="body" sz="quarter" idx="1"/>
          </p:nvPr>
        </p:nvSpPr>
        <p:spPr/>
        <p:txBody>
          <a:bodyPr>
            <a:normAutofit/>
          </a:bodyPr>
          <a:lstStyle/>
          <a:p>
            <a:r>
              <a:rPr lang="en-US" dirty="0">
                <a:solidFill>
                  <a:srgbClr val="A75154"/>
                </a:solidFill>
              </a:rPr>
              <a:t>Double Your SNAP Dollars at Farmers Markets – 2025 updated info</a:t>
            </a:r>
            <a:endParaRPr lang="en-US" dirty="0"/>
          </a:p>
          <a:p>
            <a:r>
              <a:rPr lang="en-US" dirty="0">
                <a:solidFill>
                  <a:srgbClr val="3D3D3D"/>
                </a:solidFill>
              </a:rPr>
              <a:t>If you shop with SNAP (formerly food stamps), you can double your buying power at participating farmers markets all season long. Here’s how it works:</a:t>
            </a:r>
            <a:endParaRPr lang="en-US" dirty="0"/>
          </a:p>
          <a:p>
            <a:r>
              <a:rPr lang="en-US" dirty="0">
                <a:solidFill>
                  <a:srgbClr val="3D3D3D"/>
                </a:solidFill>
              </a:rPr>
              <a:t>Spend up to $40 with your Quest Card. Get up to $40 more in free fruits and vegetables. Repeat every week</a:t>
            </a:r>
            <a:endParaRPr lang="en-US" dirty="0">
              <a:ea typeface="Calibri"/>
              <a:cs typeface="Calibri"/>
            </a:endParaRPr>
          </a:p>
          <a:p>
            <a:r>
              <a:rPr lang="en-US" dirty="0">
                <a:solidFill>
                  <a:srgbClr val="3D3D3D"/>
                </a:solidFill>
              </a:rPr>
              <a:t>That means $40 turns into $80 in fresh, local produce grown by Alaska farmers. Just stop by the info booth or market manager table when you arrive, and they’ll walk you through it. Participating markets include:</a:t>
            </a:r>
            <a:endParaRPr lang="en-US" dirty="0"/>
          </a:p>
          <a:p>
            <a:r>
              <a:rPr lang="en-US" dirty="0">
                <a:solidFill>
                  <a:srgbClr val="3D3D3D"/>
                </a:solidFill>
              </a:rPr>
              <a:t>For a full list of markets, visit </a:t>
            </a:r>
            <a:r>
              <a:rPr lang="en-US" dirty="0">
                <a:hlinkClick r:id="rId3"/>
              </a:rPr>
              <a:t>alaskafarmersmarkets.org</a:t>
            </a:r>
            <a:endParaRPr lang="en-US" dirty="0">
              <a:solidFill>
                <a:srgbClr val="3D3D3D"/>
              </a:solidFill>
              <a:ea typeface="Calibri"/>
              <a:cs typeface="Calibri"/>
            </a:endParaRPr>
          </a:p>
          <a:p>
            <a:pPr lvl="0"/>
            <a:r>
              <a:rPr lang="en-US" dirty="0">
                <a:solidFill>
                  <a:srgbClr val="1C1D1F"/>
                </a:solidFill>
                <a:latin typeface="Nunito" pitchFamily="2"/>
              </a:rPr>
              <a:t>DOUBLE SNAP AT</a:t>
            </a:r>
          </a:p>
          <a:p>
            <a:pPr lvl="0"/>
            <a:r>
              <a:rPr lang="en-US" dirty="0">
                <a:solidFill>
                  <a:srgbClr val="1C1D1F"/>
                </a:solidFill>
                <a:latin typeface="Nunito" pitchFamily="2"/>
              </a:rPr>
              <a:t>THESE MARKETS</a:t>
            </a:r>
          </a:p>
          <a:p>
            <a:pPr lvl="0"/>
            <a:r>
              <a:rPr lang="en-US" dirty="0">
                <a:solidFill>
                  <a:srgbClr val="1C1D1F"/>
                </a:solidFill>
                <a:latin typeface="Nunito" pitchFamily="2"/>
              </a:rPr>
              <a:t>Grow North Farm Market| </a:t>
            </a:r>
          </a:p>
          <a:p>
            <a:pPr lvl="0"/>
            <a:r>
              <a:rPr lang="en-US" dirty="0">
                <a:solidFill>
                  <a:srgbClr val="1C1D1F"/>
                </a:solidFill>
                <a:latin typeface="Nunito" pitchFamily="2"/>
              </a:rPr>
              <a:t>Thursday 4-7PM</a:t>
            </a:r>
          </a:p>
          <a:p>
            <a:pPr lvl="0"/>
            <a:r>
              <a:rPr lang="en-US" dirty="0">
                <a:solidFill>
                  <a:srgbClr val="1C1D1F"/>
                </a:solidFill>
                <a:latin typeface="Nunito" pitchFamily="2"/>
              </a:rPr>
              <a:t>3601 Mountain View Dr, </a:t>
            </a:r>
            <a:r>
              <a:rPr lang="en-US" dirty="0" err="1">
                <a:solidFill>
                  <a:srgbClr val="1C1D1F"/>
                </a:solidFill>
                <a:latin typeface="Nunito" pitchFamily="2"/>
              </a:rPr>
              <a:t>AnchorageJune</a:t>
            </a:r>
            <a:r>
              <a:rPr lang="en-US" dirty="0">
                <a:solidFill>
                  <a:srgbClr val="1C1D1F"/>
                </a:solidFill>
                <a:latin typeface="Nunito" pitchFamily="2"/>
              </a:rPr>
              <a:t> 26th- September 25th. </a:t>
            </a:r>
          </a:p>
          <a:p>
            <a:pPr lvl="0"/>
            <a:r>
              <a:rPr lang="en-US" dirty="0">
                <a:solidFill>
                  <a:srgbClr val="1C1D1F"/>
                </a:solidFill>
                <a:latin typeface="Nunito" pitchFamily="2"/>
              </a:rPr>
              <a:t>Matanuska Community Farmers </a:t>
            </a:r>
            <a:r>
              <a:rPr lang="en-US" dirty="0" err="1">
                <a:solidFill>
                  <a:srgbClr val="1C1D1F"/>
                </a:solidFill>
                <a:latin typeface="Nunito" pitchFamily="2"/>
              </a:rPr>
              <a:t>Market|Wednesday</a:t>
            </a:r>
            <a:r>
              <a:rPr lang="en-US" dirty="0">
                <a:solidFill>
                  <a:srgbClr val="1C1D1F"/>
                </a:solidFill>
                <a:latin typeface="Nunito" pitchFamily="2"/>
              </a:rPr>
              <a:t> 4-7pm</a:t>
            </a:r>
          </a:p>
          <a:p>
            <a:pPr lvl="0"/>
            <a:r>
              <a:rPr lang="en-US" dirty="0">
                <a:solidFill>
                  <a:srgbClr val="1C1D1F"/>
                </a:solidFill>
                <a:latin typeface="Nunito" pitchFamily="2"/>
              </a:rPr>
              <a:t>713 S Denali St </a:t>
            </a:r>
            <a:r>
              <a:rPr lang="en-US" dirty="0" err="1">
                <a:solidFill>
                  <a:srgbClr val="1C1D1F"/>
                </a:solidFill>
                <a:latin typeface="Nunito" pitchFamily="2"/>
              </a:rPr>
              <a:t>PalmerJune</a:t>
            </a:r>
            <a:r>
              <a:rPr lang="en-US" dirty="0">
                <a:solidFill>
                  <a:srgbClr val="1C1D1F"/>
                </a:solidFill>
                <a:latin typeface="Nunito" pitchFamily="2"/>
              </a:rPr>
              <a:t> 11th - September 24th</a:t>
            </a:r>
          </a:p>
          <a:p>
            <a:pPr lvl="0"/>
            <a:r>
              <a:rPr lang="en-US" dirty="0">
                <a:solidFill>
                  <a:srgbClr val="1C1D1F"/>
                </a:solidFill>
                <a:latin typeface="Nunito" pitchFamily="2"/>
              </a:rPr>
              <a:t>Homer Farmers </a:t>
            </a:r>
            <a:r>
              <a:rPr lang="en-US" dirty="0" err="1">
                <a:solidFill>
                  <a:srgbClr val="1C1D1F"/>
                </a:solidFill>
                <a:latin typeface="Nunito" pitchFamily="2"/>
              </a:rPr>
              <a:t>Market|Wednesday</a:t>
            </a:r>
            <a:r>
              <a:rPr lang="en-US" dirty="0">
                <a:solidFill>
                  <a:srgbClr val="1C1D1F"/>
                </a:solidFill>
                <a:latin typeface="Nunito" pitchFamily="2"/>
              </a:rPr>
              <a:t> 2-5pm &amp; Saturday 10-3PM</a:t>
            </a:r>
          </a:p>
          <a:p>
            <a:pPr lvl="0"/>
            <a:r>
              <a:rPr lang="en-US" dirty="0">
                <a:solidFill>
                  <a:srgbClr val="1C1D1F"/>
                </a:solidFill>
                <a:latin typeface="Nunito" pitchFamily="2"/>
              </a:rPr>
              <a:t>1155 Ocean Drive, </a:t>
            </a:r>
            <a:r>
              <a:rPr lang="en-US" dirty="0" err="1">
                <a:solidFill>
                  <a:srgbClr val="1C1D1F"/>
                </a:solidFill>
                <a:latin typeface="Nunito" pitchFamily="2"/>
              </a:rPr>
              <a:t>HomerMay</a:t>
            </a:r>
            <a:r>
              <a:rPr lang="en-US" dirty="0">
                <a:solidFill>
                  <a:srgbClr val="1C1D1F"/>
                </a:solidFill>
                <a:latin typeface="Nunito" pitchFamily="2"/>
              </a:rPr>
              <a:t> 24th - September 27th</a:t>
            </a:r>
          </a:p>
          <a:p>
            <a:pPr lvl="0"/>
            <a:r>
              <a:rPr lang="en-US" dirty="0">
                <a:solidFill>
                  <a:srgbClr val="1C1D1F"/>
                </a:solidFill>
                <a:latin typeface="Nunito" pitchFamily="2"/>
              </a:rPr>
              <a:t>Tanana Valley Farmers </a:t>
            </a:r>
            <a:r>
              <a:rPr lang="en-US" dirty="0" err="1">
                <a:solidFill>
                  <a:srgbClr val="1C1D1F"/>
                </a:solidFill>
                <a:latin typeface="Nunito" pitchFamily="2"/>
              </a:rPr>
              <a:t>Market|Wednesday</a:t>
            </a:r>
            <a:r>
              <a:rPr lang="en-US" dirty="0">
                <a:solidFill>
                  <a:srgbClr val="1C1D1F"/>
                </a:solidFill>
                <a:latin typeface="Nunito" pitchFamily="2"/>
              </a:rPr>
              <a:t> 11-4pm &amp; Saturday 9-4PM</a:t>
            </a:r>
          </a:p>
          <a:p>
            <a:pPr lvl="0"/>
            <a:r>
              <a:rPr lang="en-US" dirty="0">
                <a:solidFill>
                  <a:srgbClr val="1C1D1F"/>
                </a:solidFill>
                <a:latin typeface="Nunito" pitchFamily="2"/>
              </a:rPr>
              <a:t>South Side Community Farmers </a:t>
            </a:r>
            <a:r>
              <a:rPr lang="en-US" dirty="0" err="1">
                <a:solidFill>
                  <a:srgbClr val="1C1D1F"/>
                </a:solidFill>
                <a:latin typeface="Nunito" pitchFamily="2"/>
              </a:rPr>
              <a:t>Market|Tuesday</a:t>
            </a:r>
            <a:r>
              <a:rPr lang="en-US" dirty="0">
                <a:solidFill>
                  <a:srgbClr val="1C1D1F"/>
                </a:solidFill>
                <a:latin typeface="Nunito" pitchFamily="2"/>
              </a:rPr>
              <a:t> 4-6:30pm</a:t>
            </a:r>
          </a:p>
          <a:p>
            <a:pPr lvl="0"/>
            <a:r>
              <a:rPr lang="en-US" dirty="0">
                <a:solidFill>
                  <a:srgbClr val="1C1D1F"/>
                </a:solidFill>
                <a:latin typeface="Nunito" pitchFamily="2"/>
              </a:rPr>
              <a:t>720 25th Ave Fairbanks June 10th-September 30th(weather permitting) </a:t>
            </a:r>
          </a:p>
          <a:p>
            <a:pPr lvl="0"/>
            <a:endParaRPr lang="en-US" dirty="0"/>
          </a:p>
        </p:txBody>
      </p:sp>
      <p:sp>
        <p:nvSpPr>
          <p:cNvPr id="4" name="Slide Number Placeholder 3">
            <a:extLst>
              <a:ext uri="{FF2B5EF4-FFF2-40B4-BE49-F238E27FC236}">
                <a16:creationId xmlns:a16="http://schemas.microsoft.com/office/drawing/2014/main" id="{03985EB9-3E1E-C23B-DBB3-7667E0671240}"/>
              </a:ext>
            </a:extLst>
          </p:cNvPr>
          <p:cNvSpPr txBox="1">
            <a:spLocks noGrp="1"/>
          </p:cNvSpPr>
          <p:nvPr>
            <p:ph type="sldNum" sz="quarter" idx="8"/>
          </p:nvPr>
        </p:nvSpPr>
        <p:spPr/>
        <p:txBody>
          <a:bodyPr/>
          <a:lstStyle/>
          <a:p>
            <a:pPr lvl="0"/>
            <a:fld id="{C4E4D089-9AAA-4664-A866-A6738F779EE8}" type="slidenum">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77AD4-B9C6-5C61-B6A7-2E396E73793D}"/>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18387320-7116-5315-1CEE-8D47B23C0212}"/>
              </a:ext>
            </a:extLst>
          </p:cNvPr>
          <p:cNvSpPr txBox="1">
            <a:spLocks noGrp="1"/>
          </p:cNvSpPr>
          <p:nvPr>
            <p:ph type="body" sz="quarter" idx="1"/>
          </p:nvPr>
        </p:nvSpPr>
        <p:spPr/>
        <p:txBody>
          <a:bodyPr>
            <a:normAutofit/>
          </a:bodyPr>
          <a:lstStyle/>
          <a:p>
            <a:pPr lvl="0"/>
            <a:r>
              <a:rPr lang="en-US" dirty="0">
                <a:solidFill>
                  <a:srgbClr val="1C1D1F"/>
                </a:solidFill>
                <a:ea typeface="Calibri"/>
                <a:cs typeface="Calibri"/>
              </a:rPr>
              <a:t>Confirmed in 2025</a:t>
            </a:r>
          </a:p>
        </p:txBody>
      </p:sp>
      <p:sp>
        <p:nvSpPr>
          <p:cNvPr id="4" name="Slide Number Placeholder 3">
            <a:extLst>
              <a:ext uri="{FF2B5EF4-FFF2-40B4-BE49-F238E27FC236}">
                <a16:creationId xmlns:a16="http://schemas.microsoft.com/office/drawing/2014/main" id="{085668A7-0C24-EEE8-37A0-9412CACD9980}"/>
              </a:ext>
            </a:extLst>
          </p:cNvPr>
          <p:cNvSpPr txBox="1">
            <a:spLocks noGrp="1"/>
          </p:cNvSpPr>
          <p:nvPr>
            <p:ph type="sldNum" sz="quarter" idx="8"/>
          </p:nvPr>
        </p:nvSpPr>
        <p:spPr/>
        <p:txBody>
          <a:bodyPr/>
          <a:lstStyle/>
          <a:p>
            <a:pPr lvl="0"/>
            <a:fld id="{7D61CADF-BA41-48EC-9D83-F379845382D8}" type="slidenum">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183C4-D1B5-1CAE-31E6-34E3ED3A0743}"/>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D457746D-013D-6BEA-527F-E3AE322581D9}"/>
              </a:ext>
            </a:extLst>
          </p:cNvPr>
          <p:cNvSpPr txBox="1">
            <a:spLocks noGrp="1"/>
          </p:cNvSpPr>
          <p:nvPr>
            <p:ph type="body" sz="quarter" idx="1"/>
          </p:nvPr>
        </p:nvSpPr>
        <p:spPr/>
        <p:txBody>
          <a:bodyPr/>
          <a:lstStyle/>
          <a:p>
            <a:r>
              <a:rPr lang="en-US" err="1">
                <a:solidFill>
                  <a:srgbClr val="1C1D1F"/>
                </a:solidFill>
                <a:latin typeface="Nunito"/>
              </a:rPr>
              <a:t>GusNIPP</a:t>
            </a:r>
            <a:r>
              <a:rPr lang="en-US">
                <a:solidFill>
                  <a:srgbClr val="1C1D1F"/>
                </a:solidFill>
                <a:latin typeface="Nunito"/>
              </a:rPr>
              <a:t> funded program</a:t>
            </a:r>
          </a:p>
        </p:txBody>
      </p:sp>
      <p:sp>
        <p:nvSpPr>
          <p:cNvPr id="4" name="Slide Number Placeholder 3">
            <a:extLst>
              <a:ext uri="{FF2B5EF4-FFF2-40B4-BE49-F238E27FC236}">
                <a16:creationId xmlns:a16="http://schemas.microsoft.com/office/drawing/2014/main" id="{3F87FBC9-5CF7-2F45-69A7-2635DAA771F7}"/>
              </a:ext>
            </a:extLst>
          </p:cNvPr>
          <p:cNvSpPr txBox="1">
            <a:spLocks noGrp="1"/>
          </p:cNvSpPr>
          <p:nvPr>
            <p:ph type="sldNum" sz="quarter" idx="8"/>
          </p:nvPr>
        </p:nvSpPr>
        <p:spPr/>
        <p:txBody>
          <a:bodyPr/>
          <a:lstStyle/>
          <a:p>
            <a:pPr lvl="0"/>
            <a:fld id="{947D6EEA-D353-4938-92FF-CAC911F897B8}" type="slidenum">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60AAE-32B9-CA5E-25A8-85A3CEEC8314}"/>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01B3FC50-BBD0-E012-8189-8416EB91EBE7}"/>
              </a:ext>
            </a:extLst>
          </p:cNvPr>
          <p:cNvSpPr txBox="1">
            <a:spLocks noGrp="1"/>
          </p:cNvSpPr>
          <p:nvPr>
            <p:ph type="body" sz="quarter" idx="1"/>
          </p:nvPr>
        </p:nvSpPr>
        <p:spPr/>
        <p:txBody>
          <a:bodyPr/>
          <a:lstStyle/>
          <a:p>
            <a:pPr lvl="0"/>
            <a:endParaRPr lang="en-US" b="1">
              <a:solidFill>
                <a:srgbClr val="1C1D1F"/>
              </a:solidFill>
              <a:latin typeface="Nunito"/>
            </a:endParaRPr>
          </a:p>
        </p:txBody>
      </p:sp>
      <p:sp>
        <p:nvSpPr>
          <p:cNvPr id="4" name="Slide Number Placeholder 3">
            <a:extLst>
              <a:ext uri="{FF2B5EF4-FFF2-40B4-BE49-F238E27FC236}">
                <a16:creationId xmlns:a16="http://schemas.microsoft.com/office/drawing/2014/main" id="{A554772B-D8F7-4A04-493C-564C18394622}"/>
              </a:ext>
            </a:extLst>
          </p:cNvPr>
          <p:cNvSpPr txBox="1">
            <a:spLocks noGrp="1"/>
          </p:cNvSpPr>
          <p:nvPr>
            <p:ph type="sldNum" sz="quarter" idx="8"/>
          </p:nvPr>
        </p:nvSpPr>
        <p:spPr/>
        <p:txBody>
          <a:bodyPr/>
          <a:lstStyle/>
          <a:p>
            <a:pPr lvl="0"/>
            <a:fld id="{B1F6437F-7AC8-4F03-9144-81506C2D6225}" type="slidenum">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6B9F9-CDEB-48DE-1137-0A70480B3F7E}"/>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5ED1B00C-7F95-42C2-CA9E-03462786F910}"/>
              </a:ext>
            </a:extLst>
          </p:cNvPr>
          <p:cNvSpPr txBox="1">
            <a:spLocks noGrp="1"/>
          </p:cNvSpPr>
          <p:nvPr>
            <p:ph type="body" sz="quarter" idx="1"/>
          </p:nvPr>
        </p:nvSpPr>
        <p:spPr/>
        <p:txBody>
          <a:bodyPr/>
          <a:lstStyle/>
          <a:p>
            <a:r>
              <a:rPr lang="en-US">
                <a:solidFill>
                  <a:srgbClr val="1C1D1F"/>
                </a:solidFill>
                <a:latin typeface="Nunito"/>
              </a:rPr>
              <a:t>Donation funded program</a:t>
            </a:r>
          </a:p>
        </p:txBody>
      </p:sp>
      <p:sp>
        <p:nvSpPr>
          <p:cNvPr id="4" name="Slide Number Placeholder 3">
            <a:extLst>
              <a:ext uri="{FF2B5EF4-FFF2-40B4-BE49-F238E27FC236}">
                <a16:creationId xmlns:a16="http://schemas.microsoft.com/office/drawing/2014/main" id="{F0C42968-53FE-7128-17FD-B6DE6E80AFB0}"/>
              </a:ext>
            </a:extLst>
          </p:cNvPr>
          <p:cNvSpPr txBox="1">
            <a:spLocks noGrp="1"/>
          </p:cNvSpPr>
          <p:nvPr>
            <p:ph type="sldNum" sz="quarter" idx="8"/>
          </p:nvPr>
        </p:nvSpPr>
        <p:spPr/>
        <p:txBody>
          <a:bodyPr/>
          <a:lstStyle/>
          <a:p>
            <a:pPr lvl="0"/>
            <a:fld id="{A6EA7E35-1B44-46AB-8D6E-FF7A4BB7711F}" type="slidenum">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E0A13ED-A44D-18DF-F86E-AE124F0D648E}"/>
              </a:ext>
            </a:extLst>
          </p:cNvPr>
          <p:cNvSpPr/>
          <p:nvPr/>
        </p:nvSpPr>
        <p:spPr>
          <a:xfrm>
            <a:off x="0" y="5971032"/>
            <a:ext cx="9144000" cy="88696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Rectangle 9">
            <a:extLst>
              <a:ext uri="{FF2B5EF4-FFF2-40B4-BE49-F238E27FC236}">
                <a16:creationId xmlns:a16="http://schemas.microsoft.com/office/drawing/2014/main" id="{3B240C01-32B2-872B-865A-AE1910A2A9EB}"/>
              </a:ext>
            </a:extLst>
          </p:cNvPr>
          <p:cNvSpPr/>
          <p:nvPr/>
        </p:nvSpPr>
        <p:spPr>
          <a:xfrm>
            <a:off x="-9144" y="6053327"/>
            <a:ext cx="2249424" cy="713232"/>
          </a:xfrm>
          <a:prstGeom prst="rect">
            <a:avLst/>
          </a:prstGeom>
          <a:solidFill>
            <a:srgbClr val="51A55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10">
            <a:extLst>
              <a:ext uri="{FF2B5EF4-FFF2-40B4-BE49-F238E27FC236}">
                <a16:creationId xmlns:a16="http://schemas.microsoft.com/office/drawing/2014/main" id="{419C0990-21B0-D920-4976-D5BA01CD399C}"/>
              </a:ext>
            </a:extLst>
          </p:cNvPr>
          <p:cNvSpPr/>
          <p:nvPr/>
        </p:nvSpPr>
        <p:spPr>
          <a:xfrm>
            <a:off x="2359152" y="6044183"/>
            <a:ext cx="6784848" cy="713232"/>
          </a:xfrm>
          <a:prstGeom prst="rect">
            <a:avLst/>
          </a:prstGeom>
          <a:solidFill>
            <a:srgbClr val="A3C1E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Title 7">
            <a:extLst>
              <a:ext uri="{FF2B5EF4-FFF2-40B4-BE49-F238E27FC236}">
                <a16:creationId xmlns:a16="http://schemas.microsoft.com/office/drawing/2014/main" id="{9CD6DB1F-A964-0C67-7C34-7A70384FC7A3}"/>
              </a:ext>
            </a:extLst>
          </p:cNvPr>
          <p:cNvSpPr txBox="1">
            <a:spLocks noGrp="1"/>
          </p:cNvSpPr>
          <p:nvPr>
            <p:ph type="ctrTitle"/>
          </p:nvPr>
        </p:nvSpPr>
        <p:spPr>
          <a:xfrm>
            <a:off x="2362196" y="4038603"/>
            <a:ext cx="6476996" cy="1828800"/>
          </a:xfrm>
        </p:spPr>
        <p:txBody>
          <a:bodyPr anchor="b"/>
          <a:lstStyle>
            <a:lvl1pPr>
              <a:defRPr cap="all"/>
            </a:lvl1pPr>
          </a:lstStyle>
          <a:p>
            <a:pPr lvl="0"/>
            <a:r>
              <a:rPr lang="en-US"/>
              <a:t>Click to edit Master title style</a:t>
            </a:r>
          </a:p>
        </p:txBody>
      </p:sp>
      <p:sp>
        <p:nvSpPr>
          <p:cNvPr id="6" name="Subtitle 8">
            <a:extLst>
              <a:ext uri="{FF2B5EF4-FFF2-40B4-BE49-F238E27FC236}">
                <a16:creationId xmlns:a16="http://schemas.microsoft.com/office/drawing/2014/main" id="{0C5B9F12-9C19-76A5-D3F0-083E26EE03E5}"/>
              </a:ext>
            </a:extLst>
          </p:cNvPr>
          <p:cNvSpPr txBox="1">
            <a:spLocks noGrp="1"/>
          </p:cNvSpPr>
          <p:nvPr>
            <p:ph type="subTitle" idx="1"/>
          </p:nvPr>
        </p:nvSpPr>
        <p:spPr>
          <a:xfrm>
            <a:off x="2362196" y="6050036"/>
            <a:ext cx="6705596" cy="685800"/>
          </a:xfrm>
        </p:spPr>
        <p:txBody>
          <a:bodyPr anchor="ctr"/>
          <a:lstStyle>
            <a:lvl1pPr marL="0" indent="0">
              <a:buNone/>
              <a:defRPr sz="2600"/>
            </a:lvl1pPr>
          </a:lstStyle>
          <a:p>
            <a:pPr lvl="0"/>
            <a:r>
              <a:rPr lang="en-US"/>
              <a:t>Click to edit Master subtitle style</a:t>
            </a:r>
          </a:p>
        </p:txBody>
      </p:sp>
      <p:sp>
        <p:nvSpPr>
          <p:cNvPr id="7" name="Date Placeholder 27">
            <a:extLst>
              <a:ext uri="{FF2B5EF4-FFF2-40B4-BE49-F238E27FC236}">
                <a16:creationId xmlns:a16="http://schemas.microsoft.com/office/drawing/2014/main" id="{C657EF5C-D70C-D474-F1DF-E774F0A733C1}"/>
              </a:ext>
            </a:extLst>
          </p:cNvPr>
          <p:cNvSpPr txBox="1">
            <a:spLocks noGrp="1"/>
          </p:cNvSpPr>
          <p:nvPr>
            <p:ph type="dt" sz="half" idx="7"/>
          </p:nvPr>
        </p:nvSpPr>
        <p:spPr>
          <a:xfrm>
            <a:off x="76196" y="6068699"/>
            <a:ext cx="2057400" cy="685800"/>
          </a:xfrm>
        </p:spPr>
        <p:txBody>
          <a:bodyPr anchorCtr="1"/>
          <a:lstStyle>
            <a:lvl1pPr algn="ctr">
              <a:defRPr sz="2000">
                <a:solidFill>
                  <a:srgbClr val="FFFFFF"/>
                </a:solidFill>
              </a:defRPr>
            </a:lvl1pPr>
          </a:lstStyle>
          <a:p>
            <a:pPr lvl="0"/>
            <a:fld id="{34D769A2-323D-49EF-9AA3-7973C2474940}" type="datetime1">
              <a:rPr lang="en-US" smtClean="0"/>
              <a:pPr lvl="0"/>
              <a:t>9/16/2025</a:t>
            </a:fld>
            <a:endParaRPr lang="en-US"/>
          </a:p>
        </p:txBody>
      </p:sp>
      <p:sp>
        <p:nvSpPr>
          <p:cNvPr id="8" name="Footer Placeholder 16">
            <a:extLst>
              <a:ext uri="{FF2B5EF4-FFF2-40B4-BE49-F238E27FC236}">
                <a16:creationId xmlns:a16="http://schemas.microsoft.com/office/drawing/2014/main" id="{D33CA302-8198-1496-18F3-D492D4253004}"/>
              </a:ext>
            </a:extLst>
          </p:cNvPr>
          <p:cNvSpPr txBox="1">
            <a:spLocks noGrp="1"/>
          </p:cNvSpPr>
          <p:nvPr>
            <p:ph type="ftr" sz="quarter" idx="9"/>
          </p:nvPr>
        </p:nvSpPr>
        <p:spPr>
          <a:xfrm>
            <a:off x="2085389" y="236536"/>
            <a:ext cx="5867403" cy="365129"/>
          </a:xfrm>
        </p:spPr>
        <p:txBody>
          <a:bodyPr/>
          <a:lstStyle>
            <a:lvl1pPr>
              <a:defRPr/>
            </a:lvl1pPr>
          </a:lstStyle>
          <a:p>
            <a:pPr lvl="0"/>
            <a:endParaRPr lang="en-US"/>
          </a:p>
        </p:txBody>
      </p:sp>
      <p:sp>
        <p:nvSpPr>
          <p:cNvPr id="9" name="Slide Number Placeholder 28">
            <a:extLst>
              <a:ext uri="{FF2B5EF4-FFF2-40B4-BE49-F238E27FC236}">
                <a16:creationId xmlns:a16="http://schemas.microsoft.com/office/drawing/2014/main" id="{6EC3CFF6-221A-FF1B-CBEF-5DFB970D1E7A}"/>
              </a:ext>
            </a:extLst>
          </p:cNvPr>
          <p:cNvSpPr txBox="1">
            <a:spLocks noGrp="1"/>
          </p:cNvSpPr>
          <p:nvPr>
            <p:ph type="sldNum" sz="quarter" idx="8"/>
          </p:nvPr>
        </p:nvSpPr>
        <p:spPr>
          <a:xfrm>
            <a:off x="8001000" y="228600"/>
            <a:ext cx="838203" cy="381003"/>
          </a:xfrm>
        </p:spPr>
        <p:txBody>
          <a:bodyPr/>
          <a:lstStyle>
            <a:lvl1pPr>
              <a:defRPr>
                <a:solidFill>
                  <a:srgbClr val="D4D4D6"/>
                </a:solidFill>
              </a:defRPr>
            </a:lvl1pPr>
          </a:lstStyle>
          <a:p>
            <a:pPr lvl="0"/>
            <a:fld id="{30A20D8F-7003-4610-B1E4-5505542AAD9E}" type="slidenum">
              <a:t>‹#›</a:t>
            </a:fld>
            <a:endParaRPr lang="en-US"/>
          </a:p>
        </p:txBody>
      </p:sp>
    </p:spTree>
    <p:extLst>
      <p:ext uri="{BB962C8B-B14F-4D97-AF65-F5344CB8AC3E}">
        <p14:creationId xmlns:p14="http://schemas.microsoft.com/office/powerpoint/2010/main" val="2739324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2990-62B3-40F3-4D8E-3C1065833AC4}"/>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47EC212A-21EB-1FF4-C12C-D1F5EF5C4EF3}"/>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C7A45-4650-A765-A510-B60CCCBBBBB5}"/>
              </a:ext>
            </a:extLst>
          </p:cNvPr>
          <p:cNvSpPr txBox="1">
            <a:spLocks noGrp="1"/>
          </p:cNvSpPr>
          <p:nvPr>
            <p:ph type="dt" sz="half" idx="7"/>
          </p:nvPr>
        </p:nvSpPr>
        <p:spPr/>
        <p:txBody>
          <a:bodyPr/>
          <a:lstStyle>
            <a:lvl1pPr>
              <a:defRPr/>
            </a:lvl1pPr>
          </a:lstStyle>
          <a:p>
            <a:pPr lvl="0"/>
            <a:fld id="{1E5B7655-6471-461D-B964-DD44CB168DB9}" type="datetime1">
              <a:rPr lang="en-US" smtClean="0"/>
              <a:pPr lvl="0"/>
              <a:t>9/16/2025</a:t>
            </a:fld>
            <a:endParaRPr lang="en-US"/>
          </a:p>
        </p:txBody>
      </p:sp>
      <p:sp>
        <p:nvSpPr>
          <p:cNvPr id="5" name="Footer Placeholder 4">
            <a:extLst>
              <a:ext uri="{FF2B5EF4-FFF2-40B4-BE49-F238E27FC236}">
                <a16:creationId xmlns:a16="http://schemas.microsoft.com/office/drawing/2014/main" id="{9ECA7490-75C4-E5F4-4EBD-73F0C4E4C123}"/>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B34E0562-FD18-178B-EA83-9149B6E924C1}"/>
              </a:ext>
            </a:extLst>
          </p:cNvPr>
          <p:cNvSpPr txBox="1">
            <a:spLocks noGrp="1"/>
          </p:cNvSpPr>
          <p:nvPr>
            <p:ph type="sldNum" sz="quarter" idx="8"/>
          </p:nvPr>
        </p:nvSpPr>
        <p:spPr/>
        <p:txBody>
          <a:bodyPr/>
          <a:lstStyle>
            <a:lvl1pPr>
              <a:defRPr/>
            </a:lvl1pPr>
          </a:lstStyle>
          <a:p>
            <a:pPr lvl="0"/>
            <a:fld id="{07AACEA8-B197-44D2-9B24-B0799FE320A1}" type="slidenum">
              <a:t>‹#›</a:t>
            </a:fld>
            <a:endParaRPr lang="en-US"/>
          </a:p>
        </p:txBody>
      </p:sp>
    </p:spTree>
    <p:extLst>
      <p:ext uri="{BB962C8B-B14F-4D97-AF65-F5344CB8AC3E}">
        <p14:creationId xmlns:p14="http://schemas.microsoft.com/office/powerpoint/2010/main" val="1600037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45CBD2-D530-863D-854B-A0D1CFEA35F0}"/>
              </a:ext>
            </a:extLst>
          </p:cNvPr>
          <p:cNvSpPr txBox="1">
            <a:spLocks noGrp="1"/>
          </p:cNvSpPr>
          <p:nvPr>
            <p:ph type="title" orient="vert"/>
          </p:nvPr>
        </p:nvSpPr>
        <p:spPr>
          <a:xfrm>
            <a:off x="6553203" y="609603"/>
            <a:ext cx="2057400" cy="5516566"/>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354B585D-B20C-961C-333A-D24C85A05B6D}"/>
              </a:ext>
            </a:extLst>
          </p:cNvPr>
          <p:cNvSpPr txBox="1">
            <a:spLocks noGrp="1"/>
          </p:cNvSpPr>
          <p:nvPr>
            <p:ph type="body" orient="vert" idx="1"/>
          </p:nvPr>
        </p:nvSpPr>
        <p:spPr>
          <a:xfrm>
            <a:off x="457200" y="609603"/>
            <a:ext cx="5562596" cy="551656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28DB1-39B0-605C-BAD0-D93E79B3BBC4}"/>
              </a:ext>
            </a:extLst>
          </p:cNvPr>
          <p:cNvSpPr txBox="1">
            <a:spLocks noGrp="1"/>
          </p:cNvSpPr>
          <p:nvPr>
            <p:ph type="dt" sz="half" idx="7"/>
          </p:nvPr>
        </p:nvSpPr>
        <p:spPr>
          <a:xfrm>
            <a:off x="6553203" y="6248406"/>
            <a:ext cx="2209803" cy="365129"/>
          </a:xfrm>
        </p:spPr>
        <p:txBody>
          <a:bodyPr/>
          <a:lstStyle>
            <a:lvl1pPr>
              <a:defRPr/>
            </a:lvl1pPr>
          </a:lstStyle>
          <a:p>
            <a:pPr lvl="0"/>
            <a:fld id="{B1A0DF25-9647-4A38-834A-30262233E35F}" type="datetime1">
              <a:rPr lang="en-US" smtClean="0"/>
              <a:pPr lvl="0"/>
              <a:t>9/16/2025</a:t>
            </a:fld>
            <a:endParaRPr lang="en-US"/>
          </a:p>
        </p:txBody>
      </p:sp>
      <p:sp>
        <p:nvSpPr>
          <p:cNvPr id="5" name="Footer Placeholder 4">
            <a:extLst>
              <a:ext uri="{FF2B5EF4-FFF2-40B4-BE49-F238E27FC236}">
                <a16:creationId xmlns:a16="http://schemas.microsoft.com/office/drawing/2014/main" id="{03D57A90-5CE5-AD71-9AD6-3EFFBA220C9B}"/>
              </a:ext>
            </a:extLst>
          </p:cNvPr>
          <p:cNvSpPr txBox="1">
            <a:spLocks noGrp="1"/>
          </p:cNvSpPr>
          <p:nvPr>
            <p:ph type="ftr" sz="quarter" idx="9"/>
          </p:nvPr>
        </p:nvSpPr>
        <p:spPr>
          <a:xfrm>
            <a:off x="457200" y="6248204"/>
            <a:ext cx="5573487" cy="365129"/>
          </a:xfrm>
        </p:spPr>
        <p:txBody>
          <a:bodyPr/>
          <a:lstStyle>
            <a:lvl1pPr>
              <a:defRPr/>
            </a:lvl1pPr>
          </a:lstStyle>
          <a:p>
            <a:pPr lvl="0"/>
            <a:endParaRPr lang="en-US"/>
          </a:p>
        </p:txBody>
      </p:sp>
      <p:sp>
        <p:nvSpPr>
          <p:cNvPr id="6" name="Rectangle 6">
            <a:extLst>
              <a:ext uri="{FF2B5EF4-FFF2-40B4-BE49-F238E27FC236}">
                <a16:creationId xmlns:a16="http://schemas.microsoft.com/office/drawing/2014/main" id="{56A13D9D-1DBF-8C8F-6BAE-CB141EB1725E}"/>
              </a:ext>
            </a:extLst>
          </p:cNvPr>
          <p:cNvSpPr/>
          <p:nvPr/>
        </p:nvSpPr>
        <p:spPr>
          <a:xfrm>
            <a:off x="6096313" y="0"/>
            <a:ext cx="320040"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7">
            <a:extLst>
              <a:ext uri="{FF2B5EF4-FFF2-40B4-BE49-F238E27FC236}">
                <a16:creationId xmlns:a16="http://schemas.microsoft.com/office/drawing/2014/main" id="{50B346E2-0E4D-50E2-6EBF-0D378D4B884F}"/>
              </a:ext>
            </a:extLst>
          </p:cNvPr>
          <p:cNvSpPr/>
          <p:nvPr/>
        </p:nvSpPr>
        <p:spPr>
          <a:xfrm>
            <a:off x="6142033" y="609603"/>
            <a:ext cx="228600" cy="6248396"/>
          </a:xfrm>
          <a:prstGeom prst="rect">
            <a:avLst/>
          </a:prstGeom>
          <a:solidFill>
            <a:srgbClr val="A3C1E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8" name="Rectangle 8">
            <a:extLst>
              <a:ext uri="{FF2B5EF4-FFF2-40B4-BE49-F238E27FC236}">
                <a16:creationId xmlns:a16="http://schemas.microsoft.com/office/drawing/2014/main" id="{3BB9C6CA-7EC2-8278-7CCA-C427A79544CC}"/>
              </a:ext>
            </a:extLst>
          </p:cNvPr>
          <p:cNvSpPr/>
          <p:nvPr/>
        </p:nvSpPr>
        <p:spPr>
          <a:xfrm>
            <a:off x="6142033" y="0"/>
            <a:ext cx="228600" cy="533396"/>
          </a:xfrm>
          <a:prstGeom prst="rect">
            <a:avLst/>
          </a:prstGeom>
          <a:solidFill>
            <a:srgbClr val="51A55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Slide Number Placeholder 5">
            <a:extLst>
              <a:ext uri="{FF2B5EF4-FFF2-40B4-BE49-F238E27FC236}">
                <a16:creationId xmlns:a16="http://schemas.microsoft.com/office/drawing/2014/main" id="{E7D546DE-4A3C-7C4B-3B74-FCA32FF70278}"/>
              </a:ext>
            </a:extLst>
          </p:cNvPr>
          <p:cNvSpPr txBox="1">
            <a:spLocks noGrp="1"/>
          </p:cNvSpPr>
          <p:nvPr>
            <p:ph type="sldNum" sz="quarter" idx="8"/>
          </p:nvPr>
        </p:nvSpPr>
        <p:spPr>
          <a:xfrm rot="5400013">
            <a:off x="5989634" y="144461"/>
            <a:ext cx="533396" cy="244473"/>
          </a:xfrm>
        </p:spPr>
        <p:txBody>
          <a:bodyPr/>
          <a:lstStyle>
            <a:lvl1pPr>
              <a:defRPr/>
            </a:lvl1pPr>
          </a:lstStyle>
          <a:p>
            <a:pPr lvl="0"/>
            <a:fld id="{8890C55B-352F-474E-96B0-D2C613DDFFB4}" type="slidenum">
              <a:t>‹#›</a:t>
            </a:fld>
            <a:endParaRPr lang="en-US"/>
          </a:p>
        </p:txBody>
      </p:sp>
    </p:spTree>
    <p:extLst>
      <p:ext uri="{BB962C8B-B14F-4D97-AF65-F5344CB8AC3E}">
        <p14:creationId xmlns:p14="http://schemas.microsoft.com/office/powerpoint/2010/main" val="3692326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3B1465-5670-5360-6E1F-31D84E7C547B}"/>
              </a:ext>
            </a:extLst>
          </p:cNvPr>
          <p:cNvSpPr txBox="1">
            <a:spLocks noGrp="1"/>
          </p:cNvSpPr>
          <p:nvPr>
            <p:ph type="dt" sz="half" idx="7"/>
          </p:nvPr>
        </p:nvSpPr>
        <p:spPr/>
        <p:txBody>
          <a:bodyPr/>
          <a:lstStyle>
            <a:lvl1pPr defTabSz="685800">
              <a:defRPr/>
            </a:lvl1pPr>
          </a:lstStyle>
          <a:p>
            <a:pPr lvl="0"/>
            <a:fld id="{B732D9D3-A73F-4CB3-B6FF-23DCA51DA0EA}" type="datetime1">
              <a:rPr lang="en-US" smtClean="0"/>
              <a:pPr lvl="0"/>
              <a:t>9/16/2025</a:t>
            </a:fld>
            <a:endParaRPr lang="en-US"/>
          </a:p>
        </p:txBody>
      </p:sp>
      <p:sp>
        <p:nvSpPr>
          <p:cNvPr id="3" name="Footer Placeholder 2">
            <a:extLst>
              <a:ext uri="{FF2B5EF4-FFF2-40B4-BE49-F238E27FC236}">
                <a16:creationId xmlns:a16="http://schemas.microsoft.com/office/drawing/2014/main" id="{B1B49F4B-3A38-5042-6B83-CDDEDF1285B0}"/>
              </a:ext>
            </a:extLst>
          </p:cNvPr>
          <p:cNvSpPr txBox="1">
            <a:spLocks noGrp="1"/>
          </p:cNvSpPr>
          <p:nvPr>
            <p:ph type="ftr" sz="quarter" idx="9"/>
          </p:nvPr>
        </p:nvSpPr>
        <p:spPr/>
        <p:txBody>
          <a:bodyPr/>
          <a:lstStyle>
            <a:lvl1pPr defTabSz="685800">
              <a:defRPr/>
            </a:lvl1pPr>
          </a:lstStyle>
          <a:p>
            <a:pPr lvl="0"/>
            <a:endParaRPr lang="en-US"/>
          </a:p>
        </p:txBody>
      </p:sp>
      <p:sp>
        <p:nvSpPr>
          <p:cNvPr id="4" name="Slide Number Placeholder 3">
            <a:extLst>
              <a:ext uri="{FF2B5EF4-FFF2-40B4-BE49-F238E27FC236}">
                <a16:creationId xmlns:a16="http://schemas.microsoft.com/office/drawing/2014/main" id="{61507D1A-D96B-08AC-4067-78E4C731EEB0}"/>
              </a:ext>
            </a:extLst>
          </p:cNvPr>
          <p:cNvSpPr txBox="1">
            <a:spLocks noGrp="1"/>
          </p:cNvSpPr>
          <p:nvPr>
            <p:ph type="sldNum" sz="quarter" idx="8"/>
          </p:nvPr>
        </p:nvSpPr>
        <p:spPr/>
        <p:txBody>
          <a:bodyPr/>
          <a:lstStyle>
            <a:lvl1pPr defTabSz="685800">
              <a:defRPr/>
            </a:lvl1pPr>
          </a:lstStyle>
          <a:p>
            <a:pPr lvl="0"/>
            <a:fld id="{1C6600C3-6F09-46F1-9BE5-5DA89C0E80A9}" type="slidenum">
              <a:t>‹#›</a:t>
            </a:fld>
            <a:endParaRPr lang="en-US"/>
          </a:p>
        </p:txBody>
      </p:sp>
    </p:spTree>
    <p:extLst>
      <p:ext uri="{BB962C8B-B14F-4D97-AF65-F5344CB8AC3E}">
        <p14:creationId xmlns:p14="http://schemas.microsoft.com/office/powerpoint/2010/main" val="411759763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44435-A758-5A10-65FD-CEF8C5E26BFE}"/>
              </a:ext>
            </a:extLst>
          </p:cNvPr>
          <p:cNvSpPr txBox="1">
            <a:spLocks noGrp="1"/>
          </p:cNvSpPr>
          <p:nvPr>
            <p:ph type="title"/>
          </p:nvPr>
        </p:nvSpPr>
        <p:spPr>
          <a:xfrm>
            <a:off x="612648" y="228600"/>
            <a:ext cx="8153403" cy="990596"/>
          </a:xfrm>
        </p:spPr>
        <p:txBody>
          <a:bodyPr/>
          <a:lstStyle>
            <a:lvl1pPr>
              <a:defRPr/>
            </a:lvl1pPr>
          </a:lstStyle>
          <a:p>
            <a:pPr lvl="0"/>
            <a:r>
              <a:rPr lang="en-US"/>
              <a:t>Click to edit Master title style</a:t>
            </a:r>
          </a:p>
        </p:txBody>
      </p:sp>
      <p:sp>
        <p:nvSpPr>
          <p:cNvPr id="3" name="Date Placeholder 3">
            <a:extLst>
              <a:ext uri="{FF2B5EF4-FFF2-40B4-BE49-F238E27FC236}">
                <a16:creationId xmlns:a16="http://schemas.microsoft.com/office/drawing/2014/main" id="{33FAD5F2-EABD-9BA8-1C52-EBC8D867DD4E}"/>
              </a:ext>
            </a:extLst>
          </p:cNvPr>
          <p:cNvSpPr txBox="1">
            <a:spLocks noGrp="1"/>
          </p:cNvSpPr>
          <p:nvPr>
            <p:ph type="dt" sz="half" idx="7"/>
          </p:nvPr>
        </p:nvSpPr>
        <p:spPr/>
        <p:txBody>
          <a:bodyPr/>
          <a:lstStyle>
            <a:lvl1pPr>
              <a:defRPr/>
            </a:lvl1pPr>
          </a:lstStyle>
          <a:p>
            <a:pPr lvl="0"/>
            <a:fld id="{C48BB15A-9A89-42DD-9BFF-A70A3A6B3F44}" type="datetime1">
              <a:rPr lang="en-US" smtClean="0"/>
              <a:pPr lvl="0"/>
              <a:t>9/16/2025</a:t>
            </a:fld>
            <a:endParaRPr lang="en-US"/>
          </a:p>
        </p:txBody>
      </p:sp>
      <p:sp>
        <p:nvSpPr>
          <p:cNvPr id="4" name="Footer Placeholder 4">
            <a:extLst>
              <a:ext uri="{FF2B5EF4-FFF2-40B4-BE49-F238E27FC236}">
                <a16:creationId xmlns:a16="http://schemas.microsoft.com/office/drawing/2014/main" id="{19CCEF28-9877-E5E4-255F-C0D3C6BE8133}"/>
              </a:ext>
            </a:extLst>
          </p:cNvPr>
          <p:cNvSpPr txBox="1">
            <a:spLocks noGrp="1"/>
          </p:cNvSpPr>
          <p:nvPr>
            <p:ph type="ftr" sz="quarter" idx="9"/>
          </p:nvPr>
        </p:nvSpPr>
        <p:spPr/>
        <p:txBody>
          <a:bodyPr/>
          <a:lstStyle>
            <a:lvl1pPr>
              <a:defRPr/>
            </a:lvl1pPr>
          </a:lstStyle>
          <a:p>
            <a:pPr lvl="0"/>
            <a:endParaRPr lang="en-US"/>
          </a:p>
        </p:txBody>
      </p:sp>
      <p:sp>
        <p:nvSpPr>
          <p:cNvPr id="5" name="Slide Number Placeholder 5">
            <a:extLst>
              <a:ext uri="{FF2B5EF4-FFF2-40B4-BE49-F238E27FC236}">
                <a16:creationId xmlns:a16="http://schemas.microsoft.com/office/drawing/2014/main" id="{33761BDC-3134-7C30-E9EF-D94897B2CA60}"/>
              </a:ext>
            </a:extLst>
          </p:cNvPr>
          <p:cNvSpPr txBox="1">
            <a:spLocks noGrp="1"/>
          </p:cNvSpPr>
          <p:nvPr>
            <p:ph type="sldNum" sz="quarter" idx="8"/>
          </p:nvPr>
        </p:nvSpPr>
        <p:spPr/>
        <p:txBody>
          <a:bodyPr/>
          <a:lstStyle>
            <a:lvl1pPr>
              <a:defRPr/>
            </a:lvl1pPr>
          </a:lstStyle>
          <a:p>
            <a:pPr lvl="0"/>
            <a:fld id="{9D0C3857-90D5-4AED-9ED6-013EC20FC563}" type="slidenum">
              <a:t>‹#›</a:t>
            </a:fld>
            <a:endParaRPr lang="en-US"/>
          </a:p>
        </p:txBody>
      </p:sp>
      <p:sp>
        <p:nvSpPr>
          <p:cNvPr id="6" name="Content Placeholder 7">
            <a:extLst>
              <a:ext uri="{FF2B5EF4-FFF2-40B4-BE49-F238E27FC236}">
                <a16:creationId xmlns:a16="http://schemas.microsoft.com/office/drawing/2014/main" id="{586BB84A-3031-3916-C135-0FC607503DE2}"/>
              </a:ext>
            </a:extLst>
          </p:cNvPr>
          <p:cNvSpPr txBox="1">
            <a:spLocks noGrp="1"/>
          </p:cNvSpPr>
          <p:nvPr>
            <p:ph idx="1"/>
          </p:nvPr>
        </p:nvSpPr>
        <p:spPr>
          <a:xfrm>
            <a:off x="612648" y="1600200"/>
            <a:ext cx="8153403" cy="449580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80504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8314C68A-EB07-F40A-6673-6AD8E791A37A}"/>
              </a:ext>
            </a:extLst>
          </p:cNvPr>
          <p:cNvSpPr txBox="1">
            <a:spLocks noGrp="1"/>
          </p:cNvSpPr>
          <p:nvPr>
            <p:ph type="body" idx="1"/>
          </p:nvPr>
        </p:nvSpPr>
        <p:spPr>
          <a:xfrm>
            <a:off x="1371600" y="2743200"/>
            <a:ext cx="7123111" cy="1673223"/>
          </a:xfrm>
        </p:spPr>
        <p:txBody>
          <a:bodyPr/>
          <a:lstStyle>
            <a:lvl1pPr marL="0" indent="0">
              <a:buNone/>
              <a:defRPr sz="2800">
                <a:solidFill>
                  <a:srgbClr val="D4D4D6"/>
                </a:solidFill>
              </a:defRPr>
            </a:lvl1pPr>
          </a:lstStyle>
          <a:p>
            <a:pPr lvl="0"/>
            <a:r>
              <a:rPr lang="en-US"/>
              <a:t>Click to edit Master text styles</a:t>
            </a:r>
          </a:p>
        </p:txBody>
      </p:sp>
      <p:sp>
        <p:nvSpPr>
          <p:cNvPr id="3" name="Rectangle 6">
            <a:extLst>
              <a:ext uri="{FF2B5EF4-FFF2-40B4-BE49-F238E27FC236}">
                <a16:creationId xmlns:a16="http://schemas.microsoft.com/office/drawing/2014/main" id="{9893D4AB-9E52-CDA9-1704-E7E0D341D40D}"/>
              </a:ext>
            </a:extLst>
          </p:cNvPr>
          <p:cNvSpPr/>
          <p:nvPr/>
        </p:nvSpPr>
        <p:spPr>
          <a:xfrm>
            <a:off x="0" y="1524003"/>
            <a:ext cx="9144000" cy="1143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7">
            <a:extLst>
              <a:ext uri="{FF2B5EF4-FFF2-40B4-BE49-F238E27FC236}">
                <a16:creationId xmlns:a16="http://schemas.microsoft.com/office/drawing/2014/main" id="{D3F01D6E-F37B-D1AE-A4AA-8A9AA763927E}"/>
              </a:ext>
            </a:extLst>
          </p:cNvPr>
          <p:cNvSpPr/>
          <p:nvPr/>
        </p:nvSpPr>
        <p:spPr>
          <a:xfrm>
            <a:off x="0" y="1600200"/>
            <a:ext cx="1295403" cy="990596"/>
          </a:xfrm>
          <a:prstGeom prst="rect">
            <a:avLst/>
          </a:prstGeom>
          <a:solidFill>
            <a:srgbClr val="51A55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Rectangle 8">
            <a:extLst>
              <a:ext uri="{FF2B5EF4-FFF2-40B4-BE49-F238E27FC236}">
                <a16:creationId xmlns:a16="http://schemas.microsoft.com/office/drawing/2014/main" id="{ED783925-6BCA-EDE9-6296-8FA081674B25}"/>
              </a:ext>
            </a:extLst>
          </p:cNvPr>
          <p:cNvSpPr/>
          <p:nvPr/>
        </p:nvSpPr>
        <p:spPr>
          <a:xfrm>
            <a:off x="1371600" y="1600200"/>
            <a:ext cx="7772400" cy="990596"/>
          </a:xfrm>
          <a:prstGeom prst="rect">
            <a:avLst/>
          </a:prstGeom>
          <a:solidFill>
            <a:srgbClr val="A3C1E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Title 1">
            <a:extLst>
              <a:ext uri="{FF2B5EF4-FFF2-40B4-BE49-F238E27FC236}">
                <a16:creationId xmlns:a16="http://schemas.microsoft.com/office/drawing/2014/main" id="{D1819395-C156-9D4D-8914-A175CC673117}"/>
              </a:ext>
            </a:extLst>
          </p:cNvPr>
          <p:cNvSpPr txBox="1">
            <a:spLocks noGrp="1"/>
          </p:cNvSpPr>
          <p:nvPr>
            <p:ph type="title"/>
          </p:nvPr>
        </p:nvSpPr>
        <p:spPr>
          <a:xfrm>
            <a:off x="1371600" y="1600200"/>
            <a:ext cx="7619996" cy="990596"/>
          </a:xfrm>
        </p:spPr>
        <p:txBody>
          <a:bodyPr/>
          <a:lstStyle>
            <a:lvl1pPr>
              <a:defRPr>
                <a:solidFill>
                  <a:srgbClr val="FFFFFF"/>
                </a:solidFill>
              </a:defRPr>
            </a:lvl1pPr>
          </a:lstStyle>
          <a:p>
            <a:pPr lvl="0"/>
            <a:r>
              <a:rPr lang="en-US"/>
              <a:t>Click to edit Master title style</a:t>
            </a:r>
          </a:p>
        </p:txBody>
      </p:sp>
      <p:sp>
        <p:nvSpPr>
          <p:cNvPr id="7" name="Date Placeholder 11">
            <a:extLst>
              <a:ext uri="{FF2B5EF4-FFF2-40B4-BE49-F238E27FC236}">
                <a16:creationId xmlns:a16="http://schemas.microsoft.com/office/drawing/2014/main" id="{DCE67466-B0E7-DD10-BAFD-FEFBCD24FD0E}"/>
              </a:ext>
            </a:extLst>
          </p:cNvPr>
          <p:cNvSpPr txBox="1">
            <a:spLocks noGrp="1"/>
          </p:cNvSpPr>
          <p:nvPr>
            <p:ph type="dt" sz="half" idx="7"/>
          </p:nvPr>
        </p:nvSpPr>
        <p:spPr/>
        <p:txBody>
          <a:bodyPr/>
          <a:lstStyle>
            <a:lvl1pPr>
              <a:defRPr/>
            </a:lvl1pPr>
          </a:lstStyle>
          <a:p>
            <a:pPr lvl="0"/>
            <a:fld id="{86266FDC-9BD5-41A4-90F6-40752C9BB528}" type="datetime1">
              <a:rPr lang="en-US" smtClean="0"/>
              <a:pPr lvl="0"/>
              <a:t>9/16/2025</a:t>
            </a:fld>
            <a:endParaRPr lang="en-US"/>
          </a:p>
        </p:txBody>
      </p:sp>
      <p:sp>
        <p:nvSpPr>
          <p:cNvPr id="8" name="Slide Number Placeholder 12">
            <a:extLst>
              <a:ext uri="{FF2B5EF4-FFF2-40B4-BE49-F238E27FC236}">
                <a16:creationId xmlns:a16="http://schemas.microsoft.com/office/drawing/2014/main" id="{727DE8A6-017F-64F1-A49E-22CECEB98760}"/>
              </a:ext>
            </a:extLst>
          </p:cNvPr>
          <p:cNvSpPr txBox="1">
            <a:spLocks noGrp="1"/>
          </p:cNvSpPr>
          <p:nvPr>
            <p:ph type="sldNum" sz="quarter" idx="8"/>
          </p:nvPr>
        </p:nvSpPr>
        <p:spPr>
          <a:xfrm>
            <a:off x="0" y="1752603"/>
            <a:ext cx="1295403" cy="701673"/>
          </a:xfrm>
        </p:spPr>
        <p:txBody>
          <a:bodyPr>
            <a:noAutofit/>
          </a:bodyPr>
          <a:lstStyle>
            <a:lvl1pPr>
              <a:defRPr sz="2400"/>
            </a:lvl1pPr>
          </a:lstStyle>
          <a:p>
            <a:pPr lvl="0"/>
            <a:fld id="{738F6510-EA20-4D6A-81C5-6BC325D45B72}" type="slidenum">
              <a:t>‹#›</a:t>
            </a:fld>
            <a:endParaRPr lang="en-US"/>
          </a:p>
        </p:txBody>
      </p:sp>
      <p:sp>
        <p:nvSpPr>
          <p:cNvPr id="9" name="Footer Placeholder 13">
            <a:extLst>
              <a:ext uri="{FF2B5EF4-FFF2-40B4-BE49-F238E27FC236}">
                <a16:creationId xmlns:a16="http://schemas.microsoft.com/office/drawing/2014/main" id="{67500C47-5CA2-E805-AD1B-95D54F10ED3F}"/>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50794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E9BD-FCC1-81F8-A7A4-50A2278F08CE}"/>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8">
            <a:extLst>
              <a:ext uri="{FF2B5EF4-FFF2-40B4-BE49-F238E27FC236}">
                <a16:creationId xmlns:a16="http://schemas.microsoft.com/office/drawing/2014/main" id="{6041D39D-F88B-BD32-9EAD-2E8D721C8F32}"/>
              </a:ext>
            </a:extLst>
          </p:cNvPr>
          <p:cNvSpPr txBox="1">
            <a:spLocks noGrp="1"/>
          </p:cNvSpPr>
          <p:nvPr>
            <p:ph idx="1"/>
          </p:nvPr>
        </p:nvSpPr>
        <p:spPr>
          <a:xfrm>
            <a:off x="609603" y="1589565"/>
            <a:ext cx="3886200" cy="45720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C4BAC571-D721-EF3F-1EF1-D0C410E109E7}"/>
              </a:ext>
            </a:extLst>
          </p:cNvPr>
          <p:cNvSpPr txBox="1">
            <a:spLocks noGrp="1"/>
          </p:cNvSpPr>
          <p:nvPr>
            <p:ph idx="2"/>
          </p:nvPr>
        </p:nvSpPr>
        <p:spPr>
          <a:xfrm>
            <a:off x="4844902" y="1589565"/>
            <a:ext cx="3886200" cy="45720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37EDEB98-9AB9-540A-0E04-B58F603ACAF2}"/>
              </a:ext>
            </a:extLst>
          </p:cNvPr>
          <p:cNvSpPr txBox="1">
            <a:spLocks noGrp="1"/>
          </p:cNvSpPr>
          <p:nvPr>
            <p:ph type="dt" sz="half" idx="7"/>
          </p:nvPr>
        </p:nvSpPr>
        <p:spPr/>
        <p:txBody>
          <a:bodyPr/>
          <a:lstStyle>
            <a:lvl1pPr>
              <a:defRPr/>
            </a:lvl1pPr>
          </a:lstStyle>
          <a:p>
            <a:pPr lvl="0"/>
            <a:fld id="{7529CA86-0908-4EBE-B11D-DD5EC00320B4}" type="datetime1">
              <a:rPr lang="en-US" smtClean="0"/>
              <a:pPr lvl="0"/>
              <a:t>9/16/2025</a:t>
            </a:fld>
            <a:endParaRPr lang="en-US"/>
          </a:p>
        </p:txBody>
      </p:sp>
      <p:sp>
        <p:nvSpPr>
          <p:cNvPr id="6" name="Slide Number Placeholder 9">
            <a:extLst>
              <a:ext uri="{FF2B5EF4-FFF2-40B4-BE49-F238E27FC236}">
                <a16:creationId xmlns:a16="http://schemas.microsoft.com/office/drawing/2014/main" id="{B6B1A6A8-80BD-FDBA-ABAE-5ABCBF400CAB}"/>
              </a:ext>
            </a:extLst>
          </p:cNvPr>
          <p:cNvSpPr txBox="1">
            <a:spLocks noGrp="1"/>
          </p:cNvSpPr>
          <p:nvPr>
            <p:ph type="sldNum" sz="quarter" idx="8"/>
          </p:nvPr>
        </p:nvSpPr>
        <p:spPr/>
        <p:txBody>
          <a:bodyPr/>
          <a:lstStyle>
            <a:lvl1pPr>
              <a:defRPr/>
            </a:lvl1pPr>
          </a:lstStyle>
          <a:p>
            <a:pPr lvl="0"/>
            <a:fld id="{2F0CA444-6CAC-424F-A652-A5797C09B597}" type="slidenum">
              <a:t>‹#›</a:t>
            </a:fld>
            <a:endParaRPr lang="en-US"/>
          </a:p>
        </p:txBody>
      </p:sp>
      <p:sp>
        <p:nvSpPr>
          <p:cNvPr id="7" name="Footer Placeholder 11">
            <a:extLst>
              <a:ext uri="{FF2B5EF4-FFF2-40B4-BE49-F238E27FC236}">
                <a16:creationId xmlns:a16="http://schemas.microsoft.com/office/drawing/2014/main" id="{E889E7DA-4746-60FB-DAA5-A0C82651D7FF}"/>
              </a:ext>
            </a:extLst>
          </p:cNvPr>
          <p:cNvSpPr txBox="1">
            <a:spLocks noGrp="1"/>
          </p:cNvSpPr>
          <p:nvPr>
            <p:ph type="ftr" sz="quarter" idx="9"/>
          </p:nvPr>
        </p:nvSpPr>
        <p:spPr/>
        <p:txBody>
          <a:bodyPr/>
          <a:lstStyle>
            <a:lvl1pPr>
              <a:defRPr/>
            </a:lvl1pPr>
          </a:lstStyle>
          <a:p>
            <a:pPr lvl="0"/>
            <a:endParaRPr lang="en-US"/>
          </a:p>
        </p:txBody>
      </p:sp>
    </p:spTree>
    <p:extLst>
      <p:ext uri="{BB962C8B-B14F-4D97-AF65-F5344CB8AC3E}">
        <p14:creationId xmlns:p14="http://schemas.microsoft.com/office/powerpoint/2010/main" val="420578810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E368-9435-012F-C115-EDA537004DDA}"/>
              </a:ext>
            </a:extLst>
          </p:cNvPr>
          <p:cNvSpPr txBox="1">
            <a:spLocks noGrp="1"/>
          </p:cNvSpPr>
          <p:nvPr>
            <p:ph type="title"/>
          </p:nvPr>
        </p:nvSpPr>
        <p:spPr>
          <a:xfrm>
            <a:off x="533396" y="273048"/>
            <a:ext cx="8153403" cy="869951"/>
          </a:xfrm>
        </p:spPr>
        <p:txBody>
          <a:bodyPr/>
          <a:lstStyle>
            <a:lvl1pPr>
              <a:defRPr/>
            </a:lvl1pPr>
          </a:lstStyle>
          <a:p>
            <a:pPr lvl="0"/>
            <a:r>
              <a:rPr lang="en-US"/>
              <a:t>Click to edit Master title style</a:t>
            </a:r>
          </a:p>
        </p:txBody>
      </p:sp>
      <p:sp>
        <p:nvSpPr>
          <p:cNvPr id="3" name="Content Placeholder 10">
            <a:extLst>
              <a:ext uri="{FF2B5EF4-FFF2-40B4-BE49-F238E27FC236}">
                <a16:creationId xmlns:a16="http://schemas.microsoft.com/office/drawing/2014/main" id="{F90AF691-C732-2EA0-234C-F6171BDECB9C}"/>
              </a:ext>
            </a:extLst>
          </p:cNvPr>
          <p:cNvSpPr txBox="1">
            <a:spLocks noGrp="1"/>
          </p:cNvSpPr>
          <p:nvPr>
            <p:ph idx="2"/>
          </p:nvPr>
        </p:nvSpPr>
        <p:spPr>
          <a:xfrm>
            <a:off x="609603" y="2438403"/>
            <a:ext cx="3886200" cy="358140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2">
            <a:extLst>
              <a:ext uri="{FF2B5EF4-FFF2-40B4-BE49-F238E27FC236}">
                <a16:creationId xmlns:a16="http://schemas.microsoft.com/office/drawing/2014/main" id="{B9CA6C2A-6512-3CAE-DDE6-ED36B6E670AF}"/>
              </a:ext>
            </a:extLst>
          </p:cNvPr>
          <p:cNvSpPr txBox="1">
            <a:spLocks noGrp="1"/>
          </p:cNvSpPr>
          <p:nvPr>
            <p:ph idx="4"/>
          </p:nvPr>
        </p:nvSpPr>
        <p:spPr>
          <a:xfrm>
            <a:off x="4800600" y="2438403"/>
            <a:ext cx="3886200" cy="358140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F1C30E9B-4559-0EDD-D57A-17A0CCC95C4B}"/>
              </a:ext>
            </a:extLst>
          </p:cNvPr>
          <p:cNvSpPr txBox="1">
            <a:spLocks noGrp="1"/>
          </p:cNvSpPr>
          <p:nvPr>
            <p:ph type="dt" sz="half" idx="7"/>
          </p:nvPr>
        </p:nvSpPr>
        <p:spPr/>
        <p:txBody>
          <a:bodyPr/>
          <a:lstStyle>
            <a:lvl1pPr>
              <a:defRPr/>
            </a:lvl1pPr>
          </a:lstStyle>
          <a:p>
            <a:pPr lvl="0"/>
            <a:fld id="{20AE5816-0F02-41DD-932B-E0985E1975F2}" type="datetime1">
              <a:rPr lang="en-US" smtClean="0"/>
              <a:pPr lvl="0"/>
              <a:t>9/16/2025</a:t>
            </a:fld>
            <a:endParaRPr lang="en-US"/>
          </a:p>
        </p:txBody>
      </p:sp>
      <p:sp>
        <p:nvSpPr>
          <p:cNvPr id="6" name="Slide Number Placeholder 11">
            <a:extLst>
              <a:ext uri="{FF2B5EF4-FFF2-40B4-BE49-F238E27FC236}">
                <a16:creationId xmlns:a16="http://schemas.microsoft.com/office/drawing/2014/main" id="{8785961D-0CD2-FA95-30DD-B54597FB3B4A}"/>
              </a:ext>
            </a:extLst>
          </p:cNvPr>
          <p:cNvSpPr txBox="1">
            <a:spLocks noGrp="1"/>
          </p:cNvSpPr>
          <p:nvPr>
            <p:ph type="sldNum" sz="quarter" idx="8"/>
          </p:nvPr>
        </p:nvSpPr>
        <p:spPr/>
        <p:txBody>
          <a:bodyPr/>
          <a:lstStyle>
            <a:lvl1pPr>
              <a:defRPr/>
            </a:lvl1pPr>
          </a:lstStyle>
          <a:p>
            <a:pPr lvl="0"/>
            <a:fld id="{6423C562-F6B0-40D9-BE4A-E9EA2F1DE46A}" type="slidenum">
              <a:t>‹#›</a:t>
            </a:fld>
            <a:endParaRPr lang="en-US"/>
          </a:p>
        </p:txBody>
      </p:sp>
      <p:sp>
        <p:nvSpPr>
          <p:cNvPr id="7" name="Footer Placeholder 13">
            <a:extLst>
              <a:ext uri="{FF2B5EF4-FFF2-40B4-BE49-F238E27FC236}">
                <a16:creationId xmlns:a16="http://schemas.microsoft.com/office/drawing/2014/main" id="{80B76C48-1B76-5E88-EDDB-E1232520E63E}"/>
              </a:ext>
            </a:extLst>
          </p:cNvPr>
          <p:cNvSpPr txBox="1">
            <a:spLocks noGrp="1"/>
          </p:cNvSpPr>
          <p:nvPr>
            <p:ph type="ftr" sz="quarter" idx="9"/>
          </p:nvPr>
        </p:nvSpPr>
        <p:spPr/>
        <p:txBody>
          <a:bodyPr/>
          <a:lstStyle>
            <a:lvl1pPr>
              <a:defRPr/>
            </a:lvl1pPr>
          </a:lstStyle>
          <a:p>
            <a:pPr lvl="0"/>
            <a:endParaRPr lang="en-US"/>
          </a:p>
        </p:txBody>
      </p:sp>
      <p:sp>
        <p:nvSpPr>
          <p:cNvPr id="8" name="Text Placeholder 15">
            <a:extLst>
              <a:ext uri="{FF2B5EF4-FFF2-40B4-BE49-F238E27FC236}">
                <a16:creationId xmlns:a16="http://schemas.microsoft.com/office/drawing/2014/main" id="{F1F096F2-92CF-0FD3-E537-E1E4071E0E33}"/>
              </a:ext>
            </a:extLst>
          </p:cNvPr>
          <p:cNvSpPr txBox="1">
            <a:spLocks noGrp="1"/>
          </p:cNvSpPr>
          <p:nvPr>
            <p:ph type="body" idx="1"/>
          </p:nvPr>
        </p:nvSpPr>
        <p:spPr>
          <a:xfrm>
            <a:off x="609603" y="1752603"/>
            <a:ext cx="3886200" cy="640080"/>
          </a:xfrm>
          <a:solidFill>
            <a:srgbClr val="51A553"/>
          </a:solidFill>
        </p:spPr>
        <p:txBody>
          <a:bodyPr anchor="ctr"/>
          <a:lstStyle>
            <a:lvl1pPr marL="0" indent="0">
              <a:buNone/>
              <a:defRPr sz="2000" b="1"/>
            </a:lvl1pPr>
          </a:lstStyle>
          <a:p>
            <a:pPr lvl="0"/>
            <a:r>
              <a:rPr lang="en-US"/>
              <a:t>Click to edit Master text styles</a:t>
            </a:r>
          </a:p>
        </p:txBody>
      </p:sp>
      <p:sp>
        <p:nvSpPr>
          <p:cNvPr id="9" name="Text Placeholder 14">
            <a:extLst>
              <a:ext uri="{FF2B5EF4-FFF2-40B4-BE49-F238E27FC236}">
                <a16:creationId xmlns:a16="http://schemas.microsoft.com/office/drawing/2014/main" id="{9AB6AF74-F61F-EA82-7B67-7A8ACC4991D3}"/>
              </a:ext>
            </a:extLst>
          </p:cNvPr>
          <p:cNvSpPr txBox="1">
            <a:spLocks noGrp="1"/>
          </p:cNvSpPr>
          <p:nvPr>
            <p:ph type="body" idx="3"/>
          </p:nvPr>
        </p:nvSpPr>
        <p:spPr>
          <a:xfrm>
            <a:off x="4800600" y="1752603"/>
            <a:ext cx="3886200" cy="640080"/>
          </a:xfrm>
          <a:solidFill>
            <a:srgbClr val="6BB76D"/>
          </a:solidFill>
        </p:spPr>
        <p:txBody>
          <a:bodyPr anchor="ctr"/>
          <a:lstStyle>
            <a:lvl1pPr marL="0" indent="0">
              <a:buNone/>
              <a:defRPr sz="2000" b="1"/>
            </a:lvl1pPr>
          </a:lstStyle>
          <a:p>
            <a:pPr lvl="0"/>
            <a:r>
              <a:rPr lang="en-US"/>
              <a:t>Click to edit Master text styles</a:t>
            </a:r>
          </a:p>
        </p:txBody>
      </p:sp>
    </p:spTree>
    <p:extLst>
      <p:ext uri="{BB962C8B-B14F-4D97-AF65-F5344CB8AC3E}">
        <p14:creationId xmlns:p14="http://schemas.microsoft.com/office/powerpoint/2010/main" val="1315306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5E0AD-508A-54CC-158A-208033DA7EBF}"/>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0B7EF125-4782-702F-3B99-70E88D1C0B57}"/>
              </a:ext>
            </a:extLst>
          </p:cNvPr>
          <p:cNvSpPr txBox="1">
            <a:spLocks noGrp="1"/>
          </p:cNvSpPr>
          <p:nvPr>
            <p:ph type="dt" sz="half" idx="7"/>
          </p:nvPr>
        </p:nvSpPr>
        <p:spPr/>
        <p:txBody>
          <a:bodyPr/>
          <a:lstStyle>
            <a:lvl1pPr>
              <a:defRPr/>
            </a:lvl1pPr>
          </a:lstStyle>
          <a:p>
            <a:pPr lvl="0"/>
            <a:fld id="{BE04EF01-B93D-43D7-87B6-64635E121C85}" type="datetime1">
              <a:rPr lang="en-US" smtClean="0"/>
              <a:pPr lvl="0"/>
              <a:t>9/16/2025</a:t>
            </a:fld>
            <a:endParaRPr lang="en-US"/>
          </a:p>
        </p:txBody>
      </p:sp>
      <p:sp>
        <p:nvSpPr>
          <p:cNvPr id="4" name="Footer Placeholder 3">
            <a:extLst>
              <a:ext uri="{FF2B5EF4-FFF2-40B4-BE49-F238E27FC236}">
                <a16:creationId xmlns:a16="http://schemas.microsoft.com/office/drawing/2014/main" id="{157762BC-6B80-E6E8-9EA4-4FF417E15AEE}"/>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237B2304-85C1-6BC3-5894-DE739AB44E17}"/>
              </a:ext>
            </a:extLst>
          </p:cNvPr>
          <p:cNvSpPr txBox="1">
            <a:spLocks noGrp="1"/>
          </p:cNvSpPr>
          <p:nvPr>
            <p:ph type="sldNum" sz="quarter" idx="8"/>
          </p:nvPr>
        </p:nvSpPr>
        <p:spPr/>
        <p:txBody>
          <a:bodyPr/>
          <a:lstStyle>
            <a:lvl1pPr>
              <a:defRPr/>
            </a:lvl1pPr>
          </a:lstStyle>
          <a:p>
            <a:pPr lvl="0"/>
            <a:fld id="{77C27AA0-6BEF-42C2-9B47-2190278D8A75}" type="slidenum">
              <a:t>‹#›</a:t>
            </a:fld>
            <a:endParaRPr lang="en-US"/>
          </a:p>
        </p:txBody>
      </p:sp>
    </p:spTree>
    <p:extLst>
      <p:ext uri="{BB962C8B-B14F-4D97-AF65-F5344CB8AC3E}">
        <p14:creationId xmlns:p14="http://schemas.microsoft.com/office/powerpoint/2010/main" val="323495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B07F00-F745-A4DC-5DE4-FA7322C87EC3}"/>
              </a:ext>
            </a:extLst>
          </p:cNvPr>
          <p:cNvSpPr txBox="1">
            <a:spLocks noGrp="1"/>
          </p:cNvSpPr>
          <p:nvPr>
            <p:ph type="dt" sz="half" idx="7"/>
          </p:nvPr>
        </p:nvSpPr>
        <p:spPr/>
        <p:txBody>
          <a:bodyPr/>
          <a:lstStyle>
            <a:lvl1pPr>
              <a:defRPr/>
            </a:lvl1pPr>
          </a:lstStyle>
          <a:p>
            <a:pPr lvl="0"/>
            <a:fld id="{8B981978-07E2-4D7B-9EF5-3CE6F9B2F034}" type="datetime1">
              <a:rPr lang="en-US" smtClean="0"/>
              <a:pPr lvl="0"/>
              <a:t>9/16/2025</a:t>
            </a:fld>
            <a:endParaRPr lang="en-US"/>
          </a:p>
        </p:txBody>
      </p:sp>
      <p:sp>
        <p:nvSpPr>
          <p:cNvPr id="3" name="Footer Placeholder 2">
            <a:extLst>
              <a:ext uri="{FF2B5EF4-FFF2-40B4-BE49-F238E27FC236}">
                <a16:creationId xmlns:a16="http://schemas.microsoft.com/office/drawing/2014/main" id="{AB894401-6677-3918-BC27-C152A2B5E38B}"/>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7EDFDBC4-45E3-A672-AE8A-5744DED4765E}"/>
              </a:ext>
            </a:extLst>
          </p:cNvPr>
          <p:cNvSpPr txBox="1">
            <a:spLocks noGrp="1"/>
          </p:cNvSpPr>
          <p:nvPr>
            <p:ph type="sldNum" sz="quarter" idx="8"/>
          </p:nvPr>
        </p:nvSpPr>
        <p:spPr>
          <a:xfrm>
            <a:off x="0" y="6248396"/>
            <a:ext cx="533396" cy="381003"/>
          </a:xfrm>
        </p:spPr>
        <p:txBody>
          <a:bodyPr/>
          <a:lstStyle>
            <a:lvl1pPr>
              <a:defRPr>
                <a:solidFill>
                  <a:srgbClr val="D4D4D6"/>
                </a:solidFill>
              </a:defRPr>
            </a:lvl1pPr>
          </a:lstStyle>
          <a:p>
            <a:pPr lvl="0"/>
            <a:fld id="{DF604E9A-0733-4822-B4D5-68BE2FBBDB1A}" type="slidenum">
              <a:t>‹#›</a:t>
            </a:fld>
            <a:endParaRPr lang="en-US"/>
          </a:p>
        </p:txBody>
      </p:sp>
    </p:spTree>
    <p:extLst>
      <p:ext uri="{BB962C8B-B14F-4D97-AF65-F5344CB8AC3E}">
        <p14:creationId xmlns:p14="http://schemas.microsoft.com/office/powerpoint/2010/main" val="196480071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C4A95-968F-C264-A9AE-2C2D627EB2FA}"/>
              </a:ext>
            </a:extLst>
          </p:cNvPr>
          <p:cNvSpPr txBox="1">
            <a:spLocks noGrp="1"/>
          </p:cNvSpPr>
          <p:nvPr>
            <p:ph type="title"/>
          </p:nvPr>
        </p:nvSpPr>
        <p:spPr>
          <a:xfrm>
            <a:off x="609603" y="273048"/>
            <a:ext cx="8077196" cy="869951"/>
          </a:xfrm>
        </p:spPr>
        <p:txBody>
          <a:bodyPr/>
          <a:lstStyle>
            <a:lvl1pPr>
              <a:defRPr/>
            </a:lvl1pPr>
          </a:lstStyle>
          <a:p>
            <a:pPr lvl="0"/>
            <a:r>
              <a:rPr lang="en-US"/>
              <a:t>Click to edit Master title style</a:t>
            </a:r>
          </a:p>
        </p:txBody>
      </p:sp>
      <p:sp>
        <p:nvSpPr>
          <p:cNvPr id="3" name="Date Placeholder 4">
            <a:extLst>
              <a:ext uri="{FF2B5EF4-FFF2-40B4-BE49-F238E27FC236}">
                <a16:creationId xmlns:a16="http://schemas.microsoft.com/office/drawing/2014/main" id="{FFCD4F3F-0D33-521D-339F-301CC5CD10A4}"/>
              </a:ext>
            </a:extLst>
          </p:cNvPr>
          <p:cNvSpPr txBox="1">
            <a:spLocks noGrp="1"/>
          </p:cNvSpPr>
          <p:nvPr>
            <p:ph type="dt" sz="half" idx="7"/>
          </p:nvPr>
        </p:nvSpPr>
        <p:spPr/>
        <p:txBody>
          <a:bodyPr/>
          <a:lstStyle>
            <a:lvl1pPr>
              <a:defRPr/>
            </a:lvl1pPr>
          </a:lstStyle>
          <a:p>
            <a:pPr lvl="0"/>
            <a:fld id="{22FA852F-6939-4012-9326-90CDA1034603}" type="datetime1">
              <a:rPr lang="en-US" smtClean="0"/>
              <a:pPr lvl="0"/>
              <a:t>9/16/2025</a:t>
            </a:fld>
            <a:endParaRPr lang="en-US"/>
          </a:p>
        </p:txBody>
      </p:sp>
      <p:sp>
        <p:nvSpPr>
          <p:cNvPr id="4" name="Footer Placeholder 5">
            <a:extLst>
              <a:ext uri="{FF2B5EF4-FFF2-40B4-BE49-F238E27FC236}">
                <a16:creationId xmlns:a16="http://schemas.microsoft.com/office/drawing/2014/main" id="{B3EE32BD-3E5C-E8ED-55B6-F0311F9F344D}"/>
              </a:ext>
            </a:extLst>
          </p:cNvPr>
          <p:cNvSpPr txBox="1">
            <a:spLocks noGrp="1"/>
          </p:cNvSpPr>
          <p:nvPr>
            <p:ph type="ftr" sz="quarter" idx="9"/>
          </p:nvPr>
        </p:nvSpPr>
        <p:spPr/>
        <p:txBody>
          <a:bodyPr/>
          <a:lstStyle>
            <a:lvl1pPr>
              <a:defRPr/>
            </a:lvl1pPr>
          </a:lstStyle>
          <a:p>
            <a:pPr lvl="0"/>
            <a:endParaRPr lang="en-US"/>
          </a:p>
        </p:txBody>
      </p:sp>
      <p:sp>
        <p:nvSpPr>
          <p:cNvPr id="5" name="Slide Number Placeholder 6">
            <a:extLst>
              <a:ext uri="{FF2B5EF4-FFF2-40B4-BE49-F238E27FC236}">
                <a16:creationId xmlns:a16="http://schemas.microsoft.com/office/drawing/2014/main" id="{610ED489-2C53-D180-993E-E17A8F510FF9}"/>
              </a:ext>
            </a:extLst>
          </p:cNvPr>
          <p:cNvSpPr txBox="1">
            <a:spLocks noGrp="1"/>
          </p:cNvSpPr>
          <p:nvPr>
            <p:ph type="sldNum" sz="quarter" idx="8"/>
          </p:nvPr>
        </p:nvSpPr>
        <p:spPr/>
        <p:txBody>
          <a:bodyPr/>
          <a:lstStyle>
            <a:lvl1pPr>
              <a:defRPr/>
            </a:lvl1pPr>
          </a:lstStyle>
          <a:p>
            <a:pPr lvl="0"/>
            <a:fld id="{1D7F1BCB-3AE0-40B4-88B4-B55F973DB7E6}" type="slidenum">
              <a:t>‹#›</a:t>
            </a:fld>
            <a:endParaRPr lang="en-US"/>
          </a:p>
        </p:txBody>
      </p:sp>
      <p:sp>
        <p:nvSpPr>
          <p:cNvPr id="6" name="Text Placeholder 2">
            <a:extLst>
              <a:ext uri="{FF2B5EF4-FFF2-40B4-BE49-F238E27FC236}">
                <a16:creationId xmlns:a16="http://schemas.microsoft.com/office/drawing/2014/main" id="{F546282E-37FA-9BDA-DFCD-D56ACFE5340A}"/>
              </a:ext>
            </a:extLst>
          </p:cNvPr>
          <p:cNvSpPr txBox="1">
            <a:spLocks noGrp="1"/>
          </p:cNvSpPr>
          <p:nvPr>
            <p:ph type="body" idx="2"/>
          </p:nvPr>
        </p:nvSpPr>
        <p:spPr>
          <a:xfrm>
            <a:off x="609603" y="1752603"/>
            <a:ext cx="1600200" cy="4343400"/>
          </a:xfrm>
          <a:solidFill>
            <a:srgbClr val="51A553"/>
          </a:solidFill>
          <a:ln w="50804" cap="sq">
            <a:solidFill>
              <a:srgbClr val="51A553"/>
            </a:solidFill>
            <a:prstDash val="solid"/>
            <a:miter/>
          </a:ln>
        </p:spPr>
        <p:txBody>
          <a:bodyPr lIns="137160" tIns="182880" rIns="137160" bIns="91440"/>
          <a:lstStyle>
            <a:lvl1pPr marL="0" indent="0">
              <a:spcAft>
                <a:spcPts val="1000"/>
              </a:spcAft>
              <a:buNone/>
              <a:defRPr sz="1800"/>
            </a:lvl1pPr>
          </a:lstStyle>
          <a:p>
            <a:pPr lvl="0"/>
            <a:r>
              <a:rPr lang="en-US"/>
              <a:t>Click to edit Master text styles</a:t>
            </a:r>
          </a:p>
        </p:txBody>
      </p:sp>
      <p:sp>
        <p:nvSpPr>
          <p:cNvPr id="7" name="Content Placeholder 8">
            <a:extLst>
              <a:ext uri="{FF2B5EF4-FFF2-40B4-BE49-F238E27FC236}">
                <a16:creationId xmlns:a16="http://schemas.microsoft.com/office/drawing/2014/main" id="{66238CF5-BF1C-C440-EC94-4C6B11ED99B4}"/>
              </a:ext>
            </a:extLst>
          </p:cNvPr>
          <p:cNvSpPr txBox="1">
            <a:spLocks noGrp="1"/>
          </p:cNvSpPr>
          <p:nvPr>
            <p:ph idx="1"/>
          </p:nvPr>
        </p:nvSpPr>
        <p:spPr>
          <a:xfrm>
            <a:off x="2362196" y="1752603"/>
            <a:ext cx="6400800" cy="441959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81045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02F561B-0255-E2DB-A184-944528462569}"/>
              </a:ext>
            </a:extLst>
          </p:cNvPr>
          <p:cNvSpPr txBox="1">
            <a:spLocks noGrp="1"/>
          </p:cNvSpPr>
          <p:nvPr>
            <p:ph type="body" idx="2"/>
          </p:nvPr>
        </p:nvSpPr>
        <p:spPr>
          <a:xfrm>
            <a:off x="1600200" y="5486400"/>
            <a:ext cx="7315200" cy="685800"/>
          </a:xfrm>
        </p:spPr>
        <p:txBody>
          <a:bodyPr/>
          <a:lstStyle>
            <a:lvl1pPr marL="0" indent="0">
              <a:buNone/>
              <a:defRPr sz="1700"/>
            </a:lvl1pPr>
          </a:lstStyle>
          <a:p>
            <a:pPr lvl="0"/>
            <a:r>
              <a:rPr lang="en-US"/>
              <a:t>Click to edit Master text styles</a:t>
            </a:r>
          </a:p>
        </p:txBody>
      </p:sp>
      <p:sp>
        <p:nvSpPr>
          <p:cNvPr id="3" name="Rectangle 7">
            <a:extLst>
              <a:ext uri="{FF2B5EF4-FFF2-40B4-BE49-F238E27FC236}">
                <a16:creationId xmlns:a16="http://schemas.microsoft.com/office/drawing/2014/main" id="{93978B1C-3615-AD51-7EC4-184B1ABFCE6E}"/>
              </a:ext>
            </a:extLst>
          </p:cNvPr>
          <p:cNvSpPr/>
          <p:nvPr/>
        </p:nvSpPr>
        <p:spPr>
          <a:xfrm>
            <a:off x="-9144" y="4572000"/>
            <a:ext cx="9144000" cy="88696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8">
            <a:extLst>
              <a:ext uri="{FF2B5EF4-FFF2-40B4-BE49-F238E27FC236}">
                <a16:creationId xmlns:a16="http://schemas.microsoft.com/office/drawing/2014/main" id="{03E41FFA-EC04-F5D8-0075-279871D68EB0}"/>
              </a:ext>
            </a:extLst>
          </p:cNvPr>
          <p:cNvSpPr/>
          <p:nvPr/>
        </p:nvSpPr>
        <p:spPr>
          <a:xfrm>
            <a:off x="-9144" y="4663440"/>
            <a:ext cx="1463040" cy="713232"/>
          </a:xfrm>
          <a:prstGeom prst="rect">
            <a:avLst/>
          </a:prstGeom>
          <a:solidFill>
            <a:srgbClr val="51A55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Rectangle 9">
            <a:extLst>
              <a:ext uri="{FF2B5EF4-FFF2-40B4-BE49-F238E27FC236}">
                <a16:creationId xmlns:a16="http://schemas.microsoft.com/office/drawing/2014/main" id="{1F39830E-0C70-A449-B167-8A0C0A6D83D1}"/>
              </a:ext>
            </a:extLst>
          </p:cNvPr>
          <p:cNvSpPr/>
          <p:nvPr/>
        </p:nvSpPr>
        <p:spPr>
          <a:xfrm>
            <a:off x="1545336" y="4654296"/>
            <a:ext cx="7598664" cy="713232"/>
          </a:xfrm>
          <a:prstGeom prst="rect">
            <a:avLst/>
          </a:prstGeom>
          <a:solidFill>
            <a:srgbClr val="A3C1E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Title 1">
            <a:extLst>
              <a:ext uri="{FF2B5EF4-FFF2-40B4-BE49-F238E27FC236}">
                <a16:creationId xmlns:a16="http://schemas.microsoft.com/office/drawing/2014/main" id="{D650C3E1-5191-EB31-786F-C9CBB2473AD6}"/>
              </a:ext>
            </a:extLst>
          </p:cNvPr>
          <p:cNvSpPr txBox="1">
            <a:spLocks noGrp="1"/>
          </p:cNvSpPr>
          <p:nvPr>
            <p:ph type="title"/>
          </p:nvPr>
        </p:nvSpPr>
        <p:spPr>
          <a:xfrm>
            <a:off x="1600200" y="4648196"/>
            <a:ext cx="7315200" cy="685800"/>
          </a:xfrm>
        </p:spPr>
        <p:txBody>
          <a:bodyPr/>
          <a:lstStyle>
            <a:lvl1pPr>
              <a:defRPr sz="2800">
                <a:solidFill>
                  <a:srgbClr val="FFFFFF"/>
                </a:solidFill>
              </a:defRPr>
            </a:lvl1pPr>
          </a:lstStyle>
          <a:p>
            <a:pPr lvl="0"/>
            <a:r>
              <a:rPr lang="en-US"/>
              <a:t>Click to edit Master title style</a:t>
            </a:r>
          </a:p>
        </p:txBody>
      </p:sp>
      <p:sp>
        <p:nvSpPr>
          <p:cNvPr id="7" name="Rectangle 10">
            <a:extLst>
              <a:ext uri="{FF2B5EF4-FFF2-40B4-BE49-F238E27FC236}">
                <a16:creationId xmlns:a16="http://schemas.microsoft.com/office/drawing/2014/main" id="{5FE2D90B-AEE9-5E53-A9AE-085EEC20C735}"/>
              </a:ext>
            </a:extLst>
          </p:cNvPr>
          <p:cNvSpPr/>
          <p:nvPr/>
        </p:nvSpPr>
        <p:spPr>
          <a:xfrm>
            <a:off x="1447796" y="0"/>
            <a:ext cx="100584" cy="686714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8" name="Date Placeholder 11">
            <a:extLst>
              <a:ext uri="{FF2B5EF4-FFF2-40B4-BE49-F238E27FC236}">
                <a16:creationId xmlns:a16="http://schemas.microsoft.com/office/drawing/2014/main" id="{539F39DF-DAD0-4767-13A2-9651841828A7}"/>
              </a:ext>
            </a:extLst>
          </p:cNvPr>
          <p:cNvSpPr txBox="1">
            <a:spLocks noGrp="1"/>
          </p:cNvSpPr>
          <p:nvPr>
            <p:ph type="dt" sz="half" idx="7"/>
          </p:nvPr>
        </p:nvSpPr>
        <p:spPr>
          <a:xfrm>
            <a:off x="6248396" y="6248396"/>
            <a:ext cx="2667003" cy="365129"/>
          </a:xfrm>
        </p:spPr>
        <p:txBody>
          <a:bodyPr/>
          <a:lstStyle>
            <a:lvl1pPr>
              <a:defRPr/>
            </a:lvl1pPr>
          </a:lstStyle>
          <a:p>
            <a:pPr lvl="0"/>
            <a:fld id="{314BDF6B-35D4-482F-8E9E-C5736AF934B2}" type="datetime1">
              <a:rPr lang="en-US" smtClean="0"/>
              <a:pPr lvl="0"/>
              <a:t>9/16/2025</a:t>
            </a:fld>
            <a:endParaRPr lang="en-US"/>
          </a:p>
        </p:txBody>
      </p:sp>
      <p:sp>
        <p:nvSpPr>
          <p:cNvPr id="9" name="Slide Number Placeholder 12">
            <a:extLst>
              <a:ext uri="{FF2B5EF4-FFF2-40B4-BE49-F238E27FC236}">
                <a16:creationId xmlns:a16="http://schemas.microsoft.com/office/drawing/2014/main" id="{859120E4-DAEC-A485-C9D2-5A2D83B5BA76}"/>
              </a:ext>
            </a:extLst>
          </p:cNvPr>
          <p:cNvSpPr txBox="1">
            <a:spLocks noGrp="1"/>
          </p:cNvSpPr>
          <p:nvPr>
            <p:ph type="sldNum" sz="quarter" idx="8"/>
          </p:nvPr>
        </p:nvSpPr>
        <p:spPr>
          <a:xfrm>
            <a:off x="0" y="4667253"/>
            <a:ext cx="1447796" cy="663580"/>
          </a:xfrm>
        </p:spPr>
        <p:txBody>
          <a:bodyPr/>
          <a:lstStyle>
            <a:lvl1pPr>
              <a:defRPr sz="2800"/>
            </a:lvl1pPr>
          </a:lstStyle>
          <a:p>
            <a:pPr lvl="0"/>
            <a:fld id="{6ACEFC6E-0DD1-4D3F-B30E-1D8AC8819FFA}" type="slidenum">
              <a:t>‹#›</a:t>
            </a:fld>
            <a:endParaRPr lang="en-US"/>
          </a:p>
        </p:txBody>
      </p:sp>
      <p:sp>
        <p:nvSpPr>
          <p:cNvPr id="10" name="Footer Placeholder 13">
            <a:extLst>
              <a:ext uri="{FF2B5EF4-FFF2-40B4-BE49-F238E27FC236}">
                <a16:creationId xmlns:a16="http://schemas.microsoft.com/office/drawing/2014/main" id="{A9820045-2D3C-A488-A45A-C4ADC1B6E2D1}"/>
              </a:ext>
            </a:extLst>
          </p:cNvPr>
          <p:cNvSpPr txBox="1">
            <a:spLocks noGrp="1"/>
          </p:cNvSpPr>
          <p:nvPr>
            <p:ph type="ftr" sz="quarter" idx="9"/>
          </p:nvPr>
        </p:nvSpPr>
        <p:spPr>
          <a:xfrm>
            <a:off x="1600200" y="6248204"/>
            <a:ext cx="4572000" cy="365129"/>
          </a:xfrm>
        </p:spPr>
        <p:txBody>
          <a:bodyPr/>
          <a:lstStyle>
            <a:lvl1pPr>
              <a:defRPr/>
            </a:lvl1pPr>
          </a:lstStyle>
          <a:p>
            <a:pPr lvl="0"/>
            <a:endParaRPr lang="en-US"/>
          </a:p>
        </p:txBody>
      </p:sp>
      <p:sp>
        <p:nvSpPr>
          <p:cNvPr id="11" name="Picture Placeholder 2">
            <a:extLst>
              <a:ext uri="{FF2B5EF4-FFF2-40B4-BE49-F238E27FC236}">
                <a16:creationId xmlns:a16="http://schemas.microsoft.com/office/drawing/2014/main" id="{97F23731-9BA4-DB07-AEDF-5487DA3318D8}"/>
              </a:ext>
            </a:extLst>
          </p:cNvPr>
          <p:cNvSpPr txBox="1">
            <a:spLocks noGrp="1"/>
          </p:cNvSpPr>
          <p:nvPr>
            <p:ph type="pic" idx="1"/>
          </p:nvPr>
        </p:nvSpPr>
        <p:spPr>
          <a:xfrm>
            <a:off x="1560579" y="0"/>
            <a:ext cx="7583420" cy="4568955"/>
          </a:xfrm>
          <a:solidFill>
            <a:srgbClr val="E0E9F3"/>
          </a:solidFill>
        </p:spPr>
        <p:txBody>
          <a:bodyPr/>
          <a:lstStyle>
            <a:lvl1pPr marL="0" indent="0">
              <a:buNone/>
              <a:defRPr sz="3200"/>
            </a:lvl1pPr>
          </a:lstStyle>
          <a:p>
            <a:pPr lvl="0"/>
            <a:r>
              <a:rPr lang="en-US"/>
              <a:t>Click icon to add picture</a:t>
            </a:r>
          </a:p>
        </p:txBody>
      </p:sp>
    </p:spTree>
    <p:extLst>
      <p:ext uri="{BB962C8B-B14F-4D97-AF65-F5344CB8AC3E}">
        <p14:creationId xmlns:p14="http://schemas.microsoft.com/office/powerpoint/2010/main" val="2363564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21">
            <a:extLst>
              <a:ext uri="{FF2B5EF4-FFF2-40B4-BE49-F238E27FC236}">
                <a16:creationId xmlns:a16="http://schemas.microsoft.com/office/drawing/2014/main" id="{99268CEC-B5D9-D9F8-446C-02BB88774B44}"/>
              </a:ext>
            </a:extLst>
          </p:cNvPr>
          <p:cNvSpPr txBox="1">
            <a:spLocks noGrp="1"/>
          </p:cNvSpPr>
          <p:nvPr>
            <p:ph type="title"/>
          </p:nvPr>
        </p:nvSpPr>
        <p:spPr>
          <a:xfrm>
            <a:off x="609603" y="228600"/>
            <a:ext cx="8153403" cy="990596"/>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12">
            <a:extLst>
              <a:ext uri="{FF2B5EF4-FFF2-40B4-BE49-F238E27FC236}">
                <a16:creationId xmlns:a16="http://schemas.microsoft.com/office/drawing/2014/main" id="{38A05AE5-CA41-1B37-17C8-9F60FB76AD4A}"/>
              </a:ext>
            </a:extLst>
          </p:cNvPr>
          <p:cNvSpPr txBox="1">
            <a:spLocks noGrp="1"/>
          </p:cNvSpPr>
          <p:nvPr>
            <p:ph type="body" idx="1"/>
          </p:nvPr>
        </p:nvSpPr>
        <p:spPr>
          <a:xfrm>
            <a:off x="612648" y="1600200"/>
            <a:ext cx="8153403" cy="4526280"/>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0D38F0DF-CCC4-30B5-0F51-F187969F8F28}"/>
              </a:ext>
            </a:extLst>
          </p:cNvPr>
          <p:cNvSpPr txBox="1">
            <a:spLocks noGrp="1"/>
          </p:cNvSpPr>
          <p:nvPr>
            <p:ph type="dt" sz="half" idx="2"/>
          </p:nvPr>
        </p:nvSpPr>
        <p:spPr>
          <a:xfrm>
            <a:off x="6096003" y="6248396"/>
            <a:ext cx="2667003"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400" b="0" i="0" u="none" strike="noStrike" kern="1200" cap="none" spc="0" baseline="0">
                <a:solidFill>
                  <a:srgbClr val="D4D4D6"/>
                </a:solidFill>
                <a:uFillTx/>
                <a:latin typeface="Calibri"/>
              </a:defRPr>
            </a:lvl1pPr>
          </a:lstStyle>
          <a:p>
            <a:pPr lvl="0"/>
            <a:fld id="{4BDD6384-7BA5-4918-A465-3DF237BE6FC9}" type="datetime1">
              <a:rPr lang="en-US" smtClean="0"/>
              <a:pPr lvl="0"/>
              <a:t>9/16/2025</a:t>
            </a:fld>
            <a:endParaRPr lang="en-US"/>
          </a:p>
        </p:txBody>
      </p:sp>
      <p:sp>
        <p:nvSpPr>
          <p:cNvPr id="5" name="Footer Placeholder 2">
            <a:extLst>
              <a:ext uri="{FF2B5EF4-FFF2-40B4-BE49-F238E27FC236}">
                <a16:creationId xmlns:a16="http://schemas.microsoft.com/office/drawing/2014/main" id="{8A1CCA28-E6BA-4B23-9A80-4D8DCE4BEF4D}"/>
              </a:ext>
            </a:extLst>
          </p:cNvPr>
          <p:cNvSpPr txBox="1">
            <a:spLocks noGrp="1"/>
          </p:cNvSpPr>
          <p:nvPr>
            <p:ph type="ftr" sz="quarter" idx="3"/>
          </p:nvPr>
        </p:nvSpPr>
        <p:spPr>
          <a:xfrm>
            <a:off x="609603" y="6248204"/>
            <a:ext cx="5421084"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400" b="0" i="0" u="none" strike="noStrike" kern="1200" cap="none" spc="0" baseline="0">
                <a:solidFill>
                  <a:srgbClr val="D4D4D6"/>
                </a:solidFill>
                <a:uFillTx/>
                <a:latin typeface="Calibri"/>
              </a:defRPr>
            </a:lvl1pPr>
          </a:lstStyle>
          <a:p>
            <a:pPr lvl="0"/>
            <a:endParaRPr lang="en-US"/>
          </a:p>
        </p:txBody>
      </p:sp>
      <p:sp>
        <p:nvSpPr>
          <p:cNvPr id="6" name="Rectangle 6">
            <a:extLst>
              <a:ext uri="{FF2B5EF4-FFF2-40B4-BE49-F238E27FC236}">
                <a16:creationId xmlns:a16="http://schemas.microsoft.com/office/drawing/2014/main" id="{441954EF-09C0-2F33-6578-B2030CAED855}"/>
              </a:ext>
            </a:extLst>
          </p:cNvPr>
          <p:cNvSpPr/>
          <p:nvPr/>
        </p:nvSpPr>
        <p:spPr>
          <a:xfrm>
            <a:off x="0" y="1234440"/>
            <a:ext cx="9144000" cy="32004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7">
            <a:extLst>
              <a:ext uri="{FF2B5EF4-FFF2-40B4-BE49-F238E27FC236}">
                <a16:creationId xmlns:a16="http://schemas.microsoft.com/office/drawing/2014/main" id="{A9D4205E-C2F9-D789-BC89-7ACDA147F3D2}"/>
              </a:ext>
            </a:extLst>
          </p:cNvPr>
          <p:cNvSpPr/>
          <p:nvPr/>
        </p:nvSpPr>
        <p:spPr>
          <a:xfrm>
            <a:off x="0" y="1280160"/>
            <a:ext cx="533396" cy="228600"/>
          </a:xfrm>
          <a:prstGeom prst="rect">
            <a:avLst/>
          </a:prstGeom>
          <a:solidFill>
            <a:srgbClr val="51A55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8" name="Rectangle 8">
            <a:extLst>
              <a:ext uri="{FF2B5EF4-FFF2-40B4-BE49-F238E27FC236}">
                <a16:creationId xmlns:a16="http://schemas.microsoft.com/office/drawing/2014/main" id="{5AC4CBDA-2A2C-8658-2D64-C690C4E120E8}"/>
              </a:ext>
            </a:extLst>
          </p:cNvPr>
          <p:cNvSpPr/>
          <p:nvPr/>
        </p:nvSpPr>
        <p:spPr>
          <a:xfrm>
            <a:off x="590546" y="1280160"/>
            <a:ext cx="8553453" cy="228600"/>
          </a:xfrm>
          <a:prstGeom prst="rect">
            <a:avLst/>
          </a:prstGeom>
          <a:solidFill>
            <a:srgbClr val="A3C1E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Slide Number Placeholder 22">
            <a:extLst>
              <a:ext uri="{FF2B5EF4-FFF2-40B4-BE49-F238E27FC236}">
                <a16:creationId xmlns:a16="http://schemas.microsoft.com/office/drawing/2014/main" id="{4D16DB66-551A-FFB4-C8D2-7D3FEFAC9C56}"/>
              </a:ext>
            </a:extLst>
          </p:cNvPr>
          <p:cNvSpPr txBox="1">
            <a:spLocks noGrp="1"/>
          </p:cNvSpPr>
          <p:nvPr>
            <p:ph type="sldNum" sz="quarter" idx="4"/>
          </p:nvPr>
        </p:nvSpPr>
        <p:spPr>
          <a:xfrm>
            <a:off x="0" y="1272223"/>
            <a:ext cx="533396" cy="244473"/>
          </a:xfrm>
          <a:prstGeom prst="rect">
            <a:avLst/>
          </a:prstGeom>
          <a:noFill/>
          <a:ln>
            <a:noFill/>
          </a:ln>
        </p:spPr>
        <p:txBody>
          <a:bodyPr vert="horz" wrap="square" lIns="91440" tIns="45720" rIns="91440" bIns="45720" anchor="ctr" anchorCtr="1" compatLnSpc="1">
            <a:normAutofit/>
          </a:bodyPr>
          <a:lstStyle>
            <a:lvl1pPr marL="0" marR="0" lvl="0" indent="0" algn="ctr" defTabSz="914400" rtl="0" fontAlgn="auto" hangingPunct="1">
              <a:lnSpc>
                <a:spcPct val="100000"/>
              </a:lnSpc>
              <a:spcBef>
                <a:spcPts val="0"/>
              </a:spcBef>
              <a:spcAft>
                <a:spcPts val="0"/>
              </a:spcAft>
              <a:buNone/>
              <a:tabLst/>
              <a:defRPr lang="en-US" sz="1400" b="1" i="0" u="none" strike="noStrike" kern="1200" cap="none" spc="0" baseline="0">
                <a:solidFill>
                  <a:srgbClr val="FFFFFF"/>
                </a:solidFill>
                <a:uFillTx/>
                <a:latin typeface="Calibri"/>
              </a:defRPr>
            </a:lvl1pPr>
          </a:lstStyle>
          <a:p>
            <a:pPr lvl="0"/>
            <a:fld id="{B106AA23-11BA-4959-99E2-44B46E1B4E38}"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100000"/>
        </a:lnSpc>
        <a:spcBef>
          <a:spcPts val="0"/>
        </a:spcBef>
        <a:spcAft>
          <a:spcPts val="0"/>
        </a:spcAft>
        <a:buNone/>
        <a:tabLst/>
        <a:defRPr lang="en-US" sz="4400" b="0" i="0" u="none" strike="noStrike" kern="1200" cap="none" spc="0" baseline="0">
          <a:solidFill>
            <a:srgbClr val="D4D4D6"/>
          </a:solidFill>
          <a:uFillTx/>
          <a:latin typeface="Calibri"/>
        </a:defRPr>
      </a:lvl1pPr>
    </p:titleStyle>
    <p:bodyStyle>
      <a:lvl1pPr marL="320040" marR="0" lvl="0" indent="-320040" algn="l" defTabSz="914400" rtl="0" fontAlgn="auto" hangingPunct="1">
        <a:lnSpc>
          <a:spcPct val="100000"/>
        </a:lnSpc>
        <a:spcBef>
          <a:spcPts val="700"/>
        </a:spcBef>
        <a:spcAft>
          <a:spcPts val="0"/>
        </a:spcAft>
        <a:buClr>
          <a:srgbClr val="51A553"/>
        </a:buClr>
        <a:buSzPct val="60000"/>
        <a:buFont typeface="Wingdings"/>
        <a:buChar char=""/>
        <a:tabLst/>
        <a:defRPr lang="en-US" sz="2900" b="0" i="0" u="none" strike="noStrike" kern="1200" cap="none" spc="0" baseline="0">
          <a:solidFill>
            <a:srgbClr val="FFFFFF"/>
          </a:solidFill>
          <a:uFillTx/>
          <a:latin typeface="Calibri"/>
        </a:defRPr>
      </a:lvl1pPr>
      <a:lvl2pPr marL="640080" marR="0" lvl="1" indent="-274320" algn="l" defTabSz="914400" rtl="0" fontAlgn="auto" hangingPunct="1">
        <a:lnSpc>
          <a:spcPct val="100000"/>
        </a:lnSpc>
        <a:spcBef>
          <a:spcPts val="550"/>
        </a:spcBef>
        <a:spcAft>
          <a:spcPts val="0"/>
        </a:spcAft>
        <a:buClr>
          <a:srgbClr val="A3C1E0"/>
        </a:buClr>
        <a:buSzPct val="70000"/>
        <a:buFont typeface="Wingdings 2"/>
        <a:buChar char=""/>
        <a:tabLst/>
        <a:defRPr lang="en-US" sz="2600" b="0" i="0" u="none" strike="noStrike" kern="1200" cap="none" spc="0" baseline="0">
          <a:solidFill>
            <a:srgbClr val="FFFFFF"/>
          </a:solidFill>
          <a:uFillTx/>
          <a:latin typeface="Calibri"/>
        </a:defRPr>
      </a:lvl2pPr>
      <a:lvl3pPr marL="914400" marR="0" lvl="2" indent="-228600" algn="l" defTabSz="914400" rtl="0" fontAlgn="auto" hangingPunct="1">
        <a:lnSpc>
          <a:spcPct val="100000"/>
        </a:lnSpc>
        <a:spcBef>
          <a:spcPts val="500"/>
        </a:spcBef>
        <a:spcAft>
          <a:spcPts val="0"/>
        </a:spcAft>
        <a:buClr>
          <a:srgbClr val="51A553"/>
        </a:buClr>
        <a:buSzPct val="75000"/>
        <a:buFont typeface="Wingdings"/>
        <a:buChar char=""/>
        <a:tabLst/>
        <a:defRPr lang="en-US" sz="2300" b="0" i="0" u="none" strike="noStrike" kern="1200" cap="none" spc="0" baseline="0">
          <a:solidFill>
            <a:srgbClr val="FFFFFF"/>
          </a:solidFill>
          <a:uFillTx/>
          <a:latin typeface="Calibri"/>
        </a:defRPr>
      </a:lvl3pPr>
      <a:lvl4pPr marL="1371600" marR="0" lvl="3" indent="-228600" algn="l" defTabSz="914400" rtl="0" fontAlgn="auto" hangingPunct="1">
        <a:lnSpc>
          <a:spcPct val="100000"/>
        </a:lnSpc>
        <a:spcBef>
          <a:spcPts val="400"/>
        </a:spcBef>
        <a:spcAft>
          <a:spcPts val="0"/>
        </a:spcAft>
        <a:buClr>
          <a:srgbClr val="E66C7D"/>
        </a:buClr>
        <a:buSzPct val="75000"/>
        <a:buFont typeface="Wingdings"/>
        <a:buChar char=""/>
        <a:tabLst/>
        <a:defRPr lang="en-US" sz="2000" b="0" i="0" u="none" strike="noStrike" kern="1200" cap="none" spc="0" baseline="0">
          <a:solidFill>
            <a:srgbClr val="FFFFFF"/>
          </a:solidFill>
          <a:uFillTx/>
          <a:latin typeface="Calibri"/>
        </a:defRPr>
      </a:lvl4pPr>
      <a:lvl5pPr marL="1828800" marR="0" lvl="4" indent="-228600" algn="l" defTabSz="914400" rtl="0" fontAlgn="auto" hangingPunct="1">
        <a:lnSpc>
          <a:spcPct val="100000"/>
        </a:lnSpc>
        <a:spcBef>
          <a:spcPts val="400"/>
        </a:spcBef>
        <a:spcAft>
          <a:spcPts val="0"/>
        </a:spcAft>
        <a:buClr>
          <a:srgbClr val="6BB76D"/>
        </a:buClr>
        <a:buSzPct val="65000"/>
        <a:buFont typeface="Wingdings"/>
        <a:buChar char=""/>
        <a:tabLst/>
        <a:defRPr lang="en-US" sz="2000" b="0" i="0" u="none" strike="noStrike" kern="1200" cap="none" spc="0" baseline="0">
          <a:solidFill>
            <a:srgbClr val="FFFFFF"/>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99EB81-F39D-CD96-8E76-657DEBE6C3E1}"/>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396D3DB8-6BD7-6408-66BE-C24D7F5FE13D}"/>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93AEA-E158-ABF6-5866-93C9E2FF8E44}"/>
              </a:ext>
            </a:extLst>
          </p:cNvPr>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900" b="0" i="0" u="none" strike="noStrike" kern="1200" cap="none" spc="0" baseline="0">
                <a:solidFill>
                  <a:srgbClr val="767676"/>
                </a:solidFill>
                <a:uFillTx/>
                <a:latin typeface="Aptos"/>
              </a:defRPr>
            </a:lvl1pPr>
          </a:lstStyle>
          <a:p>
            <a:pPr lvl="0"/>
            <a:fld id="{EC420CB3-F923-46AB-ACDE-F4D5DA5F3943}" type="datetime1">
              <a:rPr lang="en-US" smtClean="0"/>
              <a:pPr lvl="0"/>
              <a:t>9/16/2025</a:t>
            </a:fld>
            <a:endParaRPr lang="en-US"/>
          </a:p>
        </p:txBody>
      </p:sp>
      <p:sp>
        <p:nvSpPr>
          <p:cNvPr id="5" name="Footer Placeholder 4">
            <a:extLst>
              <a:ext uri="{FF2B5EF4-FFF2-40B4-BE49-F238E27FC236}">
                <a16:creationId xmlns:a16="http://schemas.microsoft.com/office/drawing/2014/main" id="{631CFE40-5B04-338B-56C3-BDBAED228C24}"/>
              </a:ext>
            </a:extLst>
          </p:cNvPr>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900" b="0" i="0" u="none" strike="noStrike" kern="1200" cap="none" spc="0" baseline="0">
                <a:solidFill>
                  <a:srgbClr val="767676"/>
                </a:solidFill>
                <a:uFillTx/>
                <a:latin typeface="Aptos"/>
              </a:defRPr>
            </a:lvl1pPr>
          </a:lstStyle>
          <a:p>
            <a:pPr lvl="0"/>
            <a:endParaRPr lang="en-US"/>
          </a:p>
        </p:txBody>
      </p:sp>
      <p:sp>
        <p:nvSpPr>
          <p:cNvPr id="6" name="Slide Number Placeholder 5">
            <a:extLst>
              <a:ext uri="{FF2B5EF4-FFF2-40B4-BE49-F238E27FC236}">
                <a16:creationId xmlns:a16="http://schemas.microsoft.com/office/drawing/2014/main" id="{274B7FAD-B121-1DB4-BD10-A6CC87DCC0C4}"/>
              </a:ext>
            </a:extLst>
          </p:cNvPr>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900" b="0" i="0" u="none" strike="noStrike" kern="1200" cap="none" spc="0" baseline="0">
                <a:solidFill>
                  <a:srgbClr val="767676"/>
                </a:solidFill>
                <a:uFillTx/>
                <a:latin typeface="Aptos"/>
              </a:defRPr>
            </a:lvl1pPr>
          </a:lstStyle>
          <a:p>
            <a:pPr lvl="0"/>
            <a:fld id="{83CD5AE8-4BF5-4103-99C5-D3938B9BEAAD}" type="slidenum">
              <a:t>‹#›</a:t>
            </a:fld>
            <a:endParaRPr lang="en-US"/>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marL="0" marR="0" lvl="0" indent="0" algn="l" defTabSz="685800" rtl="0" fontAlgn="auto" hangingPunct="1">
        <a:lnSpc>
          <a:spcPct val="90000"/>
        </a:lnSpc>
        <a:spcBef>
          <a:spcPts val="0"/>
        </a:spcBef>
        <a:spcAft>
          <a:spcPts val="0"/>
        </a:spcAft>
        <a:buNone/>
        <a:tabLst/>
        <a:defRPr lang="en-US" sz="3300" b="0" i="0" u="none" strike="noStrike" kern="1200" cap="none" spc="0" baseline="0">
          <a:solidFill>
            <a:srgbClr val="000000"/>
          </a:solidFill>
          <a:uFillTx/>
          <a:latin typeface="Aptos Display"/>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000000"/>
          </a:solidFill>
          <a:uFillTx/>
          <a:latin typeface="Aptos"/>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00000"/>
          </a:solidFill>
          <a:uFillTx/>
          <a:latin typeface="Aptos"/>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000000"/>
          </a:solidFill>
          <a:uFillTx/>
          <a:latin typeface="Aptos"/>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Aptos"/>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dpcpsi.nih.gov/sites/default/files/2020NutritionStrategicPlan_508.pdf"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mailto:Karol.Fink@alaska.gov"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medicaiddirectors.org/resource/how-1115-waivers-work/" TargetMode="External"/><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health.alaska.gov/media/fcpcwt3y/2025-authorized-farmers.pdf" TargetMode="External"/><Relationship Id="rId4" Type="http://schemas.openxmlformats.org/officeDocument/2006/relationships/hyperlink" Target="https://health.alaska.gov/en/services/farmers-marke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customXml" Target="../ink/ink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health.alaska.gov/media/fcpcwt3y/2025-authorized-farmers.pdf" TargetMode="External"/><Relationship Id="rId4" Type="http://schemas.openxmlformats.org/officeDocument/2006/relationships/hyperlink" Target="https://health.alaska.gov/media/ckyj4c5q/2025-senior-agency-lis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Slide19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EAD06-76A9-0AEE-8F6C-D48B7A61AB16}"/>
              </a:ext>
            </a:extLst>
          </p:cNvPr>
          <p:cNvSpPr txBox="1">
            <a:spLocks noGrp="1"/>
          </p:cNvSpPr>
          <p:nvPr>
            <p:ph type="title"/>
          </p:nvPr>
        </p:nvSpPr>
        <p:spPr>
          <a:xfrm>
            <a:off x="283779" y="2580838"/>
            <a:ext cx="8618483" cy="2564523"/>
          </a:xfrm>
        </p:spPr>
        <p:txBody>
          <a:bodyPr anchorCtr="1">
            <a:noAutofit/>
          </a:bodyPr>
          <a:lstStyle/>
          <a:p>
            <a:pPr algn="ctr"/>
            <a:r>
              <a:rPr lang="en-US" sz="3600" b="1" dirty="0">
                <a:solidFill>
                  <a:schemeClr val="bg2">
                    <a:lumMod val="25000"/>
                  </a:schemeClr>
                </a:solidFill>
              </a:rPr>
              <a:t>Alaska Anti-Hunger Network Conference </a:t>
            </a:r>
            <a:br>
              <a:rPr lang="en-US" sz="3600" b="1" dirty="0">
                <a:solidFill>
                  <a:schemeClr val="bg2">
                    <a:lumMod val="25000"/>
                  </a:schemeClr>
                </a:solidFill>
              </a:rPr>
            </a:br>
            <a:r>
              <a:rPr lang="en-US" sz="1100" b="1" dirty="0">
                <a:solidFill>
                  <a:schemeClr val="bg2">
                    <a:lumMod val="25000"/>
                  </a:schemeClr>
                </a:solidFill>
              </a:rPr>
              <a:t>~</a:t>
            </a:r>
            <a:br>
              <a:rPr lang="en-US" sz="3600" b="1" dirty="0">
                <a:solidFill>
                  <a:schemeClr val="bg2">
                    <a:lumMod val="25000"/>
                  </a:schemeClr>
                </a:solidFill>
              </a:rPr>
            </a:br>
            <a:r>
              <a:rPr lang="en-US" sz="3200" b="1" dirty="0">
                <a:solidFill>
                  <a:srgbClr val="316091"/>
                </a:solidFill>
              </a:rPr>
              <a:t>Produce Prescriptions, Nutrition Incentives and Food is Medicine</a:t>
            </a:r>
            <a:br>
              <a:rPr lang="en-US" sz="3600" b="1" dirty="0">
                <a:solidFill>
                  <a:srgbClr val="316091"/>
                </a:solidFill>
              </a:rPr>
            </a:br>
            <a:r>
              <a:rPr lang="en-US" sz="1100" b="1" dirty="0">
                <a:solidFill>
                  <a:schemeClr val="bg2">
                    <a:lumMod val="25000"/>
                  </a:schemeClr>
                </a:solidFill>
              </a:rPr>
              <a:t>~</a:t>
            </a:r>
            <a:br>
              <a:rPr lang="en-US" sz="3600" b="1" dirty="0">
                <a:ea typeface="Calibri"/>
                <a:cs typeface="Calibri"/>
              </a:rPr>
            </a:br>
            <a:r>
              <a:rPr lang="en-US" sz="2400" b="1" dirty="0">
                <a:solidFill>
                  <a:srgbClr val="316091"/>
                </a:solidFill>
              </a:rPr>
              <a:t>September 17, 2025</a:t>
            </a:r>
            <a:endParaRPr lang="en-US" sz="3600" b="1" dirty="0">
              <a:solidFill>
                <a:srgbClr val="316091"/>
              </a:solidFill>
            </a:endParaRPr>
          </a:p>
        </p:txBody>
      </p:sp>
      <p:sp>
        <p:nvSpPr>
          <p:cNvPr id="4" name="Content Placeholder 2">
            <a:extLst>
              <a:ext uri="{FF2B5EF4-FFF2-40B4-BE49-F238E27FC236}">
                <a16:creationId xmlns:a16="http://schemas.microsoft.com/office/drawing/2014/main" id="{1594A5A5-A0DC-DDBC-2043-F346E51F5E7A}"/>
              </a:ext>
            </a:extLst>
          </p:cNvPr>
          <p:cNvSpPr txBox="1"/>
          <p:nvPr/>
        </p:nvSpPr>
        <p:spPr>
          <a:xfrm>
            <a:off x="518400" y="5587200"/>
            <a:ext cx="8064000" cy="672923"/>
          </a:xfrm>
          <a:prstGeom prst="rect">
            <a:avLst/>
          </a:prstGeom>
          <a:noFill/>
          <a:ln cap="flat">
            <a:noFill/>
          </a:ln>
        </p:spPr>
        <p:txBody>
          <a:bodyPr vert="horz" wrap="square" lIns="91440" tIns="45720" rIns="91440" bIns="45720" anchor="t" anchorCtr="0" compatLnSpc="1">
            <a:normAutofit/>
          </a:bodyPr>
          <a:lstStyle/>
          <a:p>
            <a:pPr marL="320040" marR="0" lvl="0" indent="-320040" algn="l" defTabSz="914400" rtl="0" fontAlgn="auto" hangingPunct="1">
              <a:lnSpc>
                <a:spcPct val="100000"/>
              </a:lnSpc>
              <a:spcBef>
                <a:spcPts val="700"/>
              </a:spcBef>
              <a:spcAft>
                <a:spcPts val="0"/>
              </a:spcAft>
              <a:buClr>
                <a:srgbClr val="51A553"/>
              </a:buClr>
              <a:buSzPct val="60000"/>
              <a:buFont typeface="Wingdings"/>
              <a:buChar char=""/>
              <a:tabLst/>
              <a:defRPr sz="1800" b="0" i="0" u="none" strike="noStrike" kern="0" cap="none" spc="0" baseline="0">
                <a:solidFill>
                  <a:srgbClr val="000000"/>
                </a:solidFill>
                <a:uFillTx/>
              </a:defRPr>
            </a:pPr>
            <a:endParaRPr lang="en-US" sz="100" b="0" i="0" u="none" strike="noStrike" kern="1200" cap="none" spc="0" baseline="0" dirty="0">
              <a:solidFill>
                <a:srgbClr val="000000"/>
              </a:solidFill>
              <a:uFillTx/>
              <a:latin typeface="Calibri"/>
            </a:endParaRPr>
          </a:p>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Calibri" pitchFamily="34"/>
              </a:rPr>
              <a:t>Karol Fink, MS RDN</a:t>
            </a:r>
          </a:p>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Calibri" pitchFamily="34"/>
              </a:rPr>
              <a:t>Dietitian, Alaska Department of Health, Physical Activity and Nutrition Unit (PAN)</a:t>
            </a:r>
            <a:endParaRPr lang="en-US" sz="1000" b="0" i="0" u="none" strike="noStrike" kern="1200" cap="none" spc="0" baseline="0" dirty="0">
              <a:solidFill>
                <a:srgbClr val="000000"/>
              </a:solidFill>
              <a:uFillTx/>
              <a:latin typeface="Calibri" pitchFamily="34"/>
            </a:endParaRPr>
          </a:p>
        </p:txBody>
      </p:sp>
      <p:pic>
        <p:nvPicPr>
          <p:cNvPr id="5" name="Content Placeholder 5" descr="Rainbow assorted fruits and vegetables">
            <a:extLst>
              <a:ext uri="{FF2B5EF4-FFF2-40B4-BE49-F238E27FC236}">
                <a16:creationId xmlns:a16="http://schemas.microsoft.com/office/drawing/2014/main" id="{634863DE-7083-784F-9277-AB9C994662F7}"/>
              </a:ext>
            </a:extLst>
          </p:cNvPr>
          <p:cNvPicPr>
            <a:picLocks noChangeAspect="1"/>
          </p:cNvPicPr>
          <p:nvPr/>
        </p:nvPicPr>
        <p:blipFill>
          <a:blip r:embed="rId3"/>
          <a:srcRect b="16905"/>
          <a:stretch>
            <a:fillRect/>
          </a:stretch>
        </p:blipFill>
        <p:spPr>
          <a:xfrm>
            <a:off x="0" y="1"/>
            <a:ext cx="9144000" cy="2564524"/>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3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A4B91-DFE8-AA48-25D2-61FE3CBC7959}"/>
              </a:ext>
            </a:extLst>
          </p:cNvPr>
          <p:cNvSpPr txBox="1">
            <a:spLocks noGrp="1"/>
          </p:cNvSpPr>
          <p:nvPr>
            <p:ph type="title"/>
          </p:nvPr>
        </p:nvSpPr>
        <p:spPr>
          <a:xfrm>
            <a:off x="47760" y="122384"/>
            <a:ext cx="8971383" cy="662473"/>
          </a:xfrm>
        </p:spPr>
        <p:txBody>
          <a:bodyPr anchorCtr="1">
            <a:noAutofit/>
          </a:bodyPr>
          <a:lstStyle/>
          <a:p>
            <a:pPr algn="ctr"/>
            <a:r>
              <a:rPr lang="en-US" sz="3600" b="1" dirty="0">
                <a:solidFill>
                  <a:srgbClr val="264D73"/>
                </a:solidFill>
              </a:rPr>
              <a:t>Example of a Match Program</a:t>
            </a:r>
            <a:endParaRPr lang="en-US" sz="3600" b="1" dirty="0">
              <a:solidFill>
                <a:srgbClr val="264D73"/>
              </a:solidFill>
              <a:ea typeface="Calibri"/>
              <a:cs typeface="Calibri"/>
            </a:endParaRPr>
          </a:p>
        </p:txBody>
      </p:sp>
      <p:sp>
        <p:nvSpPr>
          <p:cNvPr id="4" name="TextBox 3">
            <a:extLst>
              <a:ext uri="{FF2B5EF4-FFF2-40B4-BE49-F238E27FC236}">
                <a16:creationId xmlns:a16="http://schemas.microsoft.com/office/drawing/2014/main" id="{6CF791E9-B086-288B-E1DB-CF7DBBBD385C}"/>
              </a:ext>
            </a:extLst>
          </p:cNvPr>
          <p:cNvSpPr txBox="1"/>
          <p:nvPr/>
        </p:nvSpPr>
        <p:spPr>
          <a:xfrm>
            <a:off x="3544679" y="1365225"/>
            <a:ext cx="545344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latin typeface="Calibri" panose="020F0502020204030204" pitchFamily="34" charset="0"/>
                <a:cs typeface="Calibri" panose="020F0502020204030204" pitchFamily="34" charset="0"/>
              </a:rPr>
              <a:t>Run by Alaska Farmer's Market Association </a:t>
            </a:r>
          </a:p>
          <a:p>
            <a:pPr marL="285750" indent="-285750">
              <a:buFont typeface="Arial"/>
              <a:buChar char="•"/>
            </a:pPr>
            <a:r>
              <a:rPr lang="en-US" sz="2400" dirty="0">
                <a:latin typeface="Calibri" panose="020F0502020204030204" pitchFamily="34" charset="0"/>
                <a:cs typeface="Calibri" panose="020F0502020204030204" pitchFamily="34" charset="0"/>
              </a:rPr>
              <a:t>SNAP recipients </a:t>
            </a:r>
          </a:p>
          <a:p>
            <a:pPr marL="285750" indent="-285750">
              <a:buFont typeface="Arial"/>
              <a:buChar char="•"/>
            </a:pPr>
            <a:r>
              <a:rPr lang="en-US" sz="2400" dirty="0">
                <a:latin typeface="Calibri" panose="020F0502020204030204" pitchFamily="34" charset="0"/>
                <a:cs typeface="Calibri" panose="020F0502020204030204" pitchFamily="34" charset="0"/>
              </a:rPr>
              <a:t>Up to $40 </a:t>
            </a:r>
            <a:r>
              <a:rPr lang="en-US" sz="2400" u="sng" dirty="0">
                <a:latin typeface="Calibri" panose="020F0502020204030204" pitchFamily="34" charset="0"/>
                <a:cs typeface="Calibri" panose="020F0502020204030204" pitchFamily="34" charset="0"/>
              </a:rPr>
              <a:t>match </a:t>
            </a:r>
            <a:r>
              <a:rPr lang="en-US" sz="2400" dirty="0">
                <a:latin typeface="Calibri" panose="020F0502020204030204" pitchFamily="34" charset="0"/>
                <a:cs typeface="Calibri" panose="020F0502020204030204" pitchFamily="34" charset="0"/>
              </a:rPr>
              <a:t>every week </a:t>
            </a:r>
          </a:p>
          <a:p>
            <a:pPr marL="285750" indent="-285750">
              <a:buFont typeface="Arial"/>
              <a:buChar char="•"/>
            </a:pPr>
            <a:endParaRPr lang="en-US" sz="2400" dirty="0">
              <a:latin typeface="Calibri" panose="020F0502020204030204" pitchFamily="34" charset="0"/>
              <a:cs typeface="Calibri" panose="020F0502020204030204" pitchFamily="34" charset="0"/>
            </a:endParaRPr>
          </a:p>
          <a:p>
            <a:pPr marL="285750" indent="-285750">
              <a:buFont typeface="Arial"/>
              <a:buChar char="•"/>
            </a:pPr>
            <a:r>
              <a:rPr lang="en-US" sz="2400" dirty="0">
                <a:latin typeface="Calibri" panose="020F0502020204030204" pitchFamily="34" charset="0"/>
                <a:cs typeface="Calibri" panose="020F0502020204030204" pitchFamily="34" charset="0"/>
              </a:rPr>
              <a:t>Show SNAP card and ID</a:t>
            </a:r>
          </a:p>
          <a:p>
            <a:pPr marL="285750" indent="-285750">
              <a:buFont typeface="Arial"/>
              <a:buChar char="•"/>
            </a:pPr>
            <a:r>
              <a:rPr lang="en-US" sz="2400" dirty="0">
                <a:latin typeface="Calibri" panose="020F0502020204030204" pitchFamily="34" charset="0"/>
                <a:cs typeface="Calibri" panose="020F0502020204030204" pitchFamily="34" charset="0"/>
              </a:rPr>
              <a:t>Paper coupons/tokens to spend at farmers markets</a:t>
            </a:r>
            <a:endParaRPr lang="en-US" dirty="0">
              <a:latin typeface="Calibri" panose="020F0502020204030204" pitchFamily="34" charset="0"/>
              <a:cs typeface="Calibri" panose="020F0502020204030204" pitchFamily="34" charset="0"/>
            </a:endParaRPr>
          </a:p>
          <a:p>
            <a:pPr marL="742950" lvl="1" indent="-285750">
              <a:buFont typeface="Courier New"/>
              <a:buChar char="o"/>
            </a:pPr>
            <a:r>
              <a:rPr lang="en-US" sz="2400" dirty="0">
                <a:latin typeface="Calibri" panose="020F0502020204030204" pitchFamily="34" charset="0"/>
                <a:cs typeface="Calibri" panose="020F0502020204030204" pitchFamily="34" charset="0"/>
              </a:rPr>
              <a:t>5 locations (Homer, Mat-Su, Fairbanks, Anchorage)</a:t>
            </a:r>
          </a:p>
          <a:p>
            <a:pPr marL="285750" indent="-285750">
              <a:buFont typeface="Arial"/>
              <a:buChar char="•"/>
            </a:pPr>
            <a:r>
              <a:rPr lang="en-US" sz="2400" dirty="0">
                <a:latin typeface="Calibri" panose="020F0502020204030204" pitchFamily="34" charset="0"/>
                <a:cs typeface="Calibri" panose="020F0502020204030204" pitchFamily="34" charset="0"/>
              </a:rPr>
              <a:t>Funded by legislative appropriation</a:t>
            </a:r>
          </a:p>
        </p:txBody>
      </p:sp>
      <p:pic>
        <p:nvPicPr>
          <p:cNvPr id="5" name="Picture 4" descr="A screenshot of a flyer&#10;&#10;AI-generated content may be incorrect.">
            <a:extLst>
              <a:ext uri="{FF2B5EF4-FFF2-40B4-BE49-F238E27FC236}">
                <a16:creationId xmlns:a16="http://schemas.microsoft.com/office/drawing/2014/main" id="{1D4F8BEA-C149-D220-BC4A-70A1445AA64A}"/>
              </a:ext>
            </a:extLst>
          </p:cNvPr>
          <p:cNvPicPr>
            <a:picLocks noChangeAspect="1"/>
          </p:cNvPicPr>
          <p:nvPr/>
        </p:nvPicPr>
        <p:blipFill>
          <a:blip r:embed="rId3"/>
          <a:stretch>
            <a:fillRect/>
          </a:stretch>
        </p:blipFill>
        <p:spPr>
          <a:xfrm>
            <a:off x="168847" y="679642"/>
            <a:ext cx="3287559" cy="539350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292">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1BEDA86-2AE3-2ADA-D37F-0FFB0DB42415}"/>
              </a:ext>
            </a:extLst>
          </p:cNvPr>
          <p:cNvPicPr>
            <a:picLocks noChangeAspect="1"/>
          </p:cNvPicPr>
          <p:nvPr/>
        </p:nvPicPr>
        <p:blipFill>
          <a:blip r:embed="rId3"/>
          <a:srcRect l="19645" b="4825"/>
          <a:stretch>
            <a:fillRect/>
          </a:stretch>
        </p:blipFill>
        <p:spPr>
          <a:xfrm>
            <a:off x="6069642" y="763632"/>
            <a:ext cx="2921057" cy="4328181"/>
          </a:xfrm>
          <a:prstGeom prst="rect">
            <a:avLst/>
          </a:prstGeom>
          <a:noFill/>
          <a:ln cap="flat">
            <a:noFill/>
          </a:ln>
        </p:spPr>
      </p:pic>
      <p:sp>
        <p:nvSpPr>
          <p:cNvPr id="2" name="Title 1">
            <a:extLst>
              <a:ext uri="{FF2B5EF4-FFF2-40B4-BE49-F238E27FC236}">
                <a16:creationId xmlns:a16="http://schemas.microsoft.com/office/drawing/2014/main" id="{70561EC9-B660-4503-8C0D-5177D5B5AC19}"/>
              </a:ext>
            </a:extLst>
          </p:cNvPr>
          <p:cNvSpPr txBox="1">
            <a:spLocks noGrp="1"/>
          </p:cNvSpPr>
          <p:nvPr>
            <p:ph type="title"/>
          </p:nvPr>
        </p:nvSpPr>
        <p:spPr>
          <a:xfrm>
            <a:off x="52915" y="94308"/>
            <a:ext cx="8765079" cy="978061"/>
          </a:xfrm>
        </p:spPr>
        <p:txBody>
          <a:bodyPr anchorCtr="1">
            <a:normAutofit/>
          </a:bodyPr>
          <a:lstStyle/>
          <a:p>
            <a:pPr algn="ctr"/>
            <a:r>
              <a:rPr lang="en-US" sz="3600" b="1" dirty="0">
                <a:solidFill>
                  <a:srgbClr val="264D73"/>
                </a:solidFill>
              </a:rPr>
              <a:t>Fresh Bucks Nutrition Incentive Program</a:t>
            </a:r>
            <a:endParaRPr lang="en-US" b="1" dirty="0">
              <a:solidFill>
                <a:srgbClr val="264D73"/>
              </a:solidFill>
            </a:endParaRPr>
          </a:p>
        </p:txBody>
      </p:sp>
      <p:pic>
        <p:nvPicPr>
          <p:cNvPr id="5" name="Picture 4" descr="A white and purple advertisement&#10;&#10;AI-generated content may be incorrect.">
            <a:extLst>
              <a:ext uri="{FF2B5EF4-FFF2-40B4-BE49-F238E27FC236}">
                <a16:creationId xmlns:a16="http://schemas.microsoft.com/office/drawing/2014/main" id="{55349A4E-2140-D01B-B929-BB09FA18F373}"/>
              </a:ext>
            </a:extLst>
          </p:cNvPr>
          <p:cNvPicPr>
            <a:picLocks noChangeAspect="1"/>
          </p:cNvPicPr>
          <p:nvPr/>
        </p:nvPicPr>
        <p:blipFill>
          <a:blip r:embed="rId4"/>
          <a:srcRect l="-668" b="70217"/>
          <a:stretch>
            <a:fillRect/>
          </a:stretch>
        </p:blipFill>
        <p:spPr>
          <a:xfrm>
            <a:off x="1293440" y="4984774"/>
            <a:ext cx="6232731" cy="1122199"/>
          </a:xfrm>
          <a:prstGeom prst="rect">
            <a:avLst/>
          </a:prstGeom>
        </p:spPr>
      </p:pic>
      <p:pic>
        <p:nvPicPr>
          <p:cNvPr id="3" name="Picture 2" descr="A logo of a farm&#10;&#10;AI-generated content may be incorrect.">
            <a:extLst>
              <a:ext uri="{FF2B5EF4-FFF2-40B4-BE49-F238E27FC236}">
                <a16:creationId xmlns:a16="http://schemas.microsoft.com/office/drawing/2014/main" id="{1F48FE80-4407-5BC1-F1B8-6BD968E434A4}"/>
              </a:ext>
            </a:extLst>
          </p:cNvPr>
          <p:cNvPicPr>
            <a:picLocks noChangeAspect="1"/>
          </p:cNvPicPr>
          <p:nvPr/>
        </p:nvPicPr>
        <p:blipFill>
          <a:blip r:embed="rId5"/>
          <a:stretch>
            <a:fillRect/>
          </a:stretch>
        </p:blipFill>
        <p:spPr>
          <a:xfrm>
            <a:off x="7850765" y="4823980"/>
            <a:ext cx="1152525" cy="1428750"/>
          </a:xfrm>
          <a:prstGeom prst="rect">
            <a:avLst/>
          </a:prstGeom>
        </p:spPr>
      </p:pic>
      <p:pic>
        <p:nvPicPr>
          <p:cNvPr id="6" name="Picture 5" descr="A logo on a purple background&#10;&#10;AI-generated content may be incorrect.">
            <a:extLst>
              <a:ext uri="{FF2B5EF4-FFF2-40B4-BE49-F238E27FC236}">
                <a16:creationId xmlns:a16="http://schemas.microsoft.com/office/drawing/2014/main" id="{DEDACAC1-53ED-E5CE-E453-89C61A6A5BE0}"/>
              </a:ext>
            </a:extLst>
          </p:cNvPr>
          <p:cNvPicPr>
            <a:picLocks noChangeAspect="1"/>
          </p:cNvPicPr>
          <p:nvPr/>
        </p:nvPicPr>
        <p:blipFill>
          <a:blip r:embed="rId6"/>
          <a:stretch>
            <a:fillRect/>
          </a:stretch>
        </p:blipFill>
        <p:spPr>
          <a:xfrm>
            <a:off x="121659" y="4908406"/>
            <a:ext cx="1190625" cy="1114425"/>
          </a:xfrm>
          <a:prstGeom prst="rect">
            <a:avLst/>
          </a:prstGeom>
        </p:spPr>
      </p:pic>
      <p:sp>
        <p:nvSpPr>
          <p:cNvPr id="7" name="TextBox 6">
            <a:extLst>
              <a:ext uri="{FF2B5EF4-FFF2-40B4-BE49-F238E27FC236}">
                <a16:creationId xmlns:a16="http://schemas.microsoft.com/office/drawing/2014/main" id="{45631012-38BE-65AC-E0CA-5F689C0C3C77}"/>
              </a:ext>
            </a:extLst>
          </p:cNvPr>
          <p:cNvSpPr txBox="1"/>
          <p:nvPr/>
        </p:nvSpPr>
        <p:spPr>
          <a:xfrm>
            <a:off x="291985" y="1070264"/>
            <a:ext cx="558095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latin typeface="Calibri" panose="020F0502020204030204" pitchFamily="34" charset="0"/>
                <a:cs typeface="Calibri" panose="020F0502020204030204" pitchFamily="34" charset="0"/>
              </a:rPr>
              <a:t>Anchorage Muni run program</a:t>
            </a:r>
          </a:p>
          <a:p>
            <a:pPr marL="285750" indent="-285750">
              <a:buFont typeface="Arial"/>
              <a:buChar char="•"/>
            </a:pPr>
            <a:r>
              <a:rPr lang="en-US" sz="2800" dirty="0">
                <a:latin typeface="Calibri" panose="020F0502020204030204" pitchFamily="34" charset="0"/>
                <a:cs typeface="Calibri" panose="020F0502020204030204" pitchFamily="34" charset="0"/>
              </a:rPr>
              <a:t>WIC and SNAP recipients</a:t>
            </a:r>
          </a:p>
          <a:p>
            <a:pPr marL="285750" indent="-285750">
              <a:buFont typeface="Arial"/>
              <a:buChar char="•"/>
            </a:pPr>
            <a:endParaRPr lang="en-US" sz="2800" dirty="0">
              <a:latin typeface="Calibri" panose="020F0502020204030204" pitchFamily="34" charset="0"/>
              <a:cs typeface="Calibri" panose="020F0502020204030204" pitchFamily="34" charset="0"/>
            </a:endParaRPr>
          </a:p>
          <a:p>
            <a:pPr marL="285750" indent="-285750">
              <a:buFont typeface="Arial"/>
              <a:buChar char="•"/>
            </a:pPr>
            <a:r>
              <a:rPr lang="en-US" sz="2800" dirty="0">
                <a:latin typeface="Calibri" panose="020F0502020204030204" pitchFamily="34" charset="0"/>
                <a:cs typeface="Calibri" panose="020F0502020204030204" pitchFamily="34" charset="0"/>
              </a:rPr>
              <a:t>Show ID and get $30 of paper coupon every week </a:t>
            </a:r>
          </a:p>
          <a:p>
            <a:pPr marL="285750" indent="-285750">
              <a:buFont typeface="Arial"/>
              <a:buChar char="•"/>
            </a:pPr>
            <a:r>
              <a:rPr lang="en-US" sz="2800" dirty="0">
                <a:latin typeface="Calibri" panose="020F0502020204030204" pitchFamily="34" charset="0"/>
                <a:cs typeface="Calibri" panose="020F0502020204030204" pitchFamily="34" charset="0"/>
              </a:rPr>
              <a:t>Buy fruits and veggies at  </a:t>
            </a:r>
          </a:p>
          <a:p>
            <a:pPr marL="742950" lvl="1" indent="-285750">
              <a:buFont typeface="Courier New"/>
              <a:buChar char="o"/>
            </a:pPr>
            <a:r>
              <a:rPr lang="en-US" sz="2800" dirty="0">
                <a:latin typeface="Calibri" panose="020F0502020204030204" pitchFamily="34" charset="0"/>
                <a:cs typeface="Calibri" panose="020F0502020204030204" pitchFamily="34" charset="0"/>
              </a:rPr>
              <a:t>Muldoon Farmers Market </a:t>
            </a:r>
          </a:p>
          <a:p>
            <a:pPr marL="742950" lvl="1" indent="-285750">
              <a:buFont typeface="Courier New"/>
              <a:buChar char="o"/>
            </a:pPr>
            <a:r>
              <a:rPr lang="en-US" sz="2800" dirty="0">
                <a:latin typeface="Calibri" panose="020F0502020204030204" pitchFamily="34" charset="0"/>
                <a:cs typeface="Calibri" panose="020F0502020204030204" pitchFamily="34" charset="0"/>
              </a:rPr>
              <a:t>Grow North Farm</a:t>
            </a:r>
          </a:p>
          <a:p>
            <a:pPr marL="285750" indent="-285750">
              <a:buFont typeface="Arial"/>
              <a:buChar char="•"/>
            </a:pPr>
            <a:r>
              <a:rPr lang="en-US" sz="2800" dirty="0">
                <a:latin typeface="Calibri" panose="020F0502020204030204" pitchFamily="34" charset="0"/>
                <a:cs typeface="Calibri" panose="020F0502020204030204" pitchFamily="34" charset="0"/>
              </a:rPr>
              <a:t>Funded by alcohol tax fund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473B7D-3E2E-D80F-6FCB-3328315BA902}"/>
              </a:ext>
            </a:extLst>
          </p:cNvPr>
          <p:cNvSpPr>
            <a:spLocks noGrp="1"/>
          </p:cNvSpPr>
          <p:nvPr>
            <p:ph idx="1"/>
          </p:nvPr>
        </p:nvSpPr>
        <p:spPr>
          <a:xfrm>
            <a:off x="193967" y="1990245"/>
            <a:ext cx="8676764" cy="3948099"/>
          </a:xfrm>
        </p:spPr>
        <p:txBody>
          <a:bodyPr vert="horz" wrap="square" lIns="91440" tIns="45720" rIns="91440" bIns="45720" anchor="t" anchorCtr="0" compatLnSpc="1">
            <a:noAutofit/>
          </a:bodyPr>
          <a:lstStyle/>
          <a:p>
            <a:r>
              <a:rPr lang="en-US" sz="2400" dirty="0">
                <a:solidFill>
                  <a:schemeClr val="tx1"/>
                </a:solidFill>
                <a:ea typeface="Calibri"/>
                <a:cs typeface="Calibri"/>
              </a:rPr>
              <a:t>Involves the health care system</a:t>
            </a:r>
          </a:p>
          <a:p>
            <a:r>
              <a:rPr lang="en-US" sz="2400" dirty="0">
                <a:solidFill>
                  <a:schemeClr val="tx1"/>
                </a:solidFill>
                <a:ea typeface="Calibri"/>
                <a:cs typeface="Calibri"/>
              </a:rPr>
              <a:t>Many chronic conditions can be managed through nutrition</a:t>
            </a:r>
            <a:endParaRPr lang="en-US" dirty="0">
              <a:solidFill>
                <a:schemeClr val="tx1"/>
              </a:solidFill>
            </a:endParaRPr>
          </a:p>
          <a:p>
            <a:r>
              <a:rPr lang="en-US" sz="2400" dirty="0">
                <a:solidFill>
                  <a:schemeClr val="tx1"/>
                </a:solidFill>
                <a:ea typeface="Calibri"/>
                <a:cs typeface="Calibri"/>
              </a:rPr>
              <a:t>Good nutrition will:</a:t>
            </a:r>
          </a:p>
          <a:p>
            <a:pPr lvl="1" indent="-320040">
              <a:buFont typeface="Courier New"/>
              <a:buChar char="o"/>
            </a:pPr>
            <a:r>
              <a:rPr lang="en-US" sz="2400" dirty="0">
                <a:solidFill>
                  <a:schemeClr val="tx1"/>
                </a:solidFill>
                <a:ea typeface="Calibri"/>
                <a:cs typeface="Calibri"/>
              </a:rPr>
              <a:t>reduce healthcare costs </a:t>
            </a:r>
          </a:p>
          <a:p>
            <a:pPr lvl="1" indent="-320040">
              <a:buFont typeface="Courier New"/>
              <a:buChar char="o"/>
            </a:pPr>
            <a:r>
              <a:rPr lang="en-US" sz="2400" dirty="0">
                <a:solidFill>
                  <a:schemeClr val="tx1"/>
                </a:solidFill>
                <a:ea typeface="Calibri"/>
                <a:cs typeface="Calibri"/>
              </a:rPr>
              <a:t>readmission</a:t>
            </a:r>
          </a:p>
          <a:p>
            <a:pPr lvl="1" indent="-320040">
              <a:buFont typeface="Courier New"/>
              <a:buChar char="o"/>
            </a:pPr>
            <a:r>
              <a:rPr lang="en-US" sz="2400" dirty="0">
                <a:solidFill>
                  <a:schemeClr val="tx1"/>
                </a:solidFill>
                <a:ea typeface="Calibri"/>
                <a:cs typeface="Calibri"/>
              </a:rPr>
              <a:t>improve treatment responses </a:t>
            </a:r>
          </a:p>
          <a:p>
            <a:pPr lvl="1" indent="-320040">
              <a:buFont typeface="Courier New"/>
              <a:buChar char="o"/>
            </a:pPr>
            <a:r>
              <a:rPr lang="en-US" sz="2400" dirty="0">
                <a:solidFill>
                  <a:schemeClr val="tx1"/>
                </a:solidFill>
                <a:ea typeface="Calibri"/>
                <a:cs typeface="Calibri"/>
              </a:rPr>
              <a:t>Reduce recovery times. </a:t>
            </a:r>
          </a:p>
          <a:p>
            <a:r>
              <a:rPr lang="en-US" sz="2400" dirty="0">
                <a:solidFill>
                  <a:schemeClr val="tx1"/>
                </a:solidFill>
                <a:ea typeface="Calibri"/>
                <a:cs typeface="Calibri"/>
              </a:rPr>
              <a:t>Food is Medicine includes Produce Prescription, Medically Tailored Groceries and Medically Tailored Meals</a:t>
            </a:r>
          </a:p>
        </p:txBody>
      </p:sp>
      <p:sp>
        <p:nvSpPr>
          <p:cNvPr id="3" name="Text Placeholder 2">
            <a:extLst>
              <a:ext uri="{FF2B5EF4-FFF2-40B4-BE49-F238E27FC236}">
                <a16:creationId xmlns:a16="http://schemas.microsoft.com/office/drawing/2014/main" id="{7A6432D6-C5C2-7121-E14C-7BE31744EE2D}"/>
              </a:ext>
            </a:extLst>
          </p:cNvPr>
          <p:cNvSpPr>
            <a:spLocks noGrp="1"/>
          </p:cNvSpPr>
          <p:nvPr>
            <p:ph idx="2"/>
          </p:nvPr>
        </p:nvSpPr>
        <p:spPr>
          <a:xfrm>
            <a:off x="403377" y="5857402"/>
            <a:ext cx="6072072" cy="457201"/>
          </a:xfrm>
        </p:spPr>
        <p:txBody>
          <a:bodyPr vert="horz" wrap="square" lIns="91440" tIns="45720" rIns="91440" bIns="45720" anchor="t" anchorCtr="0" compatLnSpc="1">
            <a:noAutofit/>
          </a:bodyPr>
          <a:lstStyle/>
          <a:p>
            <a:pPr marL="0" indent="0">
              <a:buNone/>
            </a:pPr>
            <a:r>
              <a:rPr lang="en-US" sz="900">
                <a:solidFill>
                  <a:schemeClr val="tx1"/>
                </a:solidFill>
                <a:ea typeface="Calibri"/>
                <a:cs typeface="Calibri"/>
              </a:rPr>
              <a:t>2020–2030 Strategic Plan for National Institute of Health Nutrition Research A Report of the NIH Nutrition Research Task Force </a:t>
            </a:r>
            <a:r>
              <a:rPr lang="en-US" sz="900">
                <a:solidFill>
                  <a:schemeClr val="tx1"/>
                </a:solidFill>
                <a:ea typeface="Calibri"/>
                <a:cs typeface="Calibri"/>
                <a:hlinkClick r:id="rId2">
                  <a:extLst>
                    <a:ext uri="{A12FA001-AC4F-418D-AE19-62706E023703}">
                      <ahyp:hlinkClr xmlns:ahyp="http://schemas.microsoft.com/office/drawing/2018/hyperlinkcolor" val="tx"/>
                    </a:ext>
                  </a:extLst>
                </a:hlinkClick>
              </a:rPr>
              <a:t>ttps://dpcpsi.nih.gov/sites/default/files/2020NutritionStrategicPlan_508.pdf</a:t>
            </a:r>
            <a:r>
              <a:rPr lang="en-US" sz="900">
                <a:solidFill>
                  <a:srgbClr val="D4D4D6"/>
                </a:solidFill>
                <a:ea typeface="Calibri"/>
                <a:cs typeface="Calibri"/>
              </a:rPr>
              <a:t> </a:t>
            </a:r>
            <a:endParaRPr lang="en-US" sz="900">
              <a:ea typeface="Calibri"/>
              <a:cs typeface="Calibri"/>
            </a:endParaRPr>
          </a:p>
        </p:txBody>
      </p:sp>
      <p:pic>
        <p:nvPicPr>
          <p:cNvPr id="6" name="Picture 5" descr="Food Is Medicine">
            <a:extLst>
              <a:ext uri="{FF2B5EF4-FFF2-40B4-BE49-F238E27FC236}">
                <a16:creationId xmlns:a16="http://schemas.microsoft.com/office/drawing/2014/main" id="{EEFEC6DE-4B6C-88A4-2D3E-AC62EC5E9C91}"/>
              </a:ext>
            </a:extLst>
          </p:cNvPr>
          <p:cNvPicPr>
            <a:picLocks noChangeAspect="1"/>
          </p:cNvPicPr>
          <p:nvPr/>
        </p:nvPicPr>
        <p:blipFill>
          <a:blip r:embed="rId3"/>
          <a:stretch>
            <a:fillRect/>
          </a:stretch>
        </p:blipFill>
        <p:spPr>
          <a:xfrm>
            <a:off x="4212952" y="376596"/>
            <a:ext cx="4772025" cy="1619250"/>
          </a:xfrm>
          <a:prstGeom prst="rect">
            <a:avLst/>
          </a:prstGeom>
        </p:spPr>
      </p:pic>
      <p:sp>
        <p:nvSpPr>
          <p:cNvPr id="2" name="TextBox 1">
            <a:extLst>
              <a:ext uri="{FF2B5EF4-FFF2-40B4-BE49-F238E27FC236}">
                <a16:creationId xmlns:a16="http://schemas.microsoft.com/office/drawing/2014/main" id="{585B428E-7CCD-7B20-A8FF-216D2E99C67A}"/>
              </a:ext>
            </a:extLst>
          </p:cNvPr>
          <p:cNvSpPr txBox="1"/>
          <p:nvPr/>
        </p:nvSpPr>
        <p:spPr>
          <a:xfrm>
            <a:off x="182632" y="379697"/>
            <a:ext cx="402793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rgbClr val="224623"/>
                </a:solidFill>
                <a:latin typeface="Rockwell"/>
              </a:rPr>
              <a:t>Produce Prescription</a:t>
            </a:r>
          </a:p>
        </p:txBody>
      </p:sp>
    </p:spTree>
    <p:extLst>
      <p:ext uri="{BB962C8B-B14F-4D97-AF65-F5344CB8AC3E}">
        <p14:creationId xmlns:p14="http://schemas.microsoft.com/office/powerpoint/2010/main" val="4056380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13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355F-C23B-D325-F16C-99B3D885D5E8}"/>
              </a:ext>
            </a:extLst>
          </p:cNvPr>
          <p:cNvSpPr txBox="1">
            <a:spLocks noGrp="1"/>
          </p:cNvSpPr>
          <p:nvPr>
            <p:ph type="title"/>
          </p:nvPr>
        </p:nvSpPr>
        <p:spPr/>
        <p:txBody>
          <a:bodyPr anchorCtr="1">
            <a:normAutofit fontScale="90000"/>
          </a:bodyPr>
          <a:lstStyle/>
          <a:p>
            <a:pPr algn="ctr"/>
            <a:r>
              <a:rPr lang="en-US" sz="4000" b="1" dirty="0">
                <a:solidFill>
                  <a:srgbClr val="264D73"/>
                </a:solidFill>
              </a:rPr>
              <a:t>Example of Produce Prescription Program</a:t>
            </a:r>
            <a:endParaRPr lang="en-US" b="1" dirty="0">
              <a:ea typeface="Calibri"/>
              <a:cs typeface="Calibri"/>
            </a:endParaRPr>
          </a:p>
        </p:txBody>
      </p:sp>
      <p:sp>
        <p:nvSpPr>
          <p:cNvPr id="4" name="Content Placeholder 3">
            <a:extLst>
              <a:ext uri="{FF2B5EF4-FFF2-40B4-BE49-F238E27FC236}">
                <a16:creationId xmlns:a16="http://schemas.microsoft.com/office/drawing/2014/main" id="{EEB621B5-6DC1-B9CE-DAEF-52918158E1E5}"/>
              </a:ext>
            </a:extLst>
          </p:cNvPr>
          <p:cNvSpPr>
            <a:spLocks noGrp="1"/>
          </p:cNvSpPr>
          <p:nvPr>
            <p:ph idx="1"/>
          </p:nvPr>
        </p:nvSpPr>
        <p:spPr>
          <a:xfrm>
            <a:off x="245922" y="1153147"/>
            <a:ext cx="4322617" cy="5008418"/>
          </a:xfrm>
        </p:spPr>
        <p:txBody>
          <a:bodyPr>
            <a:normAutofit lnSpcReduction="10000"/>
          </a:bodyPr>
          <a:lstStyle/>
          <a:p>
            <a:r>
              <a:rPr lang="en-US" sz="3200" dirty="0">
                <a:solidFill>
                  <a:srgbClr val="000000"/>
                </a:solidFill>
                <a:ea typeface="Calibri"/>
                <a:cs typeface="Calibri"/>
              </a:rPr>
              <a:t>Norton Sound Health Corporation</a:t>
            </a:r>
          </a:p>
          <a:p>
            <a:r>
              <a:rPr lang="en-US" sz="3200" dirty="0">
                <a:solidFill>
                  <a:srgbClr val="000000"/>
                </a:solidFill>
                <a:ea typeface="Calibri"/>
                <a:cs typeface="Calibri"/>
              </a:rPr>
              <a:t>Health care provider</a:t>
            </a:r>
          </a:p>
          <a:p>
            <a:r>
              <a:rPr lang="en-US" sz="3200" dirty="0">
                <a:solidFill>
                  <a:srgbClr val="000000"/>
                </a:solidFill>
                <a:ea typeface="Calibri"/>
                <a:cs typeface="Calibri"/>
              </a:rPr>
              <a:t>SNAP or Medicaid and certain health issue</a:t>
            </a:r>
            <a:endParaRPr lang="en-US" dirty="0"/>
          </a:p>
          <a:p>
            <a:r>
              <a:rPr lang="en-US" sz="3200" dirty="0">
                <a:solidFill>
                  <a:srgbClr val="000000"/>
                </a:solidFill>
                <a:ea typeface="Calibri"/>
                <a:cs typeface="Calibri"/>
              </a:rPr>
              <a:t>Weekly produce box delivered</a:t>
            </a:r>
          </a:p>
          <a:p>
            <a:r>
              <a:rPr lang="en-US" sz="3200" dirty="0">
                <a:solidFill>
                  <a:srgbClr val="000000"/>
                </a:solidFill>
                <a:ea typeface="Calibri"/>
                <a:cs typeface="Calibri"/>
              </a:rPr>
              <a:t>USDA Nutrition Incentive Program Grant</a:t>
            </a:r>
          </a:p>
          <a:p>
            <a:endParaRPr lang="en-US" dirty="0">
              <a:ea typeface="Calibri"/>
              <a:cs typeface="Calibri"/>
            </a:endParaRPr>
          </a:p>
        </p:txBody>
      </p:sp>
      <p:pic>
        <p:nvPicPr>
          <p:cNvPr id="3" name="Picture 2" descr="May be a graphic of medicine, fruit and text that says 'Produce PRESCRIPTIONS FOR E PEOPLE WITH SNAP OR MEDICAID AND CERTAIN HEALTH PROBLEMS COULD GET A PRODUCE PRESCRIPTION! DETERMINE ELIGIBILITY TAKE SHORT SURVEYS RECEIVE PRODUCE &amp; NUTRITION EDUCATION WONDERING IF YOU'RE ELIGIBLE? SCAN THE QR CODE OR TALK to YOUR DOCTOR Questions? 443-3365 Cet E CORPORATION NORTON SOUND'">
            <a:extLst>
              <a:ext uri="{FF2B5EF4-FFF2-40B4-BE49-F238E27FC236}">
                <a16:creationId xmlns:a16="http://schemas.microsoft.com/office/drawing/2014/main" id="{A8D4AF95-3B09-BACA-BA25-D7D909339269}"/>
              </a:ext>
            </a:extLst>
          </p:cNvPr>
          <p:cNvPicPr>
            <a:picLocks noChangeAspect="1"/>
          </p:cNvPicPr>
          <p:nvPr/>
        </p:nvPicPr>
        <p:blipFill>
          <a:blip r:embed="rId3"/>
          <a:srcRect/>
          <a:stretch>
            <a:fillRect/>
          </a:stretch>
        </p:blipFill>
        <p:spPr>
          <a:xfrm>
            <a:off x="4836627" y="1155469"/>
            <a:ext cx="3563677" cy="4758238"/>
          </a:xfrm>
          <a:prstGeom prst="rect">
            <a:avLst/>
          </a:prstGeom>
          <a:ln w="9525" cap="sq">
            <a:solidFill>
              <a:schemeClr val="bg1">
                <a:lumMod val="65000"/>
              </a:schemeClr>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29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3E0C6-561C-6B60-18D3-98D623F414DD}"/>
              </a:ext>
            </a:extLst>
          </p:cNvPr>
          <p:cNvSpPr txBox="1">
            <a:spLocks noGrp="1"/>
          </p:cNvSpPr>
          <p:nvPr>
            <p:ph type="title"/>
          </p:nvPr>
        </p:nvSpPr>
        <p:spPr>
          <a:xfrm>
            <a:off x="152403" y="84600"/>
            <a:ext cx="8613648" cy="706181"/>
          </a:xfrm>
        </p:spPr>
        <p:txBody>
          <a:bodyPr vert="horz" wrap="square" lIns="91440" tIns="45720" rIns="91440" bIns="45720" anchor="ctr" anchorCtr="1" compatLnSpc="1">
            <a:noAutofit/>
          </a:bodyPr>
          <a:lstStyle/>
          <a:p>
            <a:pPr algn="ctr"/>
            <a:r>
              <a:rPr lang="en-US" sz="3600" b="1" dirty="0">
                <a:solidFill>
                  <a:srgbClr val="264D73"/>
                </a:solidFill>
              </a:rPr>
              <a:t>Example of Produce Prescription Program</a:t>
            </a:r>
            <a:endParaRPr lang="en-US" sz="3600" b="1" dirty="0">
              <a:solidFill>
                <a:srgbClr val="264D73"/>
              </a:solidFill>
              <a:ea typeface="Calibri"/>
              <a:cs typeface="Calibri"/>
            </a:endParaRPr>
          </a:p>
        </p:txBody>
      </p:sp>
      <p:pic>
        <p:nvPicPr>
          <p:cNvPr id="3" name="Picture 6">
            <a:extLst>
              <a:ext uri="{FF2B5EF4-FFF2-40B4-BE49-F238E27FC236}">
                <a16:creationId xmlns:a16="http://schemas.microsoft.com/office/drawing/2014/main" id="{C4110F73-331A-170D-8BD5-3C0EFF607B35}"/>
              </a:ext>
            </a:extLst>
          </p:cNvPr>
          <p:cNvPicPr>
            <a:picLocks noChangeAspect="1"/>
          </p:cNvPicPr>
          <p:nvPr/>
        </p:nvPicPr>
        <p:blipFill>
          <a:blip r:embed="rId3"/>
          <a:stretch>
            <a:fillRect/>
          </a:stretch>
        </p:blipFill>
        <p:spPr>
          <a:xfrm>
            <a:off x="0" y="759263"/>
            <a:ext cx="9144000" cy="3615610"/>
          </a:xfrm>
          <a:prstGeom prst="rect">
            <a:avLst/>
          </a:prstGeom>
          <a:noFill/>
          <a:ln cap="flat">
            <a:noFill/>
          </a:ln>
        </p:spPr>
      </p:pic>
      <p:pic>
        <p:nvPicPr>
          <p:cNvPr id="4" name="Google Shape;186;p24">
            <a:extLst>
              <a:ext uri="{FF2B5EF4-FFF2-40B4-BE49-F238E27FC236}">
                <a16:creationId xmlns:a16="http://schemas.microsoft.com/office/drawing/2014/main" id="{4C30E3CB-B530-50CD-7B02-DB1288540CA0}"/>
              </a:ext>
            </a:extLst>
          </p:cNvPr>
          <p:cNvPicPr>
            <a:picLocks noChangeAspect="1"/>
          </p:cNvPicPr>
          <p:nvPr/>
        </p:nvPicPr>
        <p:blipFill>
          <a:blip r:embed="rId4">
            <a:alphaModFix/>
          </a:blip>
          <a:srcRect/>
          <a:stretch>
            <a:fillRect/>
          </a:stretch>
        </p:blipFill>
        <p:spPr>
          <a:xfrm>
            <a:off x="4114800" y="2514600"/>
            <a:ext cx="4923531" cy="3720547"/>
          </a:xfrm>
          <a:prstGeom prst="rect">
            <a:avLst/>
          </a:prstGeom>
          <a:noFill/>
          <a:ln cap="flat">
            <a:noFill/>
          </a:ln>
          <a:effectLst>
            <a:outerShdw dir="16200000" algn="tl">
              <a:srgbClr val="000000">
                <a:alpha val="70000"/>
              </a:srgbClr>
            </a:outerShdw>
          </a:effectLst>
        </p:spPr>
      </p:pic>
      <p:sp>
        <p:nvSpPr>
          <p:cNvPr id="5" name="TextBox 7">
            <a:extLst>
              <a:ext uri="{FF2B5EF4-FFF2-40B4-BE49-F238E27FC236}">
                <a16:creationId xmlns:a16="http://schemas.microsoft.com/office/drawing/2014/main" id="{18AFF065-333E-FC87-41C9-7A8AB4F753C4}"/>
              </a:ext>
            </a:extLst>
          </p:cNvPr>
          <p:cNvSpPr txBox="1"/>
          <p:nvPr/>
        </p:nvSpPr>
        <p:spPr>
          <a:xfrm>
            <a:off x="152403" y="4374873"/>
            <a:ext cx="4083266" cy="1938992"/>
          </a:xfrm>
          <a:prstGeom prst="rect">
            <a:avLst/>
          </a:prstGeom>
          <a:noFill/>
          <a:ln cap="flat">
            <a:noFill/>
          </a:ln>
        </p:spPr>
        <p:txBody>
          <a:bodyPr vert="horz" wrap="square" lIns="91440" tIns="45720" rIns="91440" bIns="45720" anchor="t" anchorCtr="0" compatLnSpc="1">
            <a:spAutoFit/>
          </a:bodyPr>
          <a:lstStyle/>
          <a:p>
            <a:pPr marL="62865" marR="0" lvl="0" indent="0" algn="l" defTabSz="914400">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rgbClr val="264D73"/>
                </a:solidFill>
                <a:uFillTx/>
                <a:latin typeface="Calibri"/>
              </a:rPr>
              <a:t>Qualifying diagnosis:</a:t>
            </a:r>
            <a:endParaRPr lang="en-US" sz="2000" i="0" u="none" strike="noStrike" kern="1200" cap="none" spc="0" baseline="0" dirty="0">
              <a:solidFill>
                <a:srgbClr val="000000"/>
              </a:solidFill>
              <a:uFillTx/>
              <a:latin typeface="Calibri"/>
              <a:ea typeface="Calibri"/>
              <a:cs typeface="Calibri"/>
            </a:endParaRPr>
          </a:p>
          <a:p>
            <a:pPr marL="532765" marR="0" lvl="1" indent="0" algn="l" defTabSz="91440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264D73"/>
                </a:solidFill>
                <a:uFillTx/>
                <a:latin typeface="Calibri"/>
              </a:rPr>
              <a:t>Food insecurity, older than 18</a:t>
            </a:r>
            <a:endParaRPr lang="en-US" sz="2000" b="0" i="0" u="none" strike="noStrike" kern="1200" cap="none" spc="0" baseline="0" dirty="0">
              <a:solidFill>
                <a:srgbClr val="000000"/>
              </a:solidFill>
              <a:uFillTx/>
              <a:latin typeface="Calibri"/>
              <a:ea typeface="Calibri"/>
              <a:cs typeface="Calibri"/>
            </a:endParaRPr>
          </a:p>
          <a:p>
            <a:pPr marL="62865">
              <a:defRPr sz="1800" b="0" i="0" u="none" strike="noStrike" kern="0" cap="none" spc="0" baseline="0">
                <a:solidFill>
                  <a:srgbClr val="000000"/>
                </a:solidFill>
                <a:uFillTx/>
              </a:defRPr>
            </a:pPr>
            <a:r>
              <a:rPr lang="en-US" sz="2000" b="1" dirty="0">
                <a:solidFill>
                  <a:srgbClr val="264D73"/>
                </a:solidFill>
                <a:latin typeface="Calibri"/>
                <a:ea typeface="Calibri"/>
                <a:cs typeface="Calibri"/>
              </a:rPr>
              <a:t>Patient can select either: </a:t>
            </a:r>
            <a:endParaRPr lang="en-US" dirty="0">
              <a:solidFill>
                <a:srgbClr val="000000"/>
              </a:solidFill>
              <a:latin typeface="Aptos" panose="02110004020202020204"/>
              <a:ea typeface="Calibri"/>
              <a:cs typeface="Calibri"/>
            </a:endParaRPr>
          </a:p>
          <a:p>
            <a:pPr marL="62865">
              <a:defRPr sz="1800" b="0" i="0" u="none" strike="noStrike" kern="0" cap="none" spc="0" baseline="0">
                <a:solidFill>
                  <a:srgbClr val="000000"/>
                </a:solidFill>
                <a:uFillTx/>
              </a:defRPr>
            </a:pPr>
            <a:r>
              <a:rPr lang="en-US" sz="2000" b="1" dirty="0">
                <a:solidFill>
                  <a:srgbClr val="264D73"/>
                </a:solidFill>
                <a:latin typeface="Calibri"/>
                <a:ea typeface="Calibri"/>
                <a:cs typeface="Calibri"/>
              </a:rPr>
              <a:t> </a:t>
            </a:r>
            <a:r>
              <a:rPr lang="en-US" sz="2000" dirty="0">
                <a:solidFill>
                  <a:srgbClr val="264D73"/>
                </a:solidFill>
                <a:latin typeface="Calibri"/>
                <a:ea typeface="Calibri"/>
                <a:cs typeface="Calibri"/>
              </a:rPr>
              <a:t> $45 voucher or</a:t>
            </a:r>
            <a:endParaRPr lang="en-US" dirty="0">
              <a:solidFill>
                <a:srgbClr val="000000"/>
              </a:solidFill>
              <a:latin typeface="Aptos" panose="02110004020202020204"/>
              <a:ea typeface="Calibri"/>
              <a:cs typeface="Calibri"/>
            </a:endParaRPr>
          </a:p>
          <a:p>
            <a:pPr marL="62865">
              <a:defRPr sz="1800" b="0" i="0" u="none" strike="noStrike" kern="0" cap="none" spc="0" baseline="0">
                <a:solidFill>
                  <a:srgbClr val="000000"/>
                </a:solidFill>
                <a:uFillTx/>
              </a:defRPr>
            </a:pPr>
            <a:r>
              <a:rPr lang="en-US" sz="2000" dirty="0">
                <a:solidFill>
                  <a:srgbClr val="264D73"/>
                </a:solidFill>
                <a:latin typeface="Calibri"/>
                <a:ea typeface="Calibri"/>
                <a:cs typeface="Calibri"/>
              </a:rPr>
              <a:t>  produce box delivery</a:t>
            </a:r>
          </a:p>
          <a:p>
            <a:pPr marL="62865">
              <a:defRPr sz="1800" b="0" i="0" u="none" strike="noStrike" kern="0" cap="none" spc="0" baseline="0">
                <a:solidFill>
                  <a:srgbClr val="000000"/>
                </a:solidFill>
                <a:uFillTx/>
              </a:defRPr>
            </a:pPr>
            <a:r>
              <a:rPr lang="en-US" sz="2000" b="1" kern="0" dirty="0">
                <a:solidFill>
                  <a:srgbClr val="264D73"/>
                </a:solidFill>
                <a:latin typeface="Calibri"/>
                <a:ea typeface="Calibri"/>
                <a:cs typeface="Calibri"/>
              </a:rPr>
              <a:t>USDA Nutrition Incentive Grant</a:t>
            </a:r>
            <a:endParaRPr lang="en-US" dirty="0">
              <a:solidFill>
                <a:srgbClr val="000000"/>
              </a:solidFill>
              <a:latin typeface="Aptos" panose="02110004020202020204"/>
              <a:ea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303">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A46AAC81-AF65-74E7-2B3C-CC0EBA63E897}"/>
              </a:ext>
            </a:extLst>
          </p:cNvPr>
          <p:cNvSpPr/>
          <p:nvPr/>
        </p:nvSpPr>
        <p:spPr>
          <a:xfrm>
            <a:off x="0" y="0"/>
            <a:ext cx="9144000" cy="6248396"/>
          </a:xfrm>
          <a:prstGeom prst="rect">
            <a:avLst/>
          </a:prstGeom>
          <a:solidFill>
            <a:srgbClr val="268261"/>
          </a:solidFill>
          <a:ln w="19046" cap="flat">
            <a:solidFill>
              <a:srgbClr val="FFFFF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DCEEDC"/>
              </a:solidFill>
              <a:uFillTx/>
              <a:latin typeface="Calibri"/>
            </a:endParaRPr>
          </a:p>
        </p:txBody>
      </p:sp>
      <p:sp>
        <p:nvSpPr>
          <p:cNvPr id="3" name="Title 1">
            <a:extLst>
              <a:ext uri="{FF2B5EF4-FFF2-40B4-BE49-F238E27FC236}">
                <a16:creationId xmlns:a16="http://schemas.microsoft.com/office/drawing/2014/main" id="{8EED241A-0415-0B68-5004-337D6379186D}"/>
              </a:ext>
            </a:extLst>
          </p:cNvPr>
          <p:cNvSpPr txBox="1">
            <a:spLocks noGrp="1"/>
          </p:cNvSpPr>
          <p:nvPr>
            <p:ph type="title"/>
          </p:nvPr>
        </p:nvSpPr>
        <p:spPr>
          <a:xfrm>
            <a:off x="152403" y="228600"/>
            <a:ext cx="8613648" cy="706181"/>
          </a:xfrm>
        </p:spPr>
        <p:txBody>
          <a:bodyPr anchorCtr="1">
            <a:noAutofit/>
          </a:bodyPr>
          <a:lstStyle/>
          <a:p>
            <a:pPr lvl="0" algn="ctr"/>
            <a:r>
              <a:rPr lang="en-US" b="1">
                <a:solidFill>
                  <a:srgbClr val="FFFFFF"/>
                </a:solidFill>
              </a:rPr>
              <a:t>Example of Prescription Program</a:t>
            </a:r>
          </a:p>
        </p:txBody>
      </p:sp>
      <p:sp>
        <p:nvSpPr>
          <p:cNvPr id="4" name="Content Placeholder 3">
            <a:extLst>
              <a:ext uri="{FF2B5EF4-FFF2-40B4-BE49-F238E27FC236}">
                <a16:creationId xmlns:a16="http://schemas.microsoft.com/office/drawing/2014/main" id="{9BD73D3D-5AC6-1914-B426-B2C95B1FFE88}"/>
              </a:ext>
            </a:extLst>
          </p:cNvPr>
          <p:cNvSpPr txBox="1"/>
          <p:nvPr/>
        </p:nvSpPr>
        <p:spPr>
          <a:xfrm>
            <a:off x="4724403" y="1295403"/>
            <a:ext cx="4190996" cy="4866162"/>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100000"/>
              </a:lnSpc>
              <a:spcBef>
                <a:spcPts val="700"/>
              </a:spcBef>
              <a:spcAft>
                <a:spcPts val="0"/>
              </a:spcAft>
              <a:buNone/>
              <a:tabLst/>
              <a:defRPr sz="1800" b="0" i="0" u="none" strike="noStrike" kern="0" cap="none" spc="0" baseline="0">
                <a:solidFill>
                  <a:srgbClr val="000000"/>
                </a:solidFill>
                <a:uFillTx/>
              </a:defRPr>
            </a:pPr>
            <a:endParaRPr lang="en-US" sz="2900" b="1" i="0" u="none" strike="noStrike" kern="1200" cap="none" spc="0" baseline="0">
              <a:solidFill>
                <a:srgbClr val="000000"/>
              </a:solidFill>
              <a:uFillTx/>
              <a:latin typeface="Calibri"/>
            </a:endParaRPr>
          </a:p>
        </p:txBody>
      </p:sp>
      <p:sp>
        <p:nvSpPr>
          <p:cNvPr id="6" name="TextBox 5">
            <a:extLst>
              <a:ext uri="{FF2B5EF4-FFF2-40B4-BE49-F238E27FC236}">
                <a16:creationId xmlns:a16="http://schemas.microsoft.com/office/drawing/2014/main" id="{34E1A2A6-6384-CAEA-DCB5-001251DEE9DB}"/>
              </a:ext>
            </a:extLst>
          </p:cNvPr>
          <p:cNvSpPr txBox="1"/>
          <p:nvPr/>
        </p:nvSpPr>
        <p:spPr>
          <a:xfrm>
            <a:off x="3779516" y="1779934"/>
            <a:ext cx="4994141" cy="3046988"/>
          </a:xfrm>
          <a:prstGeom prst="rect">
            <a:avLst/>
          </a:prstGeom>
          <a:noFill/>
          <a:ln cap="flat">
            <a:noFill/>
          </a:ln>
        </p:spPr>
        <p:txBody>
          <a:bodyPr vert="horz" wrap="square" lIns="91440" tIns="45720" rIns="91440" bIns="45720" anchor="t" anchorCtr="0" compatLnSpc="1">
            <a:spAutoFit/>
          </a:bodyPr>
          <a:lstStyle/>
          <a:p>
            <a:pPr marL="285750" indent="-285750">
              <a:buSzPct val="100000"/>
              <a:buFont typeface="Arial" pitchFamily="34"/>
              <a:buChar char="•"/>
              <a:defRPr sz="1800" b="0" i="0" u="none" strike="noStrike" kern="0" cap="none" spc="0" baseline="0">
                <a:solidFill>
                  <a:srgbClr val="000000"/>
                </a:solidFill>
                <a:uFillTx/>
              </a:defRPr>
            </a:pPr>
            <a:r>
              <a:rPr lang="en-US" sz="3200" dirty="0">
                <a:solidFill>
                  <a:srgbClr val="FFFFFF"/>
                </a:solidFill>
                <a:latin typeface="Calibri" panose="020F0502020204030204" pitchFamily="34" charset="0"/>
                <a:cs typeface="Calibri" panose="020F0502020204030204" pitchFamily="34" charset="0"/>
              </a:rPr>
              <a:t>Run by Food Bank</a:t>
            </a:r>
          </a:p>
          <a:p>
            <a:pPr marL="285750" indent="-285750">
              <a:buSzPct val="100000"/>
              <a:buFont typeface="Arial" pitchFamily="34"/>
              <a:buChar char="•"/>
              <a:defRPr sz="1800" b="0" i="0" u="none" strike="noStrike" kern="0" cap="none" spc="0" baseline="0">
                <a:solidFill>
                  <a:srgbClr val="000000"/>
                </a:solidFill>
                <a:uFillTx/>
              </a:defRPr>
            </a:pPr>
            <a:r>
              <a:rPr lang="en-US" sz="3200" dirty="0">
                <a:solidFill>
                  <a:srgbClr val="FFFFFF"/>
                </a:solidFill>
                <a:latin typeface="Calibri" panose="020F0502020204030204" pitchFamily="34" charset="0"/>
                <a:cs typeface="Calibri" panose="020F0502020204030204" pitchFamily="34" charset="0"/>
              </a:rPr>
              <a:t>Must</a:t>
            </a:r>
            <a:r>
              <a:rPr lang="en-US" sz="3200" i="0" u="none" strike="noStrike" kern="1200" cap="none" spc="0" baseline="0" dirty="0">
                <a:solidFill>
                  <a:srgbClr val="FFFFFF"/>
                </a:solidFill>
                <a:uFillTx/>
                <a:latin typeface="Calibri" panose="020F0502020204030204" pitchFamily="34" charset="0"/>
                <a:cs typeface="Calibri" panose="020F0502020204030204" pitchFamily="34" charset="0"/>
              </a:rPr>
              <a:t> be medically referred into the program.</a:t>
            </a:r>
            <a:endParaRPr lang="en-US" sz="3200" dirty="0">
              <a:latin typeface="Calibri" panose="020F0502020204030204" pitchFamily="34" charset="0"/>
              <a:cs typeface="Calibri" panose="020F0502020204030204" pitchFamily="34" charset="0"/>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3200" i="0" u="none" strike="noStrike" kern="1200" cap="none" spc="0" baseline="0" dirty="0">
                <a:solidFill>
                  <a:srgbClr val="FFFFFF"/>
                </a:solidFill>
                <a:uFillTx/>
                <a:latin typeface="Calibri" panose="020F0502020204030204" pitchFamily="34" charset="0"/>
                <a:cs typeface="Calibri" panose="020F0502020204030204" pitchFamily="34" charset="0"/>
              </a:rPr>
              <a:t>Up to 30 pounds of fresh produce each week</a:t>
            </a:r>
          </a:p>
          <a:p>
            <a:pPr marL="285750" indent="-285750">
              <a:buSzPct val="100000"/>
              <a:buFont typeface="Arial" pitchFamily="34"/>
              <a:buChar char="•"/>
              <a:defRPr sz="1800" b="0" i="0" u="none" strike="noStrike" kern="0" cap="none" spc="0" baseline="0">
                <a:solidFill>
                  <a:srgbClr val="000000"/>
                </a:solidFill>
                <a:uFillTx/>
              </a:defRPr>
            </a:pPr>
            <a:r>
              <a:rPr lang="en-US" sz="3200" dirty="0">
                <a:solidFill>
                  <a:srgbClr val="FFFFFF"/>
                </a:solidFill>
                <a:latin typeface="Calibri" panose="020F0502020204030204" pitchFamily="34" charset="0"/>
                <a:cs typeface="Calibri" panose="020F0502020204030204" pitchFamily="34" charset="0"/>
              </a:rPr>
              <a:t>Funded by donations</a:t>
            </a:r>
          </a:p>
        </p:txBody>
      </p:sp>
      <p:sp>
        <p:nvSpPr>
          <p:cNvPr id="7" name="TextBox 6">
            <a:extLst>
              <a:ext uri="{FF2B5EF4-FFF2-40B4-BE49-F238E27FC236}">
                <a16:creationId xmlns:a16="http://schemas.microsoft.com/office/drawing/2014/main" id="{2385680A-DEF9-6426-011C-F449D37BE9FD}"/>
              </a:ext>
            </a:extLst>
          </p:cNvPr>
          <p:cNvSpPr txBox="1"/>
          <p:nvPr/>
        </p:nvSpPr>
        <p:spPr>
          <a:xfrm>
            <a:off x="509531" y="5823770"/>
            <a:ext cx="80712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FFFFFF"/>
                </a:solidFill>
                <a:latin typeface="Poppins"/>
                <a:cs typeface="Poppins"/>
              </a:rPr>
              <a:t>https://fairbanksfoodbank.org/programs/food-is-medicine/</a:t>
            </a:r>
            <a:endParaRPr lang="en-US"/>
          </a:p>
        </p:txBody>
      </p:sp>
      <p:sp>
        <p:nvSpPr>
          <p:cNvPr id="8" name="TextBox 7">
            <a:extLst>
              <a:ext uri="{FF2B5EF4-FFF2-40B4-BE49-F238E27FC236}">
                <a16:creationId xmlns:a16="http://schemas.microsoft.com/office/drawing/2014/main" id="{EDC8BAC9-DD46-20E2-B4E4-1B1CA806815B}"/>
              </a:ext>
            </a:extLst>
          </p:cNvPr>
          <p:cNvSpPr txBox="1"/>
          <p:nvPr/>
        </p:nvSpPr>
        <p:spPr>
          <a:xfrm>
            <a:off x="540846" y="928180"/>
            <a:ext cx="80712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FFFFFF"/>
                </a:solidFill>
                <a:latin typeface="Poppins"/>
                <a:cs typeface="Poppins"/>
              </a:rPr>
              <a:t>2025</a:t>
            </a:r>
            <a:endParaRPr lang="en-US"/>
          </a:p>
        </p:txBody>
      </p:sp>
      <p:pic>
        <p:nvPicPr>
          <p:cNvPr id="10" name="Picture 9">
            <a:extLst>
              <a:ext uri="{FF2B5EF4-FFF2-40B4-BE49-F238E27FC236}">
                <a16:creationId xmlns:a16="http://schemas.microsoft.com/office/drawing/2014/main" id="{D9469942-2441-58D3-2575-06B7E914E94E}"/>
              </a:ext>
            </a:extLst>
          </p:cNvPr>
          <p:cNvPicPr>
            <a:picLocks noChangeAspect="1"/>
          </p:cNvPicPr>
          <p:nvPr/>
        </p:nvPicPr>
        <p:blipFill>
          <a:blip r:embed="rId3"/>
          <a:stretch>
            <a:fillRect/>
          </a:stretch>
        </p:blipFill>
        <p:spPr>
          <a:xfrm>
            <a:off x="228601" y="947151"/>
            <a:ext cx="3483274" cy="435409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3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2C7B-68B5-18AF-F03C-7BD160265F9E}"/>
              </a:ext>
            </a:extLst>
          </p:cNvPr>
          <p:cNvSpPr txBox="1">
            <a:spLocks noGrp="1"/>
          </p:cNvSpPr>
          <p:nvPr>
            <p:ph type="title"/>
          </p:nvPr>
        </p:nvSpPr>
        <p:spPr>
          <a:xfrm>
            <a:off x="2895603" y="228600"/>
            <a:ext cx="6096003" cy="990596"/>
          </a:xfrm>
        </p:spPr>
        <p:txBody>
          <a:bodyPr/>
          <a:lstStyle/>
          <a:p>
            <a:pPr lvl="0"/>
            <a:r>
              <a:rPr lang="en-US" b="1" dirty="0">
                <a:solidFill>
                  <a:srgbClr val="264D73"/>
                </a:solidFill>
              </a:rPr>
              <a:t>Produce Prescriptions</a:t>
            </a:r>
          </a:p>
        </p:txBody>
      </p:sp>
      <p:sp>
        <p:nvSpPr>
          <p:cNvPr id="3" name="Content Placeholder 2">
            <a:extLst>
              <a:ext uri="{FF2B5EF4-FFF2-40B4-BE49-F238E27FC236}">
                <a16:creationId xmlns:a16="http://schemas.microsoft.com/office/drawing/2014/main" id="{7519A7B1-33E7-7F83-5040-F9597C936D34}"/>
              </a:ext>
            </a:extLst>
          </p:cNvPr>
          <p:cNvSpPr txBox="1">
            <a:spLocks noGrp="1"/>
          </p:cNvSpPr>
          <p:nvPr>
            <p:ph idx="1"/>
          </p:nvPr>
        </p:nvSpPr>
        <p:spPr>
          <a:xfrm>
            <a:off x="2895603" y="1295403"/>
            <a:ext cx="5943600" cy="4866162"/>
          </a:xfrm>
        </p:spPr>
        <p:txBody>
          <a:bodyPr>
            <a:normAutofit/>
          </a:bodyPr>
          <a:lstStyle/>
          <a:p>
            <a:pPr lvl="0"/>
            <a:r>
              <a:rPr lang="en-US" dirty="0">
                <a:solidFill>
                  <a:srgbClr val="000000"/>
                </a:solidFill>
              </a:rPr>
              <a:t>Produce Prescriptions address diet-related chronic conditions for specific individuals in a health care setting. </a:t>
            </a:r>
          </a:p>
          <a:p>
            <a:pPr lvl="0"/>
            <a:endParaRPr lang="en-US" dirty="0">
              <a:solidFill>
                <a:srgbClr val="000000"/>
              </a:solidFill>
            </a:endParaRPr>
          </a:p>
          <a:p>
            <a:pPr lvl="0"/>
            <a:r>
              <a:rPr lang="en-US" dirty="0">
                <a:solidFill>
                  <a:srgbClr val="000000"/>
                </a:solidFill>
              </a:rPr>
              <a:t>Food is Medicine, which includes Produce Prescription, includes medically tailored groceries and medically tailored meals. </a:t>
            </a:r>
          </a:p>
        </p:txBody>
      </p:sp>
      <p:pic>
        <p:nvPicPr>
          <p:cNvPr id="4" name="Content Placeholder 6">
            <a:extLst>
              <a:ext uri="{FF2B5EF4-FFF2-40B4-BE49-F238E27FC236}">
                <a16:creationId xmlns:a16="http://schemas.microsoft.com/office/drawing/2014/main" id="{1FE2BC2B-0E9C-8E25-6701-4C77527DE01E}"/>
              </a:ext>
            </a:extLst>
          </p:cNvPr>
          <p:cNvPicPr>
            <a:picLocks noChangeAspect="1"/>
          </p:cNvPicPr>
          <p:nvPr/>
        </p:nvPicPr>
        <p:blipFill>
          <a:blip r:embed="rId3"/>
          <a:stretch>
            <a:fillRect/>
          </a:stretch>
        </p:blipFill>
        <p:spPr>
          <a:xfrm rot="5400013">
            <a:off x="-1700309" y="1706938"/>
            <a:ext cx="6226634" cy="2812776"/>
          </a:xfrm>
          <a:prstGeom prst="rect">
            <a:avLst/>
          </a:prstGeom>
          <a:noFill/>
          <a:ln cap="flat">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30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EF3F8-433E-CB92-4F44-31F99C0E1C61}"/>
              </a:ext>
            </a:extLst>
          </p:cNvPr>
          <p:cNvSpPr txBox="1">
            <a:spLocks noGrp="1"/>
          </p:cNvSpPr>
          <p:nvPr>
            <p:ph type="title"/>
          </p:nvPr>
        </p:nvSpPr>
        <p:spPr>
          <a:xfrm>
            <a:off x="152403" y="228599"/>
            <a:ext cx="8839203" cy="1032641"/>
          </a:xfrm>
        </p:spPr>
        <p:txBody>
          <a:bodyPr>
            <a:noAutofit/>
          </a:bodyPr>
          <a:lstStyle/>
          <a:p>
            <a:pPr lvl="0"/>
            <a:r>
              <a:rPr lang="en-US" sz="3200" b="1" dirty="0">
                <a:solidFill>
                  <a:srgbClr val="264D73"/>
                </a:solidFill>
              </a:rPr>
              <a:t>Since CDC SPAN funds can’t buy produce, how do we fund these new and enhanced programs?</a:t>
            </a:r>
          </a:p>
        </p:txBody>
      </p:sp>
      <p:sp>
        <p:nvSpPr>
          <p:cNvPr id="3" name="Content Placeholder 2">
            <a:extLst>
              <a:ext uri="{FF2B5EF4-FFF2-40B4-BE49-F238E27FC236}">
                <a16:creationId xmlns:a16="http://schemas.microsoft.com/office/drawing/2014/main" id="{8FC2FFC0-FE83-8124-C226-90D9EC617476}"/>
              </a:ext>
            </a:extLst>
          </p:cNvPr>
          <p:cNvSpPr txBox="1">
            <a:spLocks noGrp="1"/>
          </p:cNvSpPr>
          <p:nvPr>
            <p:ph idx="1"/>
          </p:nvPr>
        </p:nvSpPr>
        <p:spPr>
          <a:xfrm>
            <a:off x="2514600" y="1453053"/>
            <a:ext cx="6448946" cy="4663970"/>
          </a:xfrm>
          <a:solidFill>
            <a:srgbClr val="DCEEDC"/>
          </a:solidFill>
        </p:spPr>
        <p:txBody>
          <a:bodyPr>
            <a:normAutofit fontScale="70000" lnSpcReduction="20000"/>
          </a:bodyPr>
          <a:lstStyle/>
          <a:p>
            <a:pPr lvl="0"/>
            <a:r>
              <a:rPr lang="en-US" dirty="0">
                <a:solidFill>
                  <a:srgbClr val="1C1D1F"/>
                </a:solidFill>
              </a:rPr>
              <a:t>State legislative appropriation</a:t>
            </a:r>
          </a:p>
          <a:p>
            <a:pPr lvl="0"/>
            <a:r>
              <a:rPr lang="en-US" dirty="0">
                <a:solidFill>
                  <a:srgbClr val="1C1D1F"/>
                </a:solidFill>
              </a:rPr>
              <a:t>Alcohol taxes fund</a:t>
            </a:r>
            <a:endParaRPr lang="en-US" dirty="0">
              <a:solidFill>
                <a:srgbClr val="1C1D1F"/>
              </a:solidFill>
              <a:ea typeface="Calibri"/>
              <a:cs typeface="Calibri"/>
            </a:endParaRPr>
          </a:p>
          <a:p>
            <a:pPr lvl="0"/>
            <a:r>
              <a:rPr lang="en-US" dirty="0">
                <a:solidFill>
                  <a:srgbClr val="1C1D1F"/>
                </a:solidFill>
              </a:rPr>
              <a:t>Tribal Health Organizations, Health Care providers, Health Care agencies</a:t>
            </a:r>
            <a:endParaRPr lang="en-US" dirty="0">
              <a:solidFill>
                <a:srgbClr val="1C1D1F"/>
              </a:solidFill>
              <a:ea typeface="Calibri"/>
              <a:cs typeface="Calibri"/>
            </a:endParaRPr>
          </a:p>
          <a:p>
            <a:pPr lvl="0"/>
            <a:r>
              <a:rPr lang="en-US" dirty="0">
                <a:solidFill>
                  <a:srgbClr val="1C1D1F"/>
                </a:solidFill>
              </a:rPr>
              <a:t>Corporate contribution – e.g. grocery store</a:t>
            </a:r>
            <a:endParaRPr lang="en-US" dirty="0">
              <a:solidFill>
                <a:srgbClr val="1C1D1F"/>
              </a:solidFill>
              <a:ea typeface="Calibri"/>
              <a:cs typeface="Calibri"/>
            </a:endParaRPr>
          </a:p>
          <a:p>
            <a:pPr lvl="0"/>
            <a:r>
              <a:rPr lang="en-US" dirty="0">
                <a:solidFill>
                  <a:srgbClr val="1C1D1F"/>
                </a:solidFill>
              </a:rPr>
              <a:t>Foundations</a:t>
            </a:r>
            <a:endParaRPr lang="en-US" dirty="0">
              <a:solidFill>
                <a:srgbClr val="1C1D1F"/>
              </a:solidFill>
              <a:ea typeface="Calibri"/>
              <a:cs typeface="Calibri"/>
            </a:endParaRPr>
          </a:p>
          <a:p>
            <a:pPr lvl="0"/>
            <a:r>
              <a:rPr lang="en-US" dirty="0">
                <a:solidFill>
                  <a:srgbClr val="1C1D1F"/>
                </a:solidFill>
              </a:rPr>
              <a:t>Non-profits, Food Banks and Pantries </a:t>
            </a:r>
            <a:endParaRPr lang="en-US" dirty="0">
              <a:solidFill>
                <a:srgbClr val="1C1D1F"/>
              </a:solidFill>
              <a:ea typeface="Calibri"/>
              <a:cs typeface="Calibri"/>
            </a:endParaRPr>
          </a:p>
          <a:p>
            <a:pPr lvl="0"/>
            <a:r>
              <a:rPr lang="en-US" dirty="0">
                <a:solidFill>
                  <a:srgbClr val="1C1D1F"/>
                </a:solidFill>
              </a:rPr>
              <a:t>Federal USDA</a:t>
            </a:r>
            <a:endParaRPr lang="en-US" dirty="0">
              <a:solidFill>
                <a:srgbClr val="1C1D1F"/>
              </a:solidFill>
              <a:ea typeface="Calibri"/>
              <a:cs typeface="Calibri"/>
            </a:endParaRPr>
          </a:p>
          <a:p>
            <a:pPr lvl="1"/>
            <a:r>
              <a:rPr lang="en-US" dirty="0">
                <a:solidFill>
                  <a:srgbClr val="1C1D1F"/>
                </a:solidFill>
              </a:rPr>
              <a:t>Gus Shumacher Nutrition Incentive Program (GUSNIP) Grant aka Food Insecurity Nutrition Incentives (FINI) Program</a:t>
            </a:r>
            <a:endParaRPr lang="en-US" dirty="0">
              <a:solidFill>
                <a:srgbClr val="1C1D1F"/>
              </a:solidFill>
              <a:ea typeface="Calibri"/>
              <a:cs typeface="Calibri"/>
            </a:endParaRPr>
          </a:p>
          <a:p>
            <a:r>
              <a:rPr lang="en-US" dirty="0">
                <a:solidFill>
                  <a:srgbClr val="1C1D1F"/>
                </a:solidFill>
              </a:rPr>
              <a:t>Federal Centers for Disease Control and Prevention (CDC)</a:t>
            </a:r>
          </a:p>
          <a:p>
            <a:pPr lvl="1"/>
            <a:r>
              <a:rPr lang="en-US" dirty="0">
                <a:solidFill>
                  <a:srgbClr val="1C1D1F"/>
                </a:solidFill>
              </a:rPr>
              <a:t>disease specific funding – e.g. Diabetes Prevention, Comprehensive Cancer</a:t>
            </a:r>
            <a:endParaRPr lang="en-US" dirty="0">
              <a:solidFill>
                <a:srgbClr val="1C1D1F"/>
              </a:solidFill>
              <a:ea typeface="Calibri"/>
              <a:cs typeface="Calibri"/>
            </a:endParaRPr>
          </a:p>
          <a:p>
            <a:pPr lvl="0"/>
            <a:r>
              <a:rPr lang="en-US" dirty="0">
                <a:solidFill>
                  <a:srgbClr val="1C1D1F"/>
                </a:solidFill>
              </a:rPr>
              <a:t>Federal Medicaid</a:t>
            </a:r>
            <a:endParaRPr lang="en-US" dirty="0">
              <a:solidFill>
                <a:srgbClr val="1C1D1F"/>
              </a:solidFill>
              <a:ea typeface="Calibri"/>
              <a:cs typeface="Calibri"/>
            </a:endParaRPr>
          </a:p>
          <a:p>
            <a:pPr lvl="1"/>
            <a:r>
              <a:rPr lang="en-US" dirty="0">
                <a:solidFill>
                  <a:srgbClr val="1C1D1F"/>
                </a:solidFill>
              </a:rPr>
              <a:t>1115 Waiver </a:t>
            </a:r>
            <a:endParaRPr lang="en-US" dirty="0">
              <a:solidFill>
                <a:srgbClr val="1C1D1F"/>
              </a:solidFill>
              <a:ea typeface="Calibri"/>
              <a:cs typeface="Calibri"/>
            </a:endParaRPr>
          </a:p>
          <a:p>
            <a:pPr lvl="0"/>
            <a:endParaRPr lang="en-US" dirty="0">
              <a:solidFill>
                <a:srgbClr val="1C1D1F"/>
              </a:solidFill>
            </a:endParaRPr>
          </a:p>
        </p:txBody>
      </p:sp>
      <p:pic>
        <p:nvPicPr>
          <p:cNvPr id="4" name="Google Shape;203;p26">
            <a:extLst>
              <a:ext uri="{FF2B5EF4-FFF2-40B4-BE49-F238E27FC236}">
                <a16:creationId xmlns:a16="http://schemas.microsoft.com/office/drawing/2014/main" id="{20199623-0F81-803C-C3A7-C516D6CD5B37}"/>
              </a:ext>
            </a:extLst>
          </p:cNvPr>
          <p:cNvPicPr>
            <a:picLocks noChangeAspect="1"/>
          </p:cNvPicPr>
          <p:nvPr/>
        </p:nvPicPr>
        <p:blipFill>
          <a:blip r:embed="rId2">
            <a:alphaModFix/>
          </a:blip>
          <a:srcRect l="34498" t="7241" r="18174" b="279"/>
          <a:stretch>
            <a:fillRect/>
          </a:stretch>
        </p:blipFill>
        <p:spPr>
          <a:xfrm>
            <a:off x="168963" y="1439906"/>
            <a:ext cx="2080252" cy="4663970"/>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28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BC02F-358D-EDAF-8B78-0E674989F30E}"/>
              </a:ext>
            </a:extLst>
          </p:cNvPr>
          <p:cNvSpPr txBox="1">
            <a:spLocks noGrp="1"/>
          </p:cNvSpPr>
          <p:nvPr>
            <p:ph type="title"/>
          </p:nvPr>
        </p:nvSpPr>
        <p:spPr>
          <a:xfrm>
            <a:off x="2895603" y="228600"/>
            <a:ext cx="6096003" cy="990596"/>
          </a:xfrm>
        </p:spPr>
        <p:txBody>
          <a:bodyPr>
            <a:normAutofit fontScale="90000"/>
          </a:bodyPr>
          <a:lstStyle/>
          <a:p>
            <a:pPr lvl="0"/>
            <a:r>
              <a:rPr lang="en-US" b="1" dirty="0">
                <a:solidFill>
                  <a:srgbClr val="264D73"/>
                </a:solidFill>
              </a:rPr>
              <a:t>Medicaid </a:t>
            </a:r>
            <a:br>
              <a:rPr lang="en-US" b="1" dirty="0">
                <a:solidFill>
                  <a:srgbClr val="264D73"/>
                </a:solidFill>
              </a:rPr>
            </a:br>
            <a:r>
              <a:rPr lang="en-US" b="1" dirty="0">
                <a:solidFill>
                  <a:srgbClr val="264D73"/>
                </a:solidFill>
              </a:rPr>
              <a:t>Section 1115 waiver</a:t>
            </a:r>
          </a:p>
        </p:txBody>
      </p:sp>
      <p:sp>
        <p:nvSpPr>
          <p:cNvPr id="3" name="Content Placeholder 2">
            <a:extLst>
              <a:ext uri="{FF2B5EF4-FFF2-40B4-BE49-F238E27FC236}">
                <a16:creationId xmlns:a16="http://schemas.microsoft.com/office/drawing/2014/main" id="{13CBF811-680D-4544-01E6-2255D507D9E7}"/>
              </a:ext>
            </a:extLst>
          </p:cNvPr>
          <p:cNvSpPr txBox="1">
            <a:spLocks noGrp="1"/>
          </p:cNvSpPr>
          <p:nvPr>
            <p:ph idx="1"/>
          </p:nvPr>
        </p:nvSpPr>
        <p:spPr>
          <a:xfrm>
            <a:off x="2895603" y="1295403"/>
            <a:ext cx="5943600" cy="4866162"/>
          </a:xfrm>
        </p:spPr>
        <p:txBody>
          <a:bodyPr/>
          <a:lstStyle/>
          <a:p>
            <a:pPr lvl="0"/>
            <a:r>
              <a:rPr lang="en-US" dirty="0">
                <a:solidFill>
                  <a:srgbClr val="000000"/>
                </a:solidFill>
              </a:rPr>
              <a:t>As of May 2024, </a:t>
            </a:r>
            <a:endParaRPr lang="en-US" dirty="0">
              <a:solidFill>
                <a:srgbClr val="000000"/>
              </a:solidFill>
              <a:ea typeface="Calibri"/>
              <a:cs typeface="Calibri"/>
            </a:endParaRPr>
          </a:p>
          <a:p>
            <a:pPr lvl="1"/>
            <a:r>
              <a:rPr lang="en-US" dirty="0">
                <a:solidFill>
                  <a:srgbClr val="000000"/>
                </a:solidFill>
              </a:rPr>
              <a:t>23 states have 1115 waivers or proposals that include nutrition services </a:t>
            </a:r>
            <a:endParaRPr lang="en-US" dirty="0">
              <a:solidFill>
                <a:srgbClr val="000000"/>
              </a:solidFill>
              <a:ea typeface="Calibri"/>
              <a:cs typeface="Calibri"/>
            </a:endParaRPr>
          </a:p>
          <a:p>
            <a:pPr lvl="2"/>
            <a:r>
              <a:rPr lang="en-US" dirty="0">
                <a:solidFill>
                  <a:srgbClr val="000000"/>
                </a:solidFill>
              </a:rPr>
              <a:t>14 of those include direct provision of food. </a:t>
            </a:r>
          </a:p>
          <a:p>
            <a:r>
              <a:rPr lang="en-US" dirty="0">
                <a:solidFill>
                  <a:srgbClr val="000000"/>
                </a:solidFill>
              </a:rPr>
              <a:t>Potential funding opportunity the Food is Medicine coalition will be learning more about. </a:t>
            </a:r>
            <a:endParaRPr lang="en-US" dirty="0">
              <a:solidFill>
                <a:srgbClr val="000000"/>
              </a:solidFill>
              <a:ea typeface="Calibri"/>
              <a:cs typeface="Calibri"/>
            </a:endParaRPr>
          </a:p>
          <a:p>
            <a:pPr lvl="2"/>
            <a:endParaRPr lang="en-US" dirty="0">
              <a:solidFill>
                <a:srgbClr val="000000"/>
              </a:solidFill>
              <a:ea typeface="Calibri"/>
              <a:cs typeface="Calibri"/>
            </a:endParaRPr>
          </a:p>
        </p:txBody>
      </p:sp>
      <p:pic>
        <p:nvPicPr>
          <p:cNvPr id="4" name="Content Placeholder 6">
            <a:extLst>
              <a:ext uri="{FF2B5EF4-FFF2-40B4-BE49-F238E27FC236}">
                <a16:creationId xmlns:a16="http://schemas.microsoft.com/office/drawing/2014/main" id="{88944D3C-3DC6-E4BB-11BE-AD8CF2F78465}"/>
              </a:ext>
            </a:extLst>
          </p:cNvPr>
          <p:cNvPicPr>
            <a:picLocks noChangeAspect="1"/>
          </p:cNvPicPr>
          <p:nvPr/>
        </p:nvPicPr>
        <p:blipFill>
          <a:blip r:embed="rId3"/>
          <a:stretch>
            <a:fillRect/>
          </a:stretch>
        </p:blipFill>
        <p:spPr>
          <a:xfrm rot="5400013">
            <a:off x="-1700309" y="1706938"/>
            <a:ext cx="6226634" cy="2812776"/>
          </a:xfrm>
          <a:prstGeom prst="rect">
            <a:avLst/>
          </a:prstGeom>
          <a:noFill/>
          <a:ln cap="flat">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B7FFA-2B94-B9B0-F1E6-57A94EA00E2F}"/>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23AE329-074C-6B9D-2F95-C05978B11622}"/>
              </a:ext>
            </a:extLst>
          </p:cNvPr>
          <p:cNvSpPr txBox="1"/>
          <p:nvPr/>
        </p:nvSpPr>
        <p:spPr>
          <a:xfrm>
            <a:off x="1981203" y="3242815"/>
            <a:ext cx="5181603" cy="2822015"/>
          </a:xfrm>
          <a:prstGeom prst="rect">
            <a:avLst/>
          </a:prstGeom>
          <a:noFill/>
          <a:ln cap="flat">
            <a:noFill/>
          </a:ln>
        </p:spPr>
        <p:txBody>
          <a:bodyPr vert="horz" wrap="square" lIns="91440" tIns="45720" rIns="91440" bIns="45720" anchor="t" anchorCtr="0" compatLnSpc="1">
            <a:normAutofit fontScale="47500" lnSpcReduction="20000"/>
          </a:bodyPr>
          <a:lstStyle/>
          <a:p>
            <a:pPr marL="320040" marR="0" lvl="0" indent="-320040" algn="l" defTabSz="914400" rtl="0" fontAlgn="auto" hangingPunct="1">
              <a:lnSpc>
                <a:spcPct val="100000"/>
              </a:lnSpc>
              <a:spcBef>
                <a:spcPts val="700"/>
              </a:spcBef>
              <a:spcAft>
                <a:spcPts val="0"/>
              </a:spcAft>
              <a:buClr>
                <a:srgbClr val="51A553"/>
              </a:buClr>
              <a:buSzPct val="60000"/>
              <a:buFont typeface="Wingdings"/>
              <a:buChar char=""/>
              <a:tabLst/>
              <a:defRPr sz="1800" b="0" i="0" u="none" strike="noStrike" kern="0" cap="none" spc="0" baseline="0">
                <a:solidFill>
                  <a:srgbClr val="000000"/>
                </a:solidFill>
                <a:uFillTx/>
              </a:defRPr>
            </a:pPr>
            <a:endParaRPr lang="en-US" sz="300" b="0" i="0" u="none" strike="noStrike" kern="1200" cap="none" spc="0" baseline="0" dirty="0">
              <a:solidFill>
                <a:srgbClr val="000000"/>
              </a:solidFill>
              <a:uFillTx/>
              <a:latin typeface="Calibri"/>
            </a:endParaRPr>
          </a:p>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4600" b="0" i="0" u="none" strike="noStrike" kern="1200" cap="none" spc="0" baseline="0" dirty="0">
                <a:solidFill>
                  <a:srgbClr val="000000"/>
                </a:solidFill>
                <a:uFillTx/>
                <a:latin typeface="Calibri"/>
                <a:ea typeface="Calibri"/>
                <a:cs typeface="Calibri"/>
              </a:rPr>
              <a:t>Karol Fink, MS RDN</a:t>
            </a:r>
          </a:p>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4600" b="0" i="0" u="none" strike="noStrike" kern="1200" cap="none" spc="0" baseline="0" dirty="0">
                <a:solidFill>
                  <a:srgbClr val="000000"/>
                </a:solidFill>
                <a:uFillTx/>
                <a:latin typeface="Calibri"/>
                <a:ea typeface="Calibri"/>
                <a:cs typeface="Calibri"/>
              </a:rPr>
              <a:t>Dietitian</a:t>
            </a:r>
          </a:p>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4600" b="0" i="0" u="none" strike="noStrike" kern="1200" cap="none" spc="0" baseline="0" dirty="0">
                <a:solidFill>
                  <a:srgbClr val="000000"/>
                </a:solidFill>
                <a:uFillTx/>
                <a:latin typeface="Calibri"/>
                <a:ea typeface="Calibri"/>
                <a:cs typeface="Calibri"/>
              </a:rPr>
              <a:t>Alaska Department of Health</a:t>
            </a:r>
          </a:p>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4600" b="0" i="0" u="none" strike="noStrike" kern="1200" cap="none" spc="0" baseline="0" dirty="0">
                <a:solidFill>
                  <a:srgbClr val="000000"/>
                </a:solidFill>
                <a:uFillTx/>
                <a:latin typeface="Calibri"/>
                <a:ea typeface="Calibri"/>
                <a:cs typeface="Calibri"/>
              </a:rPr>
              <a:t>Physical Activity and Nutrition Unit (PAN)</a:t>
            </a:r>
          </a:p>
          <a:p>
            <a:pPr algn="ctr">
              <a:lnSpc>
                <a:spcPct val="120000"/>
              </a:lnSpc>
              <a:defRPr sz="1800" b="0" i="0" u="none" strike="noStrike" kern="0" cap="none" spc="0" baseline="0">
                <a:solidFill>
                  <a:srgbClr val="000000"/>
                </a:solidFill>
                <a:uFillTx/>
              </a:defRPr>
            </a:pPr>
            <a:r>
              <a:rPr lang="en-US" sz="5100" dirty="0">
                <a:solidFill>
                  <a:srgbClr val="000000"/>
                </a:solidFill>
                <a:latin typeface="Calibri" pitchFamily="34"/>
                <a:ea typeface="Calibri"/>
                <a:cs typeface="Calibri"/>
              </a:rPr>
              <a:t>Karol Fink, MS RDN</a:t>
            </a:r>
          </a:p>
          <a:p>
            <a:pPr algn="ctr">
              <a:lnSpc>
                <a:spcPct val="120000"/>
              </a:lnSpc>
              <a:defRPr sz="1800" b="0" i="0" u="none" strike="noStrike" kern="0" cap="none" spc="0" baseline="0">
                <a:solidFill>
                  <a:srgbClr val="000000"/>
                </a:solidFill>
                <a:uFillTx/>
              </a:defRPr>
            </a:pPr>
            <a:r>
              <a:rPr lang="en-US" sz="5100" dirty="0">
                <a:solidFill>
                  <a:srgbClr val="000000"/>
                </a:solidFill>
                <a:latin typeface="Calibri" pitchFamily="34"/>
                <a:ea typeface="Calibri"/>
                <a:cs typeface="Calibri"/>
                <a:hlinkClick r:id="rId3">
                  <a:extLst>
                    <a:ext uri="{A12FA001-AC4F-418D-AE19-62706E023703}">
                      <ahyp:hlinkClr xmlns:ahyp="http://schemas.microsoft.com/office/drawing/2018/hyperlinkcolor" val="tx"/>
                    </a:ext>
                  </a:extLst>
                </a:hlinkClick>
              </a:rPr>
              <a:t>Karol.Fink@alaska.gov</a:t>
            </a:r>
            <a:endParaRPr lang="en-US" sz="5100" dirty="0">
              <a:solidFill>
                <a:srgbClr val="000000"/>
              </a:solidFill>
              <a:latin typeface="Calibri" pitchFamily="34"/>
              <a:ea typeface="Calibri"/>
              <a:cs typeface="Calibri"/>
            </a:endParaRPr>
          </a:p>
          <a:p>
            <a:pPr algn="ctr">
              <a:lnSpc>
                <a:spcPct val="120000"/>
              </a:lnSpc>
              <a:defRPr sz="1800" b="0" i="0" u="none" strike="noStrike" kern="0" cap="none" spc="0" baseline="0">
                <a:solidFill>
                  <a:srgbClr val="000000"/>
                </a:solidFill>
                <a:uFillTx/>
              </a:defRPr>
            </a:pPr>
            <a:r>
              <a:rPr lang="en-US" sz="5100" dirty="0">
                <a:solidFill>
                  <a:srgbClr val="000000"/>
                </a:solidFill>
                <a:latin typeface="Calibri"/>
                <a:ea typeface="Calibri"/>
                <a:cs typeface="Calibri"/>
              </a:rPr>
              <a:t>907.269.8447</a:t>
            </a:r>
            <a:endParaRPr lang="en-US" dirty="0">
              <a:latin typeface="Calibri"/>
            </a:endParaRPr>
          </a:p>
        </p:txBody>
      </p:sp>
      <p:pic>
        <p:nvPicPr>
          <p:cNvPr id="5" name="Content Placeholder 5" descr="Rainbow assorted fruits and vegetables">
            <a:extLst>
              <a:ext uri="{FF2B5EF4-FFF2-40B4-BE49-F238E27FC236}">
                <a16:creationId xmlns:a16="http://schemas.microsoft.com/office/drawing/2014/main" id="{485FCAE9-7CCA-3460-4F62-2343EC6B68ED}"/>
              </a:ext>
            </a:extLst>
          </p:cNvPr>
          <p:cNvPicPr>
            <a:picLocks noChangeAspect="1"/>
          </p:cNvPicPr>
          <p:nvPr/>
        </p:nvPicPr>
        <p:blipFill>
          <a:blip r:embed="rId4"/>
          <a:stretch>
            <a:fillRect/>
          </a:stretch>
        </p:blipFill>
        <p:spPr>
          <a:xfrm>
            <a:off x="0" y="0"/>
            <a:ext cx="9144000" cy="3086237"/>
          </a:xfrm>
          <a:prstGeom prst="rect">
            <a:avLst/>
          </a:prstGeom>
          <a:noFill/>
          <a:ln cap="flat">
            <a:noFill/>
          </a:ln>
        </p:spPr>
      </p:pic>
    </p:spTree>
    <p:extLst>
      <p:ext uri="{BB962C8B-B14F-4D97-AF65-F5344CB8AC3E}">
        <p14:creationId xmlns:p14="http://schemas.microsoft.com/office/powerpoint/2010/main" val="3648593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3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3155-A601-AE57-B071-E75BBABDBAC3}"/>
              </a:ext>
            </a:extLst>
          </p:cNvPr>
          <p:cNvSpPr txBox="1">
            <a:spLocks noGrp="1"/>
          </p:cNvSpPr>
          <p:nvPr>
            <p:ph type="title"/>
          </p:nvPr>
        </p:nvSpPr>
        <p:spPr>
          <a:xfrm>
            <a:off x="6263" y="228600"/>
            <a:ext cx="8974900" cy="1063666"/>
          </a:xfrm>
        </p:spPr>
        <p:txBody>
          <a:bodyPr>
            <a:normAutofit fontScale="90000"/>
          </a:bodyPr>
          <a:lstStyle/>
          <a:p>
            <a:pPr lvl="0"/>
            <a:r>
              <a:rPr lang="en-US" b="1">
                <a:solidFill>
                  <a:srgbClr val="264D73"/>
                </a:solidFill>
                <a:cs typeface="Calibri"/>
              </a:rPr>
              <a:t>Physical Activity and Nutrition Unit</a:t>
            </a:r>
            <a:br>
              <a:rPr lang="en-US" b="1">
                <a:solidFill>
                  <a:srgbClr val="264D73"/>
                </a:solidFill>
                <a:cs typeface="Calibri"/>
              </a:rPr>
            </a:br>
            <a:r>
              <a:rPr lang="en-US" sz="2200" b="1">
                <a:solidFill>
                  <a:srgbClr val="264D73"/>
                </a:solidFill>
                <a:cs typeface="Calibri"/>
              </a:rPr>
              <a:t>Alaska Dept of Health, Section of Chronic Disease Prevention and Health Promotion</a:t>
            </a:r>
            <a:endParaRPr lang="en-US">
              <a:solidFill>
                <a:srgbClr val="264D73"/>
              </a:solidFill>
              <a:cs typeface="Calibri"/>
            </a:endParaRPr>
          </a:p>
        </p:txBody>
      </p:sp>
      <p:sp>
        <p:nvSpPr>
          <p:cNvPr id="3" name="Content Placeholder 2">
            <a:extLst>
              <a:ext uri="{FF2B5EF4-FFF2-40B4-BE49-F238E27FC236}">
                <a16:creationId xmlns:a16="http://schemas.microsoft.com/office/drawing/2014/main" id="{A2540F09-B5FA-6B71-754F-EB7285D23875}"/>
              </a:ext>
            </a:extLst>
          </p:cNvPr>
          <p:cNvSpPr txBox="1">
            <a:spLocks noGrp="1"/>
          </p:cNvSpPr>
          <p:nvPr>
            <p:ph idx="1"/>
          </p:nvPr>
        </p:nvSpPr>
        <p:spPr>
          <a:xfrm>
            <a:off x="504496" y="1431100"/>
            <a:ext cx="4720647" cy="4730465"/>
          </a:xfrm>
        </p:spPr>
        <p:txBody>
          <a:bodyPr>
            <a:normAutofit/>
          </a:bodyPr>
          <a:lstStyle/>
          <a:p>
            <a:pPr marL="0" lvl="0" indent="0">
              <a:lnSpc>
                <a:spcPct val="90000"/>
              </a:lnSpc>
              <a:buNone/>
            </a:pPr>
            <a:r>
              <a:rPr lang="en-US" sz="2600" b="1" dirty="0">
                <a:solidFill>
                  <a:schemeClr val="tx1"/>
                </a:solidFill>
                <a:cs typeface="Calibri"/>
              </a:rPr>
              <a:t>One of our goals: </a:t>
            </a:r>
          </a:p>
          <a:p>
            <a:pPr marL="0" lvl="0" indent="0">
              <a:lnSpc>
                <a:spcPct val="90000"/>
              </a:lnSpc>
              <a:buNone/>
            </a:pPr>
            <a:r>
              <a:rPr lang="en-US" sz="2600" dirty="0">
                <a:solidFill>
                  <a:schemeClr val="tx1"/>
                </a:solidFill>
                <a:cs typeface="Calibri"/>
              </a:rPr>
              <a:t>With financial support from the Centers for Disease Control and Prevention</a:t>
            </a:r>
          </a:p>
          <a:p>
            <a:pPr lvl="0">
              <a:lnSpc>
                <a:spcPct val="90000"/>
              </a:lnSpc>
            </a:pPr>
            <a:r>
              <a:rPr lang="en-US" sz="2600" dirty="0">
                <a:solidFill>
                  <a:schemeClr val="tx1"/>
                </a:solidFill>
                <a:cs typeface="Calibri"/>
              </a:rPr>
              <a:t>Support new or enhance existing nutrition incentive and  produce prescription programs</a:t>
            </a:r>
            <a:endParaRPr lang="en-US" sz="2000" dirty="0">
              <a:solidFill>
                <a:schemeClr val="tx1"/>
              </a:solidFill>
              <a:cs typeface="Calibri"/>
            </a:endParaRPr>
          </a:p>
        </p:txBody>
      </p:sp>
      <p:pic>
        <p:nvPicPr>
          <p:cNvPr id="4" name="Picture 4" descr="Overhead of open lunch boxes">
            <a:extLst>
              <a:ext uri="{FF2B5EF4-FFF2-40B4-BE49-F238E27FC236}">
                <a16:creationId xmlns:a16="http://schemas.microsoft.com/office/drawing/2014/main" id="{A55A1622-0CB5-2634-DB5B-3E6E5CCAA93D}"/>
              </a:ext>
            </a:extLst>
          </p:cNvPr>
          <p:cNvPicPr>
            <a:picLocks noChangeAspect="1"/>
          </p:cNvPicPr>
          <p:nvPr/>
        </p:nvPicPr>
        <p:blipFill>
          <a:blip r:embed="rId2"/>
          <a:stretch>
            <a:fillRect/>
          </a:stretch>
        </p:blipFill>
        <p:spPr>
          <a:xfrm>
            <a:off x="5622234" y="1600200"/>
            <a:ext cx="3352803" cy="3352803"/>
          </a:xfrm>
          <a:prstGeom prst="rect">
            <a:avLst/>
          </a:prstGeom>
          <a:noFill/>
          <a:ln cap="flat">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7F1A121-1E34-1B41-668E-20AFA95D9A69}"/>
              </a:ext>
            </a:extLst>
          </p:cNvPr>
          <p:cNvSpPr txBox="1">
            <a:spLocks noGrp="1"/>
          </p:cNvSpPr>
          <p:nvPr>
            <p:ph type="title"/>
          </p:nvPr>
        </p:nvSpPr>
        <p:spPr>
          <a:xfrm>
            <a:off x="685800" y="838203"/>
            <a:ext cx="8153403" cy="990596"/>
          </a:xfrm>
        </p:spPr>
        <p:txBody>
          <a:bodyPr/>
          <a:lstStyle/>
          <a:p>
            <a:pPr lvl="0"/>
            <a:r>
              <a:rPr lang="en-US"/>
              <a:t>Contact info:</a:t>
            </a:r>
          </a:p>
        </p:txBody>
      </p:sp>
      <p:sp>
        <p:nvSpPr>
          <p:cNvPr id="3" name="Content Placeholder 4">
            <a:extLst>
              <a:ext uri="{FF2B5EF4-FFF2-40B4-BE49-F238E27FC236}">
                <a16:creationId xmlns:a16="http://schemas.microsoft.com/office/drawing/2014/main" id="{B16F2F5B-BC8B-5AC2-8C37-14A20BD1F907}"/>
              </a:ext>
            </a:extLst>
          </p:cNvPr>
          <p:cNvSpPr txBox="1">
            <a:spLocks noGrp="1"/>
          </p:cNvSpPr>
          <p:nvPr>
            <p:ph idx="1"/>
          </p:nvPr>
        </p:nvSpPr>
        <p:spPr>
          <a:xfrm>
            <a:off x="228600" y="2133596"/>
            <a:ext cx="8610603" cy="3200400"/>
          </a:xfrm>
        </p:spPr>
        <p:txBody>
          <a:bodyPr anchorCtr="1">
            <a:normAutofit/>
          </a:bodyPr>
          <a:lstStyle/>
          <a:p>
            <a:pPr marL="0" indent="0" algn="ctr">
              <a:lnSpc>
                <a:spcPct val="120000"/>
              </a:lnSpc>
              <a:spcBef>
                <a:spcPts val="0"/>
              </a:spcBef>
              <a:buNone/>
            </a:pPr>
            <a:r>
              <a:rPr lang="en-US" sz="3600" b="1">
                <a:solidFill>
                  <a:srgbClr val="FF0000"/>
                </a:solidFill>
                <a:ea typeface="Calibri"/>
                <a:cs typeface="Calibri"/>
              </a:rPr>
              <a:t>Karol will stop presentation here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291">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F96A11AF-E794-C80F-596A-0A4767FCDA91}"/>
              </a:ext>
            </a:extLst>
          </p:cNvPr>
          <p:cNvPicPr>
            <a:picLocks noChangeAspect="1"/>
          </p:cNvPicPr>
          <p:nvPr/>
        </p:nvPicPr>
        <p:blipFill>
          <a:blip r:embed="rId2"/>
          <a:stretch>
            <a:fillRect/>
          </a:stretch>
        </p:blipFill>
        <p:spPr>
          <a:xfrm>
            <a:off x="164725" y="37324"/>
            <a:ext cx="7467603" cy="5833204"/>
          </a:xfrm>
          <a:prstGeom prst="rect">
            <a:avLst/>
          </a:prstGeom>
          <a:noFill/>
          <a:ln cap="flat">
            <a:noFill/>
          </a:ln>
        </p:spPr>
      </p:pic>
      <p:sp>
        <p:nvSpPr>
          <p:cNvPr id="3" name="TextBox 10">
            <a:extLst>
              <a:ext uri="{FF2B5EF4-FFF2-40B4-BE49-F238E27FC236}">
                <a16:creationId xmlns:a16="http://schemas.microsoft.com/office/drawing/2014/main" id="{B357B2EE-6463-E4FA-A88F-DCBE066D7751}"/>
              </a:ext>
            </a:extLst>
          </p:cNvPr>
          <p:cNvSpPr txBox="1"/>
          <p:nvPr/>
        </p:nvSpPr>
        <p:spPr>
          <a:xfrm>
            <a:off x="419096" y="5909401"/>
            <a:ext cx="8305796"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hlinkClick r:id="rId3">
                  <a:extLst>
                    <a:ext uri="{A12FA001-AC4F-418D-AE19-62706E023703}">
                      <ahyp:hlinkClr xmlns:ahyp="http://schemas.microsoft.com/office/drawing/2018/hyperlinkcolor" val="tx"/>
                    </a:ext>
                  </a:extLst>
                </a:hlinkClick>
              </a:rPr>
              <a:t>https://medicaiddirectors.org/resource/how-1115-waivers-work/</a:t>
            </a:r>
            <a:r>
              <a:rPr lang="en-US" sz="1200" b="0" i="0" u="none" strike="noStrike" kern="1200" cap="none" spc="0" baseline="0">
                <a:solidFill>
                  <a:srgbClr val="000000"/>
                </a:solidFill>
                <a:uFillTx/>
                <a:latin typeface="Calibri"/>
              </a:rPr>
              <a:t> </a:t>
            </a:r>
          </a:p>
        </p:txBody>
      </p:sp>
      <p:sp>
        <p:nvSpPr>
          <p:cNvPr id="5" name="Rectangle 4">
            <a:extLst>
              <a:ext uri="{FF2B5EF4-FFF2-40B4-BE49-F238E27FC236}">
                <a16:creationId xmlns:a16="http://schemas.microsoft.com/office/drawing/2014/main" id="{B0C27477-18FF-FEA1-B986-A4E273A920A9}"/>
              </a:ext>
            </a:extLst>
          </p:cNvPr>
          <p:cNvSpPr/>
          <p:nvPr/>
        </p:nvSpPr>
        <p:spPr>
          <a:xfrm>
            <a:off x="7833659" y="513184"/>
            <a:ext cx="1145616" cy="123164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Alaska is here</a:t>
            </a:r>
          </a:p>
        </p:txBody>
      </p:sp>
      <p:sp>
        <p:nvSpPr>
          <p:cNvPr id="6" name="Oval 5">
            <a:extLst>
              <a:ext uri="{FF2B5EF4-FFF2-40B4-BE49-F238E27FC236}">
                <a16:creationId xmlns:a16="http://schemas.microsoft.com/office/drawing/2014/main" id="{9A90FADD-DD94-2D6F-E414-0564BDB38B1D}"/>
              </a:ext>
            </a:extLst>
          </p:cNvPr>
          <p:cNvSpPr/>
          <p:nvPr/>
        </p:nvSpPr>
        <p:spPr>
          <a:xfrm>
            <a:off x="4346517" y="952846"/>
            <a:ext cx="633844" cy="6743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FD0D0A30-E776-BD47-728E-D506B0629442}"/>
              </a:ext>
            </a:extLst>
          </p:cNvPr>
          <p:cNvCxnSpPr/>
          <p:nvPr/>
        </p:nvCxnSpPr>
        <p:spPr>
          <a:xfrm flipH="1">
            <a:off x="5031280" y="1007918"/>
            <a:ext cx="2746316" cy="86247"/>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CE1B4-D935-8F0B-55CC-56442A081C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9531B8-996F-574B-A93D-0F3AB2E93434}"/>
              </a:ext>
            </a:extLst>
          </p:cNvPr>
          <p:cNvSpPr txBox="1">
            <a:spLocks noGrp="1"/>
          </p:cNvSpPr>
          <p:nvPr>
            <p:ph type="title"/>
          </p:nvPr>
        </p:nvSpPr>
        <p:spPr>
          <a:xfrm>
            <a:off x="2895603" y="228600"/>
            <a:ext cx="6096003" cy="990596"/>
          </a:xfrm>
        </p:spPr>
        <p:txBody>
          <a:bodyPr>
            <a:normAutofit fontScale="90000"/>
          </a:bodyPr>
          <a:lstStyle/>
          <a:p>
            <a:pPr lvl="0"/>
            <a:r>
              <a:rPr lang="en-US" b="1">
                <a:solidFill>
                  <a:srgbClr val="264D73"/>
                </a:solidFill>
              </a:rPr>
              <a:t>Medicaid Section 1115 waiver</a:t>
            </a:r>
          </a:p>
        </p:txBody>
      </p:sp>
      <p:sp>
        <p:nvSpPr>
          <p:cNvPr id="3" name="Content Placeholder 2">
            <a:extLst>
              <a:ext uri="{FF2B5EF4-FFF2-40B4-BE49-F238E27FC236}">
                <a16:creationId xmlns:a16="http://schemas.microsoft.com/office/drawing/2014/main" id="{90F13708-8143-6C45-73E1-0B98D9840CDE}"/>
              </a:ext>
            </a:extLst>
          </p:cNvPr>
          <p:cNvSpPr txBox="1">
            <a:spLocks noGrp="1"/>
          </p:cNvSpPr>
          <p:nvPr>
            <p:ph idx="1"/>
          </p:nvPr>
        </p:nvSpPr>
        <p:spPr>
          <a:xfrm>
            <a:off x="2895603" y="1295403"/>
            <a:ext cx="5943600" cy="4866162"/>
          </a:xfrm>
        </p:spPr>
        <p:txBody>
          <a:bodyPr/>
          <a:lstStyle/>
          <a:p>
            <a:r>
              <a:rPr lang="en-US">
                <a:solidFill>
                  <a:srgbClr val="000000"/>
                </a:solidFill>
              </a:rPr>
              <a:t>1115 authorizes the Centers for Medicare &amp; Medicaid Services (CMS) to approve experimental, pilot, or demonstration projects.</a:t>
            </a:r>
            <a:endParaRPr lang="en-US">
              <a:solidFill>
                <a:srgbClr val="000000"/>
              </a:solidFill>
              <a:ea typeface="Calibri"/>
              <a:cs typeface="Calibri"/>
            </a:endParaRPr>
          </a:p>
          <a:p>
            <a:pPr lvl="0"/>
            <a:r>
              <a:rPr lang="en-US">
                <a:solidFill>
                  <a:srgbClr val="000000"/>
                </a:solidFill>
              </a:rPr>
              <a:t>As of May 2024, </a:t>
            </a:r>
            <a:endParaRPr lang="en-US">
              <a:solidFill>
                <a:srgbClr val="000000"/>
              </a:solidFill>
              <a:ea typeface="Calibri"/>
              <a:cs typeface="Calibri"/>
            </a:endParaRPr>
          </a:p>
          <a:p>
            <a:pPr lvl="1"/>
            <a:r>
              <a:rPr lang="en-US">
                <a:solidFill>
                  <a:srgbClr val="000000"/>
                </a:solidFill>
              </a:rPr>
              <a:t>23 states have 1115 waivers or proposals that include nutrition services </a:t>
            </a:r>
            <a:endParaRPr lang="en-US">
              <a:solidFill>
                <a:srgbClr val="000000"/>
              </a:solidFill>
              <a:ea typeface="Calibri"/>
              <a:cs typeface="Calibri"/>
            </a:endParaRPr>
          </a:p>
          <a:p>
            <a:pPr lvl="2"/>
            <a:r>
              <a:rPr lang="en-US">
                <a:solidFill>
                  <a:srgbClr val="000000"/>
                </a:solidFill>
              </a:rPr>
              <a:t>14 of those include direct provision of food.</a:t>
            </a:r>
            <a:endParaRPr lang="en-US">
              <a:solidFill>
                <a:srgbClr val="000000"/>
              </a:solidFill>
              <a:ea typeface="Calibri"/>
              <a:cs typeface="Calibri"/>
            </a:endParaRPr>
          </a:p>
        </p:txBody>
      </p:sp>
      <p:pic>
        <p:nvPicPr>
          <p:cNvPr id="4" name="Content Placeholder 6">
            <a:extLst>
              <a:ext uri="{FF2B5EF4-FFF2-40B4-BE49-F238E27FC236}">
                <a16:creationId xmlns:a16="http://schemas.microsoft.com/office/drawing/2014/main" id="{404904FC-616F-89F3-9C9E-8EDAD855CA4E}"/>
              </a:ext>
            </a:extLst>
          </p:cNvPr>
          <p:cNvPicPr>
            <a:picLocks noChangeAspect="1"/>
          </p:cNvPicPr>
          <p:nvPr/>
        </p:nvPicPr>
        <p:blipFill>
          <a:blip r:embed="rId3"/>
          <a:stretch>
            <a:fillRect/>
          </a:stretch>
        </p:blipFill>
        <p:spPr>
          <a:xfrm rot="5400013">
            <a:off x="-1700309" y="1706938"/>
            <a:ext cx="6226634" cy="2812776"/>
          </a:xfrm>
          <a:prstGeom prst="rect">
            <a:avLst/>
          </a:prstGeom>
          <a:noFill/>
          <a:ln cap="flat">
            <a:noFill/>
          </a:ln>
        </p:spPr>
      </p:pic>
    </p:spTree>
    <p:extLst>
      <p:ext uri="{BB962C8B-B14F-4D97-AF65-F5344CB8AC3E}">
        <p14:creationId xmlns:p14="http://schemas.microsoft.com/office/powerpoint/2010/main" val="1939229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30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46F48-1114-B80D-2CFB-DDC1A6CADD22}"/>
              </a:ext>
            </a:extLst>
          </p:cNvPr>
          <p:cNvSpPr txBox="1">
            <a:spLocks noGrp="1"/>
          </p:cNvSpPr>
          <p:nvPr>
            <p:ph type="title"/>
          </p:nvPr>
        </p:nvSpPr>
        <p:spPr>
          <a:xfrm>
            <a:off x="152403" y="228600"/>
            <a:ext cx="5791196" cy="990596"/>
          </a:xfrm>
        </p:spPr>
        <p:txBody>
          <a:bodyPr/>
          <a:lstStyle/>
          <a:p>
            <a:pPr lvl="0"/>
            <a:r>
              <a:rPr lang="en-US" sz="2800" b="1">
                <a:solidFill>
                  <a:srgbClr val="264D73"/>
                </a:solidFill>
              </a:rPr>
              <a:t>1115 waiver is not sufficient to meet the needs of Alaska</a:t>
            </a:r>
            <a:endParaRPr lang="en-US" sz="2800" b="1">
              <a:solidFill>
                <a:srgbClr val="000000"/>
              </a:solidFill>
            </a:endParaRPr>
          </a:p>
        </p:txBody>
      </p:sp>
      <p:sp>
        <p:nvSpPr>
          <p:cNvPr id="3" name="Content Placeholder 2">
            <a:extLst>
              <a:ext uri="{FF2B5EF4-FFF2-40B4-BE49-F238E27FC236}">
                <a16:creationId xmlns:a16="http://schemas.microsoft.com/office/drawing/2014/main" id="{5F992CF4-AB6E-4CFB-BBC5-EBDE6F4C060E}"/>
              </a:ext>
            </a:extLst>
          </p:cNvPr>
          <p:cNvSpPr txBox="1">
            <a:spLocks noGrp="1"/>
          </p:cNvSpPr>
          <p:nvPr>
            <p:ph idx="1"/>
          </p:nvPr>
        </p:nvSpPr>
        <p:spPr>
          <a:xfrm>
            <a:off x="152403" y="1295403"/>
            <a:ext cx="5943600" cy="4866162"/>
          </a:xfrm>
        </p:spPr>
        <p:txBody>
          <a:bodyPr>
            <a:normAutofit fontScale="85000" lnSpcReduction="10000"/>
          </a:bodyPr>
          <a:lstStyle/>
          <a:p>
            <a:pPr lvl="0"/>
            <a:r>
              <a:rPr lang="en-US">
                <a:solidFill>
                  <a:srgbClr val="000000"/>
                </a:solidFill>
              </a:rPr>
              <a:t>We don’t yet know the eligible population</a:t>
            </a:r>
          </a:p>
          <a:p>
            <a:pPr lvl="0"/>
            <a:r>
              <a:rPr lang="en-US">
                <a:solidFill>
                  <a:srgbClr val="000000"/>
                </a:solidFill>
              </a:rPr>
              <a:t>Not everyone has a health care provider</a:t>
            </a:r>
          </a:p>
          <a:p>
            <a:pPr lvl="0"/>
            <a:r>
              <a:rPr lang="en-US">
                <a:solidFill>
                  <a:srgbClr val="000000"/>
                </a:solidFill>
              </a:rPr>
              <a:t>Many recipients live in remote places where implementation will be challenging</a:t>
            </a:r>
          </a:p>
          <a:p>
            <a:pPr lvl="0"/>
            <a:r>
              <a:rPr lang="en-US">
                <a:solidFill>
                  <a:srgbClr val="000000"/>
                </a:solidFill>
              </a:rPr>
              <a:t>Some don’t want government involvement in their lives</a:t>
            </a:r>
          </a:p>
          <a:p>
            <a:pPr lvl="0"/>
            <a:r>
              <a:rPr lang="en-US">
                <a:solidFill>
                  <a:srgbClr val="000000"/>
                </a:solidFill>
              </a:rPr>
              <a:t>Short duration, not long-term solution</a:t>
            </a:r>
          </a:p>
          <a:p>
            <a:pPr lvl="1"/>
            <a:r>
              <a:rPr lang="en-US">
                <a:solidFill>
                  <a:srgbClr val="000000"/>
                </a:solidFill>
              </a:rPr>
              <a:t>Generally, its only a 6-month prescription with one renewal</a:t>
            </a:r>
          </a:p>
          <a:p>
            <a:pPr lvl="0"/>
            <a:r>
              <a:rPr lang="en-US">
                <a:solidFill>
                  <a:srgbClr val="000000"/>
                </a:solidFill>
              </a:rPr>
              <a:t>Implementation in Alaska will be challenging due to transportation logistics and costs.</a:t>
            </a:r>
          </a:p>
        </p:txBody>
      </p:sp>
      <p:pic>
        <p:nvPicPr>
          <p:cNvPr id="4" name="Content Placeholder 6">
            <a:extLst>
              <a:ext uri="{FF2B5EF4-FFF2-40B4-BE49-F238E27FC236}">
                <a16:creationId xmlns:a16="http://schemas.microsoft.com/office/drawing/2014/main" id="{6FB050CA-48B6-3C78-9E05-BB373CC67E17}"/>
              </a:ext>
            </a:extLst>
          </p:cNvPr>
          <p:cNvPicPr>
            <a:picLocks noChangeAspect="1"/>
          </p:cNvPicPr>
          <p:nvPr/>
        </p:nvPicPr>
        <p:blipFill>
          <a:blip r:embed="rId2"/>
          <a:stretch>
            <a:fillRect/>
          </a:stretch>
        </p:blipFill>
        <p:spPr>
          <a:xfrm rot="5400013">
            <a:off x="4624294" y="1706938"/>
            <a:ext cx="6226634" cy="2812776"/>
          </a:xfrm>
          <a:prstGeom prst="rect">
            <a:avLst/>
          </a:prstGeom>
          <a:noFill/>
          <a:ln cap="flat">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8F303-54CF-9463-760D-CF269F8550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79BCBD-8728-4A81-D231-E9CB5A4AD232}"/>
              </a:ext>
            </a:extLst>
          </p:cNvPr>
          <p:cNvSpPr>
            <a:spLocks noGrp="1"/>
          </p:cNvSpPr>
          <p:nvPr>
            <p:ph type="title"/>
          </p:nvPr>
        </p:nvSpPr>
        <p:spPr>
          <a:xfrm>
            <a:off x="2736202" y="170041"/>
            <a:ext cx="5849128" cy="460942"/>
          </a:xfrm>
        </p:spPr>
        <p:txBody>
          <a:bodyPr>
            <a:normAutofit fontScale="90000"/>
          </a:bodyPr>
          <a:lstStyle/>
          <a:p>
            <a:r>
              <a:rPr lang="en-US" sz="4000" b="1">
                <a:solidFill>
                  <a:srgbClr val="264D73"/>
                </a:solidFill>
                <a:cs typeface="Calibri"/>
              </a:rPr>
              <a:t>Examples of Terminology</a:t>
            </a:r>
          </a:p>
        </p:txBody>
      </p:sp>
      <p:sp>
        <p:nvSpPr>
          <p:cNvPr id="7" name="Rectangle 6">
            <a:extLst>
              <a:ext uri="{FF2B5EF4-FFF2-40B4-BE49-F238E27FC236}">
                <a16:creationId xmlns:a16="http://schemas.microsoft.com/office/drawing/2014/main" id="{40E45C3F-B3CA-3327-510D-B35367BD5BB7}"/>
              </a:ext>
            </a:extLst>
          </p:cNvPr>
          <p:cNvSpPr/>
          <p:nvPr/>
        </p:nvSpPr>
        <p:spPr>
          <a:xfrm>
            <a:off x="3293706" y="6408420"/>
            <a:ext cx="4450702" cy="2795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15000"/>
              </a:lnSpc>
              <a:spcAft>
                <a:spcPts val="600"/>
              </a:spcAft>
            </a:pPr>
            <a:r>
              <a:rPr lang="en-US" sz="750" b="1" kern="100">
                <a:solidFill>
                  <a:schemeClr val="tx1"/>
                </a:solidFill>
                <a:latin typeface="Aptos" panose="020B0004020202020204" pitchFamily="34" charset="0"/>
                <a:ea typeface="Aptos" panose="020B0004020202020204" pitchFamily="34" charset="0"/>
                <a:cs typeface="Times New Roman" panose="02020603050405020304" pitchFamily="18" charset="0"/>
              </a:rPr>
              <a:t>*Nutrition Incentive</a:t>
            </a:r>
            <a:r>
              <a:rPr lang="en-US" sz="750" kern="100">
                <a:solidFill>
                  <a:schemeClr val="tx1"/>
                </a:solidFill>
                <a:latin typeface="Aptos" panose="020B0004020202020204" pitchFamily="34" charset="0"/>
                <a:ea typeface="Aptos" panose="020B0004020202020204" pitchFamily="34" charset="0"/>
                <a:cs typeface="Times New Roman" panose="02020603050405020304" pitchFamily="18" charset="0"/>
              </a:rPr>
              <a:t> is a subsidy (monetary award, match, discount, rebate, subsidy, voucher) that reduces the price of healthy foods, making fruits and vegetables more affordable.</a:t>
            </a:r>
          </a:p>
        </p:txBody>
      </p:sp>
      <p:sp>
        <p:nvSpPr>
          <p:cNvPr id="10" name="Rectangle: Rounded Corners 9">
            <a:extLst>
              <a:ext uri="{FF2B5EF4-FFF2-40B4-BE49-F238E27FC236}">
                <a16:creationId xmlns:a16="http://schemas.microsoft.com/office/drawing/2014/main" id="{77C04A95-5DD3-0D8D-D0C5-8759700FFB12}"/>
              </a:ext>
            </a:extLst>
          </p:cNvPr>
          <p:cNvSpPr/>
          <p:nvPr/>
        </p:nvSpPr>
        <p:spPr>
          <a:xfrm>
            <a:off x="167951" y="373224"/>
            <a:ext cx="2015412" cy="843036"/>
          </a:xfrm>
          <a:prstGeom prst="roundRect">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chemeClr val="bg1"/>
                </a:solidFill>
                <a:latin typeface="Calibri" panose="020F0502020204030204" pitchFamily="34" charset="0"/>
                <a:cs typeface="Calibri" panose="020F0502020204030204" pitchFamily="34" charset="0"/>
              </a:rPr>
              <a:t>Nutrition </a:t>
            </a:r>
          </a:p>
          <a:p>
            <a:pPr lvl="0" algn="ctr"/>
            <a:r>
              <a:rPr lang="en-US" sz="2400" b="1">
                <a:solidFill>
                  <a:schemeClr val="bg1"/>
                </a:solidFill>
                <a:latin typeface="Calibri" panose="020F0502020204030204" pitchFamily="34" charset="0"/>
                <a:cs typeface="Calibri" panose="020F0502020204030204" pitchFamily="34" charset="0"/>
              </a:rPr>
              <a:t>Incentives*</a:t>
            </a:r>
          </a:p>
        </p:txBody>
      </p:sp>
      <p:sp>
        <p:nvSpPr>
          <p:cNvPr id="11" name="Rectangle: Rounded Corners 10">
            <a:extLst>
              <a:ext uri="{FF2B5EF4-FFF2-40B4-BE49-F238E27FC236}">
                <a16:creationId xmlns:a16="http://schemas.microsoft.com/office/drawing/2014/main" id="{1D5B7781-7EF7-317D-3119-A98519B243DC}"/>
              </a:ext>
            </a:extLst>
          </p:cNvPr>
          <p:cNvSpPr/>
          <p:nvPr/>
        </p:nvSpPr>
        <p:spPr>
          <a:xfrm>
            <a:off x="2444620" y="792661"/>
            <a:ext cx="6419462" cy="342760"/>
          </a:xfrm>
          <a:prstGeom prst="roundRect">
            <a:avLst/>
          </a:prstGeom>
          <a:solidFill>
            <a:srgbClr val="CCD2D8"/>
          </a:solidFill>
          <a:ln>
            <a:solidFill>
              <a:srgbClr val="CCD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alibri" panose="020F0502020204030204" pitchFamily="34" charset="0"/>
                <a:cs typeface="Calibri" panose="020F0502020204030204" pitchFamily="34" charset="0"/>
              </a:rPr>
              <a:t>Food is Medicine </a:t>
            </a:r>
            <a:r>
              <a:rPr lang="en-US" sz="2000" b="1">
                <a:solidFill>
                  <a:schemeClr val="tx1"/>
                </a:solidFill>
                <a:latin typeface="Calibri" panose="020F0502020204030204" pitchFamily="34" charset="0"/>
                <a:cs typeface="Calibri" panose="020F0502020204030204" pitchFamily="34" charset="0"/>
              </a:rPr>
              <a:t>(involves health care system)</a:t>
            </a:r>
            <a:endParaRPr lang="en-US" sz="3200" b="1">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9140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EFFC7-FC64-E7A2-6E8C-0BD02FA3BB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35FDB2-5AC7-BFB5-3534-D0B81D5E52ED}"/>
              </a:ext>
            </a:extLst>
          </p:cNvPr>
          <p:cNvSpPr>
            <a:spLocks noGrp="1"/>
          </p:cNvSpPr>
          <p:nvPr>
            <p:ph type="title"/>
          </p:nvPr>
        </p:nvSpPr>
        <p:spPr>
          <a:xfrm>
            <a:off x="2736202" y="170041"/>
            <a:ext cx="5849128" cy="460942"/>
          </a:xfrm>
        </p:spPr>
        <p:txBody>
          <a:bodyPr>
            <a:normAutofit fontScale="90000"/>
          </a:bodyPr>
          <a:lstStyle/>
          <a:p>
            <a:r>
              <a:rPr lang="en-US" sz="4000" b="1">
                <a:solidFill>
                  <a:srgbClr val="264D73"/>
                </a:solidFill>
                <a:cs typeface="Calibri"/>
              </a:rPr>
              <a:t>Examples of Terminology</a:t>
            </a:r>
          </a:p>
        </p:txBody>
      </p:sp>
      <p:graphicFrame>
        <p:nvGraphicFramePr>
          <p:cNvPr id="4" name="Content Placeholder 3">
            <a:extLst>
              <a:ext uri="{FF2B5EF4-FFF2-40B4-BE49-F238E27FC236}">
                <a16:creationId xmlns:a16="http://schemas.microsoft.com/office/drawing/2014/main" id="{AAE0E25E-837C-C4C5-1D2F-715869CF452F}"/>
              </a:ext>
            </a:extLst>
          </p:cNvPr>
          <p:cNvGraphicFramePr>
            <a:graphicFrameLocks noGrp="1"/>
          </p:cNvGraphicFramePr>
          <p:nvPr>
            <p:ph idx="1"/>
            <p:extLst>
              <p:ext uri="{D42A27DB-BD31-4B8C-83A1-F6EECF244321}">
                <p14:modId xmlns:p14="http://schemas.microsoft.com/office/powerpoint/2010/main" val="3444162756"/>
              </p:ext>
            </p:extLst>
          </p:nvPr>
        </p:nvGraphicFramePr>
        <p:xfrm>
          <a:off x="167951" y="1297099"/>
          <a:ext cx="8789437" cy="4596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Rounded Corners 9">
            <a:extLst>
              <a:ext uri="{FF2B5EF4-FFF2-40B4-BE49-F238E27FC236}">
                <a16:creationId xmlns:a16="http://schemas.microsoft.com/office/drawing/2014/main" id="{C87DEB06-4583-8148-398E-BB532BB95282}"/>
              </a:ext>
            </a:extLst>
          </p:cNvPr>
          <p:cNvSpPr/>
          <p:nvPr/>
        </p:nvSpPr>
        <p:spPr>
          <a:xfrm>
            <a:off x="167951" y="373224"/>
            <a:ext cx="2015412" cy="843036"/>
          </a:xfrm>
          <a:prstGeom prst="roundRect">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chemeClr val="bg1"/>
                </a:solidFill>
                <a:latin typeface="Calibri" panose="020F0502020204030204" pitchFamily="34" charset="0"/>
                <a:cs typeface="Calibri" panose="020F0502020204030204" pitchFamily="34" charset="0"/>
              </a:rPr>
              <a:t>Nutrition </a:t>
            </a:r>
          </a:p>
          <a:p>
            <a:pPr lvl="0" algn="ctr"/>
            <a:r>
              <a:rPr lang="en-US" sz="2400" b="1">
                <a:solidFill>
                  <a:schemeClr val="bg1"/>
                </a:solidFill>
                <a:latin typeface="Calibri" panose="020F0502020204030204" pitchFamily="34" charset="0"/>
                <a:cs typeface="Calibri" panose="020F0502020204030204" pitchFamily="34" charset="0"/>
              </a:rPr>
              <a:t>Incentives*</a:t>
            </a:r>
          </a:p>
        </p:txBody>
      </p:sp>
      <p:sp>
        <p:nvSpPr>
          <p:cNvPr id="11" name="Rectangle: Rounded Corners 10">
            <a:extLst>
              <a:ext uri="{FF2B5EF4-FFF2-40B4-BE49-F238E27FC236}">
                <a16:creationId xmlns:a16="http://schemas.microsoft.com/office/drawing/2014/main" id="{64585DC8-3C7D-183A-4804-E1E7A4B0B627}"/>
              </a:ext>
            </a:extLst>
          </p:cNvPr>
          <p:cNvSpPr/>
          <p:nvPr/>
        </p:nvSpPr>
        <p:spPr>
          <a:xfrm>
            <a:off x="2444620" y="792661"/>
            <a:ext cx="6419462" cy="342760"/>
          </a:xfrm>
          <a:prstGeom prst="roundRect">
            <a:avLst/>
          </a:prstGeom>
          <a:solidFill>
            <a:srgbClr val="CCD2D8"/>
          </a:solidFill>
          <a:ln>
            <a:solidFill>
              <a:srgbClr val="CCD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alibri" panose="020F0502020204030204" pitchFamily="34" charset="0"/>
                <a:cs typeface="Calibri" panose="020F0502020204030204" pitchFamily="34" charset="0"/>
              </a:rPr>
              <a:t>Food is Medicine </a:t>
            </a:r>
            <a:r>
              <a:rPr lang="en-US" sz="2000" b="1">
                <a:solidFill>
                  <a:schemeClr val="tx1"/>
                </a:solidFill>
                <a:latin typeface="Calibri" panose="020F0502020204030204" pitchFamily="34" charset="0"/>
                <a:cs typeface="Calibri" panose="020F0502020204030204" pitchFamily="34" charset="0"/>
              </a:rPr>
              <a:t>(involves health care system)</a:t>
            </a:r>
            <a:endParaRPr lang="en-US" sz="3200" b="1">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6418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C3B7D-0D18-467E-7A2F-C9A4D5E851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232F65-7BEA-17A3-A749-8F6FC825CDB0}"/>
              </a:ext>
            </a:extLst>
          </p:cNvPr>
          <p:cNvSpPr>
            <a:spLocks noGrp="1"/>
          </p:cNvSpPr>
          <p:nvPr>
            <p:ph type="title"/>
          </p:nvPr>
        </p:nvSpPr>
        <p:spPr>
          <a:xfrm>
            <a:off x="2736202" y="170041"/>
            <a:ext cx="5849128" cy="460942"/>
          </a:xfrm>
        </p:spPr>
        <p:txBody>
          <a:bodyPr>
            <a:normAutofit fontScale="90000"/>
          </a:bodyPr>
          <a:lstStyle/>
          <a:p>
            <a:r>
              <a:rPr lang="en-US" sz="4000" b="1">
                <a:solidFill>
                  <a:srgbClr val="264D73"/>
                </a:solidFill>
                <a:cs typeface="Calibri"/>
              </a:rPr>
              <a:t>Examples of Terminology</a:t>
            </a:r>
          </a:p>
        </p:txBody>
      </p:sp>
      <p:graphicFrame>
        <p:nvGraphicFramePr>
          <p:cNvPr id="4" name="Content Placeholder 3">
            <a:extLst>
              <a:ext uri="{FF2B5EF4-FFF2-40B4-BE49-F238E27FC236}">
                <a16:creationId xmlns:a16="http://schemas.microsoft.com/office/drawing/2014/main" id="{8AE71C66-F77D-0E4B-2E91-3CE5242BFFAE}"/>
              </a:ext>
            </a:extLst>
          </p:cNvPr>
          <p:cNvGraphicFramePr>
            <a:graphicFrameLocks noGrp="1"/>
          </p:cNvGraphicFramePr>
          <p:nvPr>
            <p:ph idx="1"/>
          </p:nvPr>
        </p:nvGraphicFramePr>
        <p:xfrm>
          <a:off x="167951" y="1297099"/>
          <a:ext cx="8789437" cy="4596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Rounded Corners 9">
            <a:extLst>
              <a:ext uri="{FF2B5EF4-FFF2-40B4-BE49-F238E27FC236}">
                <a16:creationId xmlns:a16="http://schemas.microsoft.com/office/drawing/2014/main" id="{D9453709-9C91-9924-158E-A7171AEC7AE0}"/>
              </a:ext>
            </a:extLst>
          </p:cNvPr>
          <p:cNvSpPr/>
          <p:nvPr/>
        </p:nvSpPr>
        <p:spPr>
          <a:xfrm>
            <a:off x="167951" y="373224"/>
            <a:ext cx="2015412" cy="843036"/>
          </a:xfrm>
          <a:prstGeom prst="roundRect">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chemeClr val="bg1"/>
                </a:solidFill>
                <a:latin typeface="Calibri" panose="020F0502020204030204" pitchFamily="34" charset="0"/>
                <a:cs typeface="Calibri" panose="020F0502020204030204" pitchFamily="34" charset="0"/>
              </a:rPr>
              <a:t>Nutrition </a:t>
            </a:r>
          </a:p>
          <a:p>
            <a:pPr lvl="0" algn="ctr"/>
            <a:r>
              <a:rPr lang="en-US" sz="2400" b="1">
                <a:solidFill>
                  <a:schemeClr val="bg1"/>
                </a:solidFill>
                <a:latin typeface="Calibri" panose="020F0502020204030204" pitchFamily="34" charset="0"/>
                <a:cs typeface="Calibri" panose="020F0502020204030204" pitchFamily="34" charset="0"/>
              </a:rPr>
              <a:t>Incentives*</a:t>
            </a:r>
          </a:p>
        </p:txBody>
      </p:sp>
      <p:sp>
        <p:nvSpPr>
          <p:cNvPr id="11" name="Rectangle: Rounded Corners 10">
            <a:extLst>
              <a:ext uri="{FF2B5EF4-FFF2-40B4-BE49-F238E27FC236}">
                <a16:creationId xmlns:a16="http://schemas.microsoft.com/office/drawing/2014/main" id="{B9A694AA-A808-B357-0489-D73A110AD418}"/>
              </a:ext>
            </a:extLst>
          </p:cNvPr>
          <p:cNvSpPr/>
          <p:nvPr/>
        </p:nvSpPr>
        <p:spPr>
          <a:xfrm>
            <a:off x="2444620" y="792661"/>
            <a:ext cx="6419462" cy="342760"/>
          </a:xfrm>
          <a:prstGeom prst="roundRect">
            <a:avLst/>
          </a:prstGeom>
          <a:solidFill>
            <a:srgbClr val="CCD2D8"/>
          </a:solidFill>
          <a:ln>
            <a:solidFill>
              <a:srgbClr val="CCD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alibri" panose="020F0502020204030204" pitchFamily="34" charset="0"/>
                <a:cs typeface="Calibri" panose="020F0502020204030204" pitchFamily="34" charset="0"/>
              </a:rPr>
              <a:t>Food is Medicine </a:t>
            </a:r>
            <a:r>
              <a:rPr lang="en-US" sz="2000" b="1">
                <a:solidFill>
                  <a:schemeClr val="tx1"/>
                </a:solidFill>
                <a:latin typeface="Calibri" panose="020F0502020204030204" pitchFamily="34" charset="0"/>
                <a:cs typeface="Calibri" panose="020F0502020204030204" pitchFamily="34" charset="0"/>
              </a:rPr>
              <a:t>(involves health care system)</a:t>
            </a:r>
            <a:endParaRPr lang="en-US" sz="3200" b="1">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33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F0579-F8D4-E061-252C-27389DCA5E9D}"/>
              </a:ext>
            </a:extLst>
          </p:cNvPr>
          <p:cNvSpPr>
            <a:spLocks noGrp="1"/>
          </p:cNvSpPr>
          <p:nvPr>
            <p:ph type="title"/>
          </p:nvPr>
        </p:nvSpPr>
        <p:spPr>
          <a:xfrm>
            <a:off x="2736202" y="170041"/>
            <a:ext cx="5849128" cy="460942"/>
          </a:xfrm>
        </p:spPr>
        <p:txBody>
          <a:bodyPr>
            <a:normAutofit fontScale="90000"/>
          </a:bodyPr>
          <a:lstStyle/>
          <a:p>
            <a:r>
              <a:rPr lang="en-US" sz="4000" b="1">
                <a:solidFill>
                  <a:srgbClr val="264D73"/>
                </a:solidFill>
                <a:cs typeface="Calibri"/>
              </a:rPr>
              <a:t>Examples of Terminology</a:t>
            </a:r>
          </a:p>
        </p:txBody>
      </p:sp>
      <p:graphicFrame>
        <p:nvGraphicFramePr>
          <p:cNvPr id="4" name="Content Placeholder 3">
            <a:extLst>
              <a:ext uri="{FF2B5EF4-FFF2-40B4-BE49-F238E27FC236}">
                <a16:creationId xmlns:a16="http://schemas.microsoft.com/office/drawing/2014/main" id="{9D12E9B9-20F0-F4FE-6E04-3D8B17AD4495}"/>
              </a:ext>
            </a:extLst>
          </p:cNvPr>
          <p:cNvGraphicFramePr>
            <a:graphicFrameLocks noGrp="1"/>
          </p:cNvGraphicFramePr>
          <p:nvPr>
            <p:ph idx="1"/>
            <p:extLst>
              <p:ext uri="{D42A27DB-BD31-4B8C-83A1-F6EECF244321}">
                <p14:modId xmlns:p14="http://schemas.microsoft.com/office/powerpoint/2010/main" val="2141437724"/>
              </p:ext>
            </p:extLst>
          </p:nvPr>
        </p:nvGraphicFramePr>
        <p:xfrm>
          <a:off x="167951" y="1297099"/>
          <a:ext cx="8789437" cy="4596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F1CFF751-FD8C-926F-817F-E06DB779EC4C}"/>
              </a:ext>
            </a:extLst>
          </p:cNvPr>
          <p:cNvSpPr/>
          <p:nvPr/>
        </p:nvSpPr>
        <p:spPr>
          <a:xfrm>
            <a:off x="3293706" y="6408420"/>
            <a:ext cx="4450702" cy="2795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15000"/>
              </a:lnSpc>
              <a:spcAft>
                <a:spcPts val="600"/>
              </a:spcAft>
            </a:pPr>
            <a:r>
              <a:rPr lang="en-US" sz="750" b="1" kern="100">
                <a:solidFill>
                  <a:schemeClr val="tx1"/>
                </a:solidFill>
                <a:latin typeface="Aptos" panose="020B0004020202020204" pitchFamily="34" charset="0"/>
                <a:ea typeface="Aptos" panose="020B0004020202020204" pitchFamily="34" charset="0"/>
                <a:cs typeface="Times New Roman" panose="02020603050405020304" pitchFamily="18" charset="0"/>
              </a:rPr>
              <a:t>*Nutrition Incentive</a:t>
            </a:r>
            <a:r>
              <a:rPr lang="en-US" sz="750" kern="100">
                <a:solidFill>
                  <a:schemeClr val="tx1"/>
                </a:solidFill>
                <a:latin typeface="Aptos" panose="020B0004020202020204" pitchFamily="34" charset="0"/>
                <a:ea typeface="Aptos" panose="020B0004020202020204" pitchFamily="34" charset="0"/>
                <a:cs typeface="Times New Roman" panose="02020603050405020304" pitchFamily="18" charset="0"/>
              </a:rPr>
              <a:t> is a subsidy (monetary award, match, discount, rebate, subsidy, voucher) that reduces the price of healthy foods, making fruits and vegetables more affordable.</a:t>
            </a:r>
          </a:p>
        </p:txBody>
      </p:sp>
      <p:sp>
        <p:nvSpPr>
          <p:cNvPr id="10" name="Rectangle: Rounded Corners 9">
            <a:extLst>
              <a:ext uri="{FF2B5EF4-FFF2-40B4-BE49-F238E27FC236}">
                <a16:creationId xmlns:a16="http://schemas.microsoft.com/office/drawing/2014/main" id="{8A5F4E45-6FB3-8D19-21A4-97ACC3FD11C8}"/>
              </a:ext>
            </a:extLst>
          </p:cNvPr>
          <p:cNvSpPr/>
          <p:nvPr/>
        </p:nvSpPr>
        <p:spPr>
          <a:xfrm>
            <a:off x="167951" y="373224"/>
            <a:ext cx="2015412" cy="843036"/>
          </a:xfrm>
          <a:prstGeom prst="roundRect">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chemeClr val="bg1"/>
                </a:solidFill>
                <a:latin typeface="Calibri" panose="020F0502020204030204" pitchFamily="34" charset="0"/>
                <a:cs typeface="Calibri" panose="020F0502020204030204" pitchFamily="34" charset="0"/>
              </a:rPr>
              <a:t>Nutrition </a:t>
            </a:r>
          </a:p>
          <a:p>
            <a:pPr lvl="0" algn="ctr"/>
            <a:r>
              <a:rPr lang="en-US" sz="2400" b="1">
                <a:solidFill>
                  <a:schemeClr val="bg1"/>
                </a:solidFill>
                <a:latin typeface="Calibri" panose="020F0502020204030204" pitchFamily="34" charset="0"/>
                <a:cs typeface="Calibri" panose="020F0502020204030204" pitchFamily="34" charset="0"/>
              </a:rPr>
              <a:t>Incentives*</a:t>
            </a:r>
          </a:p>
        </p:txBody>
      </p:sp>
      <p:sp>
        <p:nvSpPr>
          <p:cNvPr id="11" name="Rectangle: Rounded Corners 10">
            <a:extLst>
              <a:ext uri="{FF2B5EF4-FFF2-40B4-BE49-F238E27FC236}">
                <a16:creationId xmlns:a16="http://schemas.microsoft.com/office/drawing/2014/main" id="{2FFB6DD5-235E-FB0E-6C60-4080F02BC9D8}"/>
              </a:ext>
            </a:extLst>
          </p:cNvPr>
          <p:cNvSpPr/>
          <p:nvPr/>
        </p:nvSpPr>
        <p:spPr>
          <a:xfrm>
            <a:off x="2444620" y="792661"/>
            <a:ext cx="6419462" cy="342760"/>
          </a:xfrm>
          <a:prstGeom prst="roundRect">
            <a:avLst/>
          </a:prstGeom>
          <a:solidFill>
            <a:srgbClr val="CCD2D8"/>
          </a:solidFill>
          <a:ln>
            <a:solidFill>
              <a:srgbClr val="CCD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alibri" panose="020F0502020204030204" pitchFamily="34" charset="0"/>
                <a:cs typeface="Calibri" panose="020F0502020204030204" pitchFamily="34" charset="0"/>
              </a:rPr>
              <a:t>Food is Medicine </a:t>
            </a:r>
            <a:r>
              <a:rPr lang="en-US" sz="2000" b="1">
                <a:solidFill>
                  <a:schemeClr val="tx1"/>
                </a:solidFill>
                <a:latin typeface="Calibri" panose="020F0502020204030204" pitchFamily="34" charset="0"/>
                <a:cs typeface="Calibri" panose="020F0502020204030204" pitchFamily="34" charset="0"/>
              </a:rPr>
              <a:t>(involves health care system)</a:t>
            </a:r>
            <a:endParaRPr lang="en-US" sz="3200" b="1">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0626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5B71A-B308-B7D1-8C5C-5D6A67F709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127BAD-6E3B-BF27-C47D-BB8D2062CAB7}"/>
              </a:ext>
            </a:extLst>
          </p:cNvPr>
          <p:cNvSpPr>
            <a:spLocks noGrp="1"/>
          </p:cNvSpPr>
          <p:nvPr>
            <p:ph type="title"/>
          </p:nvPr>
        </p:nvSpPr>
        <p:spPr>
          <a:xfrm>
            <a:off x="612648" y="228600"/>
            <a:ext cx="8153403" cy="312576"/>
          </a:xfrm>
        </p:spPr>
        <p:txBody>
          <a:bodyPr>
            <a:normAutofit fontScale="90000"/>
          </a:bodyPr>
          <a:lstStyle/>
          <a:p>
            <a:r>
              <a:rPr lang="en-US" b="1">
                <a:solidFill>
                  <a:srgbClr val="264D73"/>
                </a:solidFill>
              </a:rPr>
              <a:t>Goal is to have all types of programs</a:t>
            </a:r>
            <a:endParaRPr lang="en-US"/>
          </a:p>
        </p:txBody>
      </p:sp>
      <p:graphicFrame>
        <p:nvGraphicFramePr>
          <p:cNvPr id="4" name="Content Placeholder 3">
            <a:extLst>
              <a:ext uri="{FF2B5EF4-FFF2-40B4-BE49-F238E27FC236}">
                <a16:creationId xmlns:a16="http://schemas.microsoft.com/office/drawing/2014/main" id="{8CA7C611-C6B4-2209-1656-E642463FDB97}"/>
              </a:ext>
            </a:extLst>
          </p:cNvPr>
          <p:cNvGraphicFramePr>
            <a:graphicFrameLocks noGrp="1"/>
          </p:cNvGraphicFramePr>
          <p:nvPr>
            <p:ph idx="1"/>
          </p:nvPr>
        </p:nvGraphicFramePr>
        <p:xfrm>
          <a:off x="-12504" y="707571"/>
          <a:ext cx="9156503" cy="5442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9E21F968-C65A-9D22-FFC7-1C3E41A11978}"/>
              </a:ext>
            </a:extLst>
          </p:cNvPr>
          <p:cNvSpPr/>
          <p:nvPr/>
        </p:nvSpPr>
        <p:spPr>
          <a:xfrm>
            <a:off x="74645" y="2211355"/>
            <a:ext cx="8938726" cy="39390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655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13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E2F4-F5A4-53A2-F249-E61489C73B9D}"/>
              </a:ext>
            </a:extLst>
          </p:cNvPr>
          <p:cNvSpPr>
            <a:spLocks noGrp="1"/>
          </p:cNvSpPr>
          <p:nvPr>
            <p:ph type="title"/>
          </p:nvPr>
        </p:nvSpPr>
        <p:spPr>
          <a:xfrm>
            <a:off x="612648" y="228600"/>
            <a:ext cx="8153403" cy="312576"/>
          </a:xfrm>
        </p:spPr>
        <p:txBody>
          <a:bodyPr>
            <a:normAutofit fontScale="90000"/>
          </a:bodyPr>
          <a:lstStyle/>
          <a:p>
            <a:r>
              <a:rPr lang="en-US" b="1">
                <a:solidFill>
                  <a:srgbClr val="264D73"/>
                </a:solidFill>
              </a:rPr>
              <a:t>Goal is to have all types of programs</a:t>
            </a:r>
            <a:endParaRPr lang="en-US"/>
          </a:p>
        </p:txBody>
      </p:sp>
      <p:graphicFrame>
        <p:nvGraphicFramePr>
          <p:cNvPr id="4" name="Content Placeholder 3">
            <a:extLst>
              <a:ext uri="{FF2B5EF4-FFF2-40B4-BE49-F238E27FC236}">
                <a16:creationId xmlns:a16="http://schemas.microsoft.com/office/drawing/2014/main" id="{EAAFD845-BDEA-CA12-841B-F105905CD2BD}"/>
              </a:ext>
            </a:extLst>
          </p:cNvPr>
          <p:cNvGraphicFramePr>
            <a:graphicFrameLocks noGrp="1"/>
          </p:cNvGraphicFramePr>
          <p:nvPr>
            <p:ph idx="1"/>
            <p:extLst>
              <p:ext uri="{D42A27DB-BD31-4B8C-83A1-F6EECF244321}">
                <p14:modId xmlns:p14="http://schemas.microsoft.com/office/powerpoint/2010/main" val="598201230"/>
              </p:ext>
            </p:extLst>
          </p:nvPr>
        </p:nvGraphicFramePr>
        <p:xfrm>
          <a:off x="-12504" y="707571"/>
          <a:ext cx="9156503" cy="5442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05325606-AE11-C4E8-2141-535FEC7E1AC9}"/>
              </a:ext>
            </a:extLst>
          </p:cNvPr>
          <p:cNvSpPr/>
          <p:nvPr/>
        </p:nvSpPr>
        <p:spPr>
          <a:xfrm>
            <a:off x="74645" y="3284376"/>
            <a:ext cx="8938726" cy="28660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29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687B0-7D92-5517-464B-CD9D3BCF798F}"/>
              </a:ext>
            </a:extLst>
          </p:cNvPr>
          <p:cNvSpPr txBox="1">
            <a:spLocks noGrp="1"/>
          </p:cNvSpPr>
          <p:nvPr>
            <p:ph type="title"/>
          </p:nvPr>
        </p:nvSpPr>
        <p:spPr>
          <a:xfrm>
            <a:off x="0" y="163037"/>
            <a:ext cx="9078685" cy="533396"/>
          </a:xfrm>
        </p:spPr>
        <p:txBody>
          <a:bodyPr anchorCtr="1">
            <a:noAutofit/>
          </a:bodyPr>
          <a:lstStyle/>
          <a:p>
            <a:pPr lvl="0" algn="ctr"/>
            <a:r>
              <a:rPr lang="en-US" sz="2000" b="1" dirty="0">
                <a:solidFill>
                  <a:srgbClr val="264D73"/>
                </a:solidFill>
              </a:rPr>
              <a:t> </a:t>
            </a:r>
            <a:r>
              <a:rPr lang="en-US" sz="2400" b="1" dirty="0">
                <a:solidFill>
                  <a:srgbClr val="264D73"/>
                </a:solidFill>
              </a:rPr>
              <a:t>Alaska Dept of Health contracts with the Food Bank of Alaska to:</a:t>
            </a:r>
            <a:endParaRPr lang="en-US" sz="2000" b="1" dirty="0">
              <a:solidFill>
                <a:srgbClr val="264D73"/>
              </a:solidFill>
            </a:endParaRPr>
          </a:p>
        </p:txBody>
      </p:sp>
      <p:graphicFrame>
        <p:nvGraphicFramePr>
          <p:cNvPr id="3" name="Table 3">
            <a:extLst>
              <a:ext uri="{FF2B5EF4-FFF2-40B4-BE49-F238E27FC236}">
                <a16:creationId xmlns:a16="http://schemas.microsoft.com/office/drawing/2014/main" id="{CFEDD44B-1D24-C2DD-1658-7AA72E0C9532}"/>
              </a:ext>
            </a:extLst>
          </p:cNvPr>
          <p:cNvGraphicFramePr>
            <a:graphicFrameLocks noGrp="1"/>
          </p:cNvGraphicFramePr>
          <p:nvPr>
            <p:extLst>
              <p:ext uri="{D42A27DB-BD31-4B8C-83A1-F6EECF244321}">
                <p14:modId xmlns:p14="http://schemas.microsoft.com/office/powerpoint/2010/main" val="581065693"/>
              </p:ext>
            </p:extLst>
          </p:nvPr>
        </p:nvGraphicFramePr>
        <p:xfrm>
          <a:off x="156216" y="866384"/>
          <a:ext cx="8770957" cy="5008899"/>
        </p:xfrm>
        <a:graphic>
          <a:graphicData uri="http://schemas.openxmlformats.org/drawingml/2006/table">
            <a:tbl>
              <a:tblPr firstRow="1" bandRow="1">
                <a:effectLst/>
                <a:tableStyleId>{5C22544A-7EE6-4342-B048-85BDC9FD1C3A}</a:tableStyleId>
              </a:tblPr>
              <a:tblGrid>
                <a:gridCol w="8770957">
                  <a:extLst>
                    <a:ext uri="{9D8B030D-6E8A-4147-A177-3AD203B41FA5}">
                      <a16:colId xmlns:a16="http://schemas.microsoft.com/office/drawing/2014/main" val="3083506271"/>
                    </a:ext>
                  </a:extLst>
                </a:gridCol>
              </a:tblGrid>
              <a:tr h="1092673">
                <a:tc>
                  <a:txBody>
                    <a:bodyPr/>
                    <a:lstStyle/>
                    <a:p>
                      <a:pPr marL="0" marR="0" lvl="0" indent="0" algn="l" rtl="0" fontAlgn="auto" hangingPunct="1">
                        <a:lnSpc>
                          <a:spcPct val="100000"/>
                        </a:lnSpc>
                        <a:spcBef>
                          <a:spcPts val="0"/>
                        </a:spcBef>
                        <a:spcAft>
                          <a:spcPts val="0"/>
                        </a:spcAft>
                        <a:buNone/>
                      </a:pPr>
                      <a:r>
                        <a:rPr lang="en-US" sz="2400">
                          <a:solidFill>
                            <a:schemeClr val="bg1"/>
                          </a:solidFill>
                          <a:latin typeface="Calibri" panose="020F0502020204030204" pitchFamily="34" charset="0"/>
                          <a:cs typeface="Calibri" panose="020F0502020204030204" pitchFamily="34" charset="0"/>
                        </a:rPr>
                        <a:t>C</a:t>
                      </a:r>
                      <a:r>
                        <a:rPr lang="en-US" sz="2400" i="0" u="none" strike="noStrike" baseline="0">
                          <a:solidFill>
                            <a:schemeClr val="bg1"/>
                          </a:solidFill>
                          <a:latin typeface="Calibri" panose="020F0502020204030204" pitchFamily="34" charset="0"/>
                          <a:cs typeface="Calibri" panose="020F0502020204030204" pitchFamily="34" charset="0"/>
                        </a:rPr>
                        <a:t>oordinate and advance local and statewide nutrition incentive, produce prescription and Food is Medicine initiatives.</a:t>
                      </a:r>
                      <a:endParaRPr lang="en-US" sz="2400">
                        <a:solidFill>
                          <a:schemeClr val="bg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193890344"/>
                  </a:ext>
                </a:extLst>
              </a:tr>
              <a:tr h="2580739">
                <a:tc>
                  <a:txBody>
                    <a:bodyPr/>
                    <a:lstStyle/>
                    <a:p>
                      <a:pPr marL="342900" lvl="0" indent="-342900" algn="l">
                        <a:buSzPct val="100000"/>
                        <a:buFont typeface="+mj-lt"/>
                        <a:buAutoNum type="arabicPeriod"/>
                      </a:pPr>
                      <a:r>
                        <a:rPr lang="en-US" sz="2400">
                          <a:latin typeface="Calibri" panose="020F0502020204030204" pitchFamily="34" charset="0"/>
                          <a:cs typeface="Calibri" panose="020F0502020204030204" pitchFamily="34" charset="0"/>
                        </a:rPr>
                        <a:t>Convene a coalition. </a:t>
                      </a:r>
                    </a:p>
                    <a:p>
                      <a:pPr marL="342900" lvl="0" indent="-342900" algn="l">
                        <a:buSzPct val="100000"/>
                        <a:buFont typeface="+mj-lt"/>
                        <a:buAutoNum type="arabicPeriod"/>
                      </a:pPr>
                      <a:r>
                        <a:rPr lang="en-US" sz="2400">
                          <a:latin typeface="Calibri" panose="020F0502020204030204" pitchFamily="34" charset="0"/>
                          <a:cs typeface="Calibri" panose="020F0502020204030204" pitchFamily="34" charset="0"/>
                        </a:rPr>
                        <a:t>Conduct landscape assessment. </a:t>
                      </a:r>
                    </a:p>
                    <a:p>
                      <a:pPr marL="342900" lvl="0" indent="-342900" algn="l">
                        <a:buSzPct val="100000"/>
                        <a:buFont typeface="+mj-lt"/>
                        <a:buAutoNum type="arabicPeriod"/>
                      </a:pPr>
                      <a:r>
                        <a:rPr lang="en-US" sz="2400">
                          <a:latin typeface="Calibri" panose="020F0502020204030204" pitchFamily="34" charset="0"/>
                          <a:cs typeface="Calibri" panose="020F0502020204030204" pitchFamily="34" charset="0"/>
                        </a:rPr>
                        <a:t>Provide consultation, training, technical assistance and resources.</a:t>
                      </a:r>
                    </a:p>
                    <a:p>
                      <a:pPr marL="342900" lvl="0" indent="-342900" algn="l">
                        <a:buSzPct val="100000"/>
                        <a:buFont typeface="+mj-lt"/>
                        <a:buAutoNum type="arabicPeriod"/>
                      </a:pPr>
                      <a:r>
                        <a:rPr lang="en-US" sz="2400">
                          <a:latin typeface="Calibri" panose="020F0502020204030204" pitchFamily="34" charset="0"/>
                          <a:cs typeface="Calibri" panose="020F0502020204030204" pitchFamily="34" charset="0"/>
                        </a:rPr>
                        <a:t>Create and implement a 5-year strategic plan.</a:t>
                      </a:r>
                    </a:p>
                    <a:p>
                      <a:pPr marL="800100" lvl="1" indent="-342900" algn="l">
                        <a:buSzPct val="100000"/>
                        <a:buFont typeface="Arial" pitchFamily="34"/>
                        <a:buChar char="•"/>
                      </a:pPr>
                      <a:r>
                        <a:rPr lang="en-US" sz="2400">
                          <a:latin typeface="Calibri" panose="020F0502020204030204" pitchFamily="34" charset="0"/>
                          <a:cs typeface="Calibri" panose="020F0502020204030204" pitchFamily="34" charset="0"/>
                        </a:rPr>
                        <a:t>Support a pilot project. </a:t>
                      </a:r>
                    </a:p>
                  </a:txBody>
                  <a:tcPr anchor="ctr"/>
                </a:tc>
                <a:extLst>
                  <a:ext uri="{0D108BD9-81ED-4DB2-BD59-A6C34878D82A}">
                    <a16:rowId xmlns:a16="http://schemas.microsoft.com/office/drawing/2014/main" val="3810686481"/>
                  </a:ext>
                </a:extLst>
              </a:tr>
              <a:tr h="1335487">
                <a:tc>
                  <a:txBody>
                    <a:bodyPr/>
                    <a:lstStyle/>
                    <a:p>
                      <a:pPr marL="0" marR="0" lvl="0" indent="0" algn="l" rtl="0">
                        <a:lnSpc>
                          <a:spcPct val="100000"/>
                        </a:lnSpc>
                        <a:spcBef>
                          <a:spcPts val="0"/>
                        </a:spcBef>
                        <a:spcAft>
                          <a:spcPts val="0"/>
                        </a:spcAft>
                        <a:buNone/>
                      </a:pPr>
                      <a:r>
                        <a:rPr lang="en-US" sz="2400" b="1" i="0" u="none" strike="noStrike" baseline="0" dirty="0">
                          <a:solidFill>
                            <a:srgbClr val="000000"/>
                          </a:solidFill>
                          <a:latin typeface="Calibri" panose="020F0502020204030204" pitchFamily="34" charset="0"/>
                          <a:cs typeface="Calibri" panose="020F0502020204030204" pitchFamily="34" charset="0"/>
                        </a:rPr>
                        <a:t>Funding: </a:t>
                      </a:r>
                      <a:endParaRPr lang="en-US" sz="2400" b="1" dirty="0">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None/>
                      </a:pPr>
                      <a:r>
                        <a:rPr lang="en-US" sz="2400" b="0" i="0" u="none" strike="noStrike" baseline="0" dirty="0">
                          <a:solidFill>
                            <a:srgbClr val="000000"/>
                          </a:solidFill>
                          <a:latin typeface="Calibri" panose="020F0502020204030204" pitchFamily="34" charset="0"/>
                          <a:cs typeface="Calibri" panose="020F0502020204030204" pitchFamily="34" charset="0"/>
                        </a:rPr>
                        <a:t>CDC State Physical Activity and Nutrition (</a:t>
                      </a:r>
                      <a:r>
                        <a:rPr lang="en-US" sz="2400" b="1" i="0" u="none" strike="noStrike" baseline="0" dirty="0">
                          <a:solidFill>
                            <a:srgbClr val="000000"/>
                          </a:solidFill>
                          <a:latin typeface="Calibri" panose="020F0502020204030204" pitchFamily="34" charset="0"/>
                          <a:cs typeface="Calibri" panose="020F0502020204030204" pitchFamily="34" charset="0"/>
                        </a:rPr>
                        <a:t>SPAN</a:t>
                      </a:r>
                      <a:r>
                        <a:rPr lang="en-US" sz="2400" b="0" i="0" u="none" strike="noStrike" baseline="0" dirty="0">
                          <a:solidFill>
                            <a:srgbClr val="000000"/>
                          </a:solidFill>
                          <a:latin typeface="Calibri" panose="020F0502020204030204" pitchFamily="34" charset="0"/>
                          <a:cs typeface="Calibri" panose="020F0502020204030204" pitchFamily="34" charset="0"/>
                        </a:rPr>
                        <a:t>) funds</a:t>
                      </a:r>
                    </a:p>
                  </a:txBody>
                  <a:tcPr anchor="ctr"/>
                </a:tc>
                <a:extLst>
                  <a:ext uri="{0D108BD9-81ED-4DB2-BD59-A6C34878D82A}">
                    <a16:rowId xmlns:a16="http://schemas.microsoft.com/office/drawing/2014/main" val="2685279681"/>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0AD08-F61C-EC58-39DA-04DD73EE86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94780-92FE-86B7-D0E3-3EF72D47ADE2}"/>
              </a:ext>
            </a:extLst>
          </p:cNvPr>
          <p:cNvSpPr>
            <a:spLocks noGrp="1"/>
          </p:cNvSpPr>
          <p:nvPr>
            <p:ph type="title"/>
          </p:nvPr>
        </p:nvSpPr>
        <p:spPr>
          <a:xfrm>
            <a:off x="612648" y="228600"/>
            <a:ext cx="8153403" cy="312576"/>
          </a:xfrm>
        </p:spPr>
        <p:txBody>
          <a:bodyPr>
            <a:normAutofit fontScale="90000"/>
          </a:bodyPr>
          <a:lstStyle/>
          <a:p>
            <a:r>
              <a:rPr lang="en-US" b="1">
                <a:solidFill>
                  <a:srgbClr val="264D73"/>
                </a:solidFill>
              </a:rPr>
              <a:t>Goal is to have all types of programs</a:t>
            </a:r>
            <a:endParaRPr lang="en-US"/>
          </a:p>
        </p:txBody>
      </p:sp>
      <p:graphicFrame>
        <p:nvGraphicFramePr>
          <p:cNvPr id="4" name="Content Placeholder 3">
            <a:extLst>
              <a:ext uri="{FF2B5EF4-FFF2-40B4-BE49-F238E27FC236}">
                <a16:creationId xmlns:a16="http://schemas.microsoft.com/office/drawing/2014/main" id="{FBB0C6DF-0BC6-9AE6-52A6-2C5EDB86085D}"/>
              </a:ext>
            </a:extLst>
          </p:cNvPr>
          <p:cNvGraphicFramePr>
            <a:graphicFrameLocks noGrp="1"/>
          </p:cNvGraphicFramePr>
          <p:nvPr>
            <p:ph idx="1"/>
          </p:nvPr>
        </p:nvGraphicFramePr>
        <p:xfrm>
          <a:off x="-12504" y="707571"/>
          <a:ext cx="9156503" cy="5442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7A4C083C-EBBF-C854-E6D7-C40EFEBE3832}"/>
              </a:ext>
            </a:extLst>
          </p:cNvPr>
          <p:cNvSpPr/>
          <p:nvPr/>
        </p:nvSpPr>
        <p:spPr>
          <a:xfrm>
            <a:off x="74645" y="4245428"/>
            <a:ext cx="8938726" cy="1904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661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CEBDD-D08E-EA9C-A88C-560E161F8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5967A2-C493-5D95-562B-6B7A18322657}"/>
              </a:ext>
            </a:extLst>
          </p:cNvPr>
          <p:cNvSpPr>
            <a:spLocks noGrp="1"/>
          </p:cNvSpPr>
          <p:nvPr>
            <p:ph type="title"/>
          </p:nvPr>
        </p:nvSpPr>
        <p:spPr>
          <a:xfrm>
            <a:off x="612648" y="228600"/>
            <a:ext cx="8153403" cy="312576"/>
          </a:xfrm>
        </p:spPr>
        <p:txBody>
          <a:bodyPr>
            <a:normAutofit fontScale="90000"/>
          </a:bodyPr>
          <a:lstStyle/>
          <a:p>
            <a:r>
              <a:rPr lang="en-US" b="1">
                <a:solidFill>
                  <a:srgbClr val="264D73"/>
                </a:solidFill>
              </a:rPr>
              <a:t>Goal is to have all types of programs</a:t>
            </a:r>
            <a:endParaRPr lang="en-US"/>
          </a:p>
        </p:txBody>
      </p:sp>
      <p:graphicFrame>
        <p:nvGraphicFramePr>
          <p:cNvPr id="4" name="Content Placeholder 3">
            <a:extLst>
              <a:ext uri="{FF2B5EF4-FFF2-40B4-BE49-F238E27FC236}">
                <a16:creationId xmlns:a16="http://schemas.microsoft.com/office/drawing/2014/main" id="{A948B7EE-E311-48E6-61EF-95D4FDB6C2CE}"/>
              </a:ext>
            </a:extLst>
          </p:cNvPr>
          <p:cNvGraphicFramePr>
            <a:graphicFrameLocks noGrp="1"/>
          </p:cNvGraphicFramePr>
          <p:nvPr>
            <p:ph idx="1"/>
          </p:nvPr>
        </p:nvGraphicFramePr>
        <p:xfrm>
          <a:off x="-12504" y="707571"/>
          <a:ext cx="9156503" cy="5442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632EACCF-B095-2097-7D36-F1ADA6B8F386}"/>
              </a:ext>
            </a:extLst>
          </p:cNvPr>
          <p:cNvSpPr/>
          <p:nvPr/>
        </p:nvSpPr>
        <p:spPr>
          <a:xfrm>
            <a:off x="74645" y="5225143"/>
            <a:ext cx="8938726" cy="9252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163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483FE-58F3-7AF4-CB1E-E88847F391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EEAAE2-996A-454F-E190-70A1D09A3FBB}"/>
              </a:ext>
            </a:extLst>
          </p:cNvPr>
          <p:cNvSpPr>
            <a:spLocks noGrp="1"/>
          </p:cNvSpPr>
          <p:nvPr>
            <p:ph type="title"/>
          </p:nvPr>
        </p:nvSpPr>
        <p:spPr>
          <a:xfrm>
            <a:off x="612648" y="228600"/>
            <a:ext cx="8153403" cy="312576"/>
          </a:xfrm>
        </p:spPr>
        <p:txBody>
          <a:bodyPr>
            <a:normAutofit fontScale="90000"/>
          </a:bodyPr>
          <a:lstStyle/>
          <a:p>
            <a:r>
              <a:rPr lang="en-US" b="1">
                <a:solidFill>
                  <a:srgbClr val="264D73"/>
                </a:solidFill>
              </a:rPr>
              <a:t>Goal is to have all types of programs</a:t>
            </a:r>
            <a:endParaRPr lang="en-US"/>
          </a:p>
        </p:txBody>
      </p:sp>
      <p:graphicFrame>
        <p:nvGraphicFramePr>
          <p:cNvPr id="4" name="Content Placeholder 3">
            <a:extLst>
              <a:ext uri="{FF2B5EF4-FFF2-40B4-BE49-F238E27FC236}">
                <a16:creationId xmlns:a16="http://schemas.microsoft.com/office/drawing/2014/main" id="{D1E4ADB0-6CEC-6930-6C2E-66198B74EE5E}"/>
              </a:ext>
            </a:extLst>
          </p:cNvPr>
          <p:cNvGraphicFramePr>
            <a:graphicFrameLocks noGrp="1"/>
          </p:cNvGraphicFramePr>
          <p:nvPr>
            <p:ph idx="1"/>
          </p:nvPr>
        </p:nvGraphicFramePr>
        <p:xfrm>
          <a:off x="-12504" y="707571"/>
          <a:ext cx="9156503" cy="5442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0468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1308">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C53F441F-F2DC-B9C3-7474-912D9DE30B38}"/>
              </a:ext>
            </a:extLst>
          </p:cNvPr>
          <p:cNvPicPr>
            <a:picLocks noChangeAspect="1"/>
          </p:cNvPicPr>
          <p:nvPr/>
        </p:nvPicPr>
        <p:blipFill>
          <a:blip r:embed="rId2"/>
          <a:stretch>
            <a:fillRect/>
          </a:stretch>
        </p:blipFill>
        <p:spPr>
          <a:xfrm>
            <a:off x="1676396" y="1947045"/>
            <a:ext cx="5884460" cy="4204040"/>
          </a:xfrm>
          <a:prstGeom prst="rect">
            <a:avLst/>
          </a:prstGeom>
          <a:noFill/>
          <a:ln cap="flat">
            <a:noFill/>
          </a:ln>
        </p:spPr>
      </p:pic>
      <p:sp>
        <p:nvSpPr>
          <p:cNvPr id="3" name="Title 1">
            <a:extLst>
              <a:ext uri="{FF2B5EF4-FFF2-40B4-BE49-F238E27FC236}">
                <a16:creationId xmlns:a16="http://schemas.microsoft.com/office/drawing/2014/main" id="{DF1F2FE2-4095-F2DE-B31C-C8A803BEA0BC}"/>
              </a:ext>
            </a:extLst>
          </p:cNvPr>
          <p:cNvSpPr txBox="1">
            <a:spLocks noGrp="1"/>
          </p:cNvSpPr>
          <p:nvPr>
            <p:ph type="title"/>
          </p:nvPr>
        </p:nvSpPr>
        <p:spPr>
          <a:xfrm>
            <a:off x="152403" y="228600"/>
            <a:ext cx="8839203" cy="990596"/>
          </a:xfrm>
        </p:spPr>
        <p:txBody>
          <a:bodyPr/>
          <a:lstStyle/>
          <a:p>
            <a:pPr lvl="0"/>
            <a:r>
              <a:rPr lang="en-US" sz="4000" b="1">
                <a:solidFill>
                  <a:srgbClr val="264D73"/>
                </a:solidFill>
              </a:rPr>
              <a:t>Goal is to have all types of programs </a:t>
            </a:r>
          </a:p>
        </p:txBody>
      </p:sp>
      <p:sp>
        <p:nvSpPr>
          <p:cNvPr id="4" name="Content Placeholder 2">
            <a:extLst>
              <a:ext uri="{FF2B5EF4-FFF2-40B4-BE49-F238E27FC236}">
                <a16:creationId xmlns:a16="http://schemas.microsoft.com/office/drawing/2014/main" id="{5D9810DB-26B1-A30E-F6E9-AA7E11A0F651}"/>
              </a:ext>
            </a:extLst>
          </p:cNvPr>
          <p:cNvSpPr txBox="1">
            <a:spLocks noGrp="1"/>
          </p:cNvSpPr>
          <p:nvPr>
            <p:ph idx="1"/>
          </p:nvPr>
        </p:nvSpPr>
        <p:spPr>
          <a:xfrm>
            <a:off x="152403" y="1295403"/>
            <a:ext cx="8839203" cy="793059"/>
          </a:xfrm>
        </p:spPr>
        <p:txBody>
          <a:bodyPr/>
          <a:lstStyle/>
          <a:p>
            <a:pPr lvl="0"/>
            <a:r>
              <a:rPr lang="en-US" sz="2000" b="1">
                <a:solidFill>
                  <a:srgbClr val="264D73"/>
                </a:solidFill>
              </a:rPr>
              <a:t>Focus on keeping the bottom layers of the pyramid strong and nutrition incentive and produce prescription programs. </a:t>
            </a:r>
            <a:endParaRPr lang="en-US">
              <a:solidFill>
                <a:srgbClr val="000000"/>
              </a:solidFill>
            </a:endParaRPr>
          </a:p>
        </p:txBody>
      </p:sp>
      <p:pic>
        <p:nvPicPr>
          <p:cNvPr id="5" name="Ink 12">
            <a:extLst>
              <a:ext uri="{FF2B5EF4-FFF2-40B4-BE49-F238E27FC236}">
                <a16:creationId xmlns:a16="http://schemas.microsoft.com/office/drawing/2014/main" id="{9D9F2A79-C34B-D13C-F8E2-B140478A28BC}"/>
              </a:ext>
            </a:extLst>
          </p:cNvPr>
          <p:cNvPicPr>
            <a:picLocks noChangeAspect="1"/>
          </p:cNvPicPr>
          <p:nvPr/>
        </p:nvPicPr>
        <p:blipFill>
          <a:blip r:embed="rId3"/>
          <a:stretch>
            <a:fillRect/>
          </a:stretch>
        </p:blipFill>
        <p:spPr>
          <a:xfrm>
            <a:off x="2975293" y="3260476"/>
            <a:ext cx="2888617" cy="1006726"/>
          </a:xfrm>
          <a:prstGeom prst="rect">
            <a:avLst/>
          </a:prstGeom>
          <a:noFill/>
          <a:ln cap="flat">
            <a:noFill/>
          </a:ln>
        </p:spPr>
      </p:pic>
      <p:grpSp>
        <p:nvGrpSpPr>
          <p:cNvPr id="6" name="Group 15">
            <a:extLst>
              <a:ext uri="{FF2B5EF4-FFF2-40B4-BE49-F238E27FC236}">
                <a16:creationId xmlns:a16="http://schemas.microsoft.com/office/drawing/2014/main" id="{F1D5E267-24C8-0ED0-C589-C8ED72627661}"/>
              </a:ext>
            </a:extLst>
          </p:cNvPr>
          <p:cNvGrpSpPr/>
          <p:nvPr/>
        </p:nvGrpSpPr>
        <p:grpSpPr>
          <a:xfrm>
            <a:off x="2133596" y="2828961"/>
            <a:ext cx="486515" cy="481203"/>
            <a:chOff x="2133596" y="2828961"/>
            <a:chExt cx="486515" cy="481203"/>
          </a:xfrm>
        </p:grpSpPr>
        <p:pic>
          <p:nvPicPr>
            <p:cNvPr id="7" name="Ink 13">
              <a:extLst>
                <a:ext uri="{FF2B5EF4-FFF2-40B4-BE49-F238E27FC236}">
                  <a16:creationId xmlns:a16="http://schemas.microsoft.com/office/drawing/2014/main" id="{2688D05F-1CD3-0E29-45EC-57E1FC386F09}"/>
                </a:ext>
              </a:extLst>
            </p:cNvPr>
            <p:cNvPicPr>
              <a:picLocks noChangeAspect="1"/>
            </p:cNvPicPr>
            <p:nvPr/>
          </p:nvPicPr>
          <p:blipFill>
            <a:blip r:embed="rId4"/>
            <a:stretch>
              <a:fillRect/>
            </a:stretch>
          </p:blipFill>
          <p:spPr>
            <a:xfrm>
              <a:off x="2133596" y="2828961"/>
              <a:ext cx="447927" cy="430572"/>
            </a:xfrm>
            <a:prstGeom prst="rect">
              <a:avLst/>
            </a:prstGeom>
            <a:noFill/>
            <a:ln cap="flat">
              <a:noFill/>
            </a:ln>
          </p:spPr>
        </p:pic>
        <p:pic>
          <p:nvPicPr>
            <p:cNvPr id="8" name="Ink 14">
              <a:extLst>
                <a:ext uri="{FF2B5EF4-FFF2-40B4-BE49-F238E27FC236}">
                  <a16:creationId xmlns:a16="http://schemas.microsoft.com/office/drawing/2014/main" id="{02E5130E-9324-9655-7456-DC703A3C4A86}"/>
                </a:ext>
              </a:extLst>
            </p:cNvPr>
            <p:cNvPicPr>
              <a:picLocks noChangeAspect="1"/>
            </p:cNvPicPr>
            <p:nvPr/>
          </p:nvPicPr>
          <p:blipFill>
            <a:blip r:embed="rId5"/>
            <a:stretch>
              <a:fillRect/>
            </a:stretch>
          </p:blipFill>
          <p:spPr>
            <a:xfrm>
              <a:off x="2261932" y="3034628"/>
              <a:ext cx="358179" cy="275536"/>
            </a:xfrm>
            <a:prstGeom prst="rect">
              <a:avLst/>
            </a:prstGeom>
            <a:noFill/>
            <a:ln cap="flat">
              <a:noFill/>
            </a:ln>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0342B-2503-5D4B-6E36-C9E4827982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BB7BD2-EB8A-8259-1F9F-B78F771281BB}"/>
              </a:ext>
            </a:extLst>
          </p:cNvPr>
          <p:cNvSpPr txBox="1">
            <a:spLocks noGrp="1"/>
          </p:cNvSpPr>
          <p:nvPr>
            <p:ph type="title"/>
          </p:nvPr>
        </p:nvSpPr>
        <p:spPr>
          <a:xfrm>
            <a:off x="2895603" y="228600"/>
            <a:ext cx="6096003" cy="990596"/>
          </a:xfrm>
        </p:spPr>
        <p:txBody>
          <a:bodyPr/>
          <a:lstStyle/>
          <a:p>
            <a:pPr lvl="0"/>
            <a:r>
              <a:rPr lang="en-US" b="1">
                <a:solidFill>
                  <a:srgbClr val="264D73"/>
                </a:solidFill>
              </a:rPr>
              <a:t>Definition/terminology</a:t>
            </a:r>
          </a:p>
        </p:txBody>
      </p:sp>
      <p:sp>
        <p:nvSpPr>
          <p:cNvPr id="3" name="Content Placeholder 2">
            <a:extLst>
              <a:ext uri="{FF2B5EF4-FFF2-40B4-BE49-F238E27FC236}">
                <a16:creationId xmlns:a16="http://schemas.microsoft.com/office/drawing/2014/main" id="{F308E44E-A003-60ED-CA39-ECFED3357DD9}"/>
              </a:ext>
            </a:extLst>
          </p:cNvPr>
          <p:cNvSpPr txBox="1">
            <a:spLocks noGrp="1"/>
          </p:cNvSpPr>
          <p:nvPr>
            <p:ph idx="1"/>
          </p:nvPr>
        </p:nvSpPr>
        <p:spPr>
          <a:xfrm>
            <a:off x="2895603" y="1295403"/>
            <a:ext cx="5943600" cy="4866162"/>
          </a:xfrm>
        </p:spPr>
        <p:txBody>
          <a:bodyPr>
            <a:normAutofit fontScale="85000" lnSpcReduction="20000"/>
          </a:bodyPr>
          <a:lstStyle/>
          <a:p>
            <a:pPr lvl="0"/>
            <a:r>
              <a:rPr lang="en-US">
                <a:solidFill>
                  <a:srgbClr val="000000"/>
                </a:solidFill>
              </a:rPr>
              <a:t>Federal food and nutrition assistance programs in the US are largely designed to address food insecurity (that is, the household-level social or economic condition of limited access to sufficient food).</a:t>
            </a:r>
          </a:p>
          <a:p>
            <a:pPr lvl="0"/>
            <a:r>
              <a:rPr lang="en-US">
                <a:solidFill>
                  <a:srgbClr val="000000"/>
                </a:solidFill>
              </a:rPr>
              <a:t>In contrast, Food Is Medicine interventions are intended to address diet-related chronic conditions for specific individuals in a health care setting. </a:t>
            </a:r>
          </a:p>
          <a:p>
            <a:pPr lvl="0"/>
            <a:r>
              <a:rPr lang="en-US">
                <a:solidFill>
                  <a:srgbClr val="000000"/>
                </a:solidFill>
              </a:rPr>
              <a:t>Food Is Medicine should work in tandem with food and nutrition assistance programs and population-level food policies to support a healthier population overall. </a:t>
            </a:r>
          </a:p>
        </p:txBody>
      </p:sp>
      <p:pic>
        <p:nvPicPr>
          <p:cNvPr id="4" name="Content Placeholder 6">
            <a:extLst>
              <a:ext uri="{FF2B5EF4-FFF2-40B4-BE49-F238E27FC236}">
                <a16:creationId xmlns:a16="http://schemas.microsoft.com/office/drawing/2014/main" id="{97B65202-8206-4BC9-3C40-09AC43F8F53F}"/>
              </a:ext>
            </a:extLst>
          </p:cNvPr>
          <p:cNvPicPr>
            <a:picLocks noChangeAspect="1"/>
          </p:cNvPicPr>
          <p:nvPr/>
        </p:nvPicPr>
        <p:blipFill>
          <a:blip r:embed="rId3"/>
          <a:stretch>
            <a:fillRect/>
          </a:stretch>
        </p:blipFill>
        <p:spPr>
          <a:xfrm rot="5400013">
            <a:off x="-1700309" y="1706938"/>
            <a:ext cx="6226634" cy="2812776"/>
          </a:xfrm>
          <a:prstGeom prst="rect">
            <a:avLst/>
          </a:prstGeom>
          <a:noFill/>
          <a:ln cap="flat">
            <a:noFill/>
          </a:ln>
        </p:spPr>
      </p:pic>
    </p:spTree>
    <p:extLst>
      <p:ext uri="{BB962C8B-B14F-4D97-AF65-F5344CB8AC3E}">
        <p14:creationId xmlns:p14="http://schemas.microsoft.com/office/powerpoint/2010/main" val="4282462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128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08F07-03D7-2101-BFF1-DC1EB2C81AA1}"/>
              </a:ext>
            </a:extLst>
          </p:cNvPr>
          <p:cNvSpPr txBox="1">
            <a:spLocks noGrp="1"/>
          </p:cNvSpPr>
          <p:nvPr>
            <p:ph type="title"/>
          </p:nvPr>
        </p:nvSpPr>
        <p:spPr>
          <a:xfrm>
            <a:off x="152403" y="228600"/>
            <a:ext cx="8839203" cy="990596"/>
          </a:xfrm>
        </p:spPr>
        <p:txBody>
          <a:bodyPr/>
          <a:lstStyle/>
          <a:p>
            <a:pPr lvl="0"/>
            <a:r>
              <a:rPr lang="en-US" b="1">
                <a:solidFill>
                  <a:srgbClr val="264D73"/>
                </a:solidFill>
              </a:rPr>
              <a:t>Calbri Heading bold, 44, left justified</a:t>
            </a:r>
          </a:p>
        </p:txBody>
      </p:sp>
      <p:sp>
        <p:nvSpPr>
          <p:cNvPr id="3" name="Content Placeholder 2">
            <a:extLst>
              <a:ext uri="{FF2B5EF4-FFF2-40B4-BE49-F238E27FC236}">
                <a16:creationId xmlns:a16="http://schemas.microsoft.com/office/drawing/2014/main" id="{AA51E867-A445-A5BA-6356-065665AB9E3C}"/>
              </a:ext>
            </a:extLst>
          </p:cNvPr>
          <p:cNvSpPr txBox="1">
            <a:spLocks noGrp="1"/>
          </p:cNvSpPr>
          <p:nvPr>
            <p:ph idx="1"/>
          </p:nvPr>
        </p:nvSpPr>
        <p:spPr>
          <a:xfrm>
            <a:off x="228600" y="1295403"/>
            <a:ext cx="4343400" cy="4866162"/>
          </a:xfrm>
        </p:spPr>
        <p:txBody>
          <a:bodyPr/>
          <a:lstStyle/>
          <a:p>
            <a:pPr marL="0" lvl="0" indent="0">
              <a:buNone/>
            </a:pPr>
            <a:r>
              <a:rPr lang="en-US" b="1">
                <a:solidFill>
                  <a:srgbClr val="000000"/>
                </a:solidFill>
              </a:rPr>
              <a:t>Introduction</a:t>
            </a:r>
          </a:p>
          <a:p>
            <a:pPr lvl="0"/>
            <a:r>
              <a:rPr lang="en-US">
                <a:solidFill>
                  <a:srgbClr val="000000"/>
                </a:solidFill>
              </a:rPr>
              <a:t>First</a:t>
            </a:r>
          </a:p>
          <a:p>
            <a:pPr lvl="1"/>
            <a:r>
              <a:rPr lang="en-US">
                <a:solidFill>
                  <a:srgbClr val="000000"/>
                </a:solidFill>
              </a:rPr>
              <a:t>Second</a:t>
            </a:r>
          </a:p>
          <a:p>
            <a:pPr lvl="2"/>
            <a:r>
              <a:rPr lang="en-US">
                <a:solidFill>
                  <a:srgbClr val="000000"/>
                </a:solidFill>
              </a:rPr>
              <a:t>Third</a:t>
            </a:r>
          </a:p>
        </p:txBody>
      </p:sp>
      <p:sp>
        <p:nvSpPr>
          <p:cNvPr id="4" name="Content Placeholder 3">
            <a:extLst>
              <a:ext uri="{FF2B5EF4-FFF2-40B4-BE49-F238E27FC236}">
                <a16:creationId xmlns:a16="http://schemas.microsoft.com/office/drawing/2014/main" id="{37095D2A-40F1-347E-CCD0-C5954419318F}"/>
              </a:ext>
            </a:extLst>
          </p:cNvPr>
          <p:cNvSpPr txBox="1">
            <a:spLocks noGrp="1"/>
          </p:cNvSpPr>
          <p:nvPr>
            <p:ph idx="2"/>
          </p:nvPr>
        </p:nvSpPr>
        <p:spPr>
          <a:xfrm>
            <a:off x="4724403" y="1295403"/>
            <a:ext cx="4190996" cy="4866162"/>
          </a:xfrm>
        </p:spPr>
        <p:txBody>
          <a:bodyPr/>
          <a:lstStyle/>
          <a:p>
            <a:pPr marL="0" lvl="0" indent="0">
              <a:buNone/>
            </a:pPr>
            <a:r>
              <a:rPr lang="en-US" b="1">
                <a:solidFill>
                  <a:srgbClr val="000000"/>
                </a:solidFill>
              </a:rPr>
              <a:t>Introduction</a:t>
            </a:r>
          </a:p>
          <a:p>
            <a:pPr lvl="0"/>
            <a:r>
              <a:rPr lang="en-US">
                <a:solidFill>
                  <a:srgbClr val="000000"/>
                </a:solidFill>
              </a:rPr>
              <a:t>First</a:t>
            </a:r>
          </a:p>
          <a:p>
            <a:pPr lvl="1"/>
            <a:r>
              <a:rPr lang="en-US">
                <a:solidFill>
                  <a:srgbClr val="000000"/>
                </a:solidFill>
              </a:rPr>
              <a:t>Second</a:t>
            </a:r>
          </a:p>
          <a:p>
            <a:pPr lvl="2"/>
            <a:r>
              <a:rPr lang="en-US">
                <a:solidFill>
                  <a:srgbClr val="000000"/>
                </a:solidFill>
              </a:rPr>
              <a:t>Third</a:t>
            </a:r>
          </a:p>
        </p:txBody>
      </p:sp>
      <p:sp>
        <p:nvSpPr>
          <p:cNvPr id="5" name="TextBox 4">
            <a:extLst>
              <a:ext uri="{FF2B5EF4-FFF2-40B4-BE49-F238E27FC236}">
                <a16:creationId xmlns:a16="http://schemas.microsoft.com/office/drawing/2014/main" id="{047089F5-E5F1-F4E0-3AB1-C39F4F66D81B}"/>
              </a:ext>
            </a:extLst>
          </p:cNvPr>
          <p:cNvSpPr txBox="1"/>
          <p:nvPr/>
        </p:nvSpPr>
        <p:spPr>
          <a:xfrm>
            <a:off x="304796" y="3962396"/>
            <a:ext cx="9012225"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https://odphp.health.gov/sites/default/files/2024-09/Food%20Is%20Medicine%20Landscape%20Summary%20FINAL%20508.pdf</a:t>
            </a:r>
          </a:p>
        </p:txBody>
      </p:sp>
      <p:pic>
        <p:nvPicPr>
          <p:cNvPr id="6" name="Picture 5">
            <a:extLst>
              <a:ext uri="{FF2B5EF4-FFF2-40B4-BE49-F238E27FC236}">
                <a16:creationId xmlns:a16="http://schemas.microsoft.com/office/drawing/2014/main" id="{BAC4F099-C455-0334-C4BD-EC0F2F6EFF3D}"/>
              </a:ext>
            </a:extLst>
          </p:cNvPr>
          <p:cNvPicPr>
            <a:picLocks noChangeAspect="1"/>
          </p:cNvPicPr>
          <p:nvPr/>
        </p:nvPicPr>
        <p:blipFill>
          <a:blip r:embed="rId2"/>
          <a:stretch>
            <a:fillRect/>
          </a:stretch>
        </p:blipFill>
        <p:spPr>
          <a:xfrm>
            <a:off x="2724153" y="895353"/>
            <a:ext cx="1924053" cy="1924053"/>
          </a:xfrm>
          <a:prstGeom prst="rect">
            <a:avLst/>
          </a:prstGeom>
          <a:noFill/>
          <a:ln cap="flat">
            <a:noFill/>
          </a:ln>
        </p:spPr>
      </p:pic>
      <p:pic>
        <p:nvPicPr>
          <p:cNvPr id="7" name="Picture 6">
            <a:extLst>
              <a:ext uri="{FF2B5EF4-FFF2-40B4-BE49-F238E27FC236}">
                <a16:creationId xmlns:a16="http://schemas.microsoft.com/office/drawing/2014/main" id="{2E50FD56-4DE7-49E7-7DA9-383BC00BADA1}"/>
              </a:ext>
            </a:extLst>
          </p:cNvPr>
          <p:cNvPicPr>
            <a:picLocks noChangeAspect="1"/>
          </p:cNvPicPr>
          <p:nvPr/>
        </p:nvPicPr>
        <p:blipFill>
          <a:blip r:embed="rId3"/>
          <a:stretch>
            <a:fillRect/>
          </a:stretch>
        </p:blipFill>
        <p:spPr>
          <a:xfrm>
            <a:off x="4114800" y="2895603"/>
            <a:ext cx="4053900" cy="2981181"/>
          </a:xfrm>
          <a:prstGeom prst="rect">
            <a:avLst/>
          </a:prstGeom>
          <a:noFill/>
          <a:ln cap="flat">
            <a:noFill/>
          </a:ln>
        </p:spPr>
      </p:pic>
      <p:pic>
        <p:nvPicPr>
          <p:cNvPr id="8" name="Picture 7">
            <a:extLst>
              <a:ext uri="{FF2B5EF4-FFF2-40B4-BE49-F238E27FC236}">
                <a16:creationId xmlns:a16="http://schemas.microsoft.com/office/drawing/2014/main" id="{0F7B0517-FEC0-66BD-B0A7-AAABF7D6BAAA}"/>
              </a:ext>
            </a:extLst>
          </p:cNvPr>
          <p:cNvPicPr>
            <a:picLocks noChangeAspect="1"/>
          </p:cNvPicPr>
          <p:nvPr/>
        </p:nvPicPr>
        <p:blipFill>
          <a:blip r:embed="rId4"/>
          <a:stretch>
            <a:fillRect/>
          </a:stretch>
        </p:blipFill>
        <p:spPr>
          <a:xfrm>
            <a:off x="676271" y="2722488"/>
            <a:ext cx="2476496" cy="2667003"/>
          </a:xfrm>
          <a:prstGeom prst="rect">
            <a:avLst/>
          </a:prstGeom>
          <a:noFill/>
          <a:ln cap="flat">
            <a:noFill/>
          </a:ln>
        </p:spPr>
      </p:pic>
      <p:pic>
        <p:nvPicPr>
          <p:cNvPr id="9" name="Picture 21">
            <a:extLst>
              <a:ext uri="{FF2B5EF4-FFF2-40B4-BE49-F238E27FC236}">
                <a16:creationId xmlns:a16="http://schemas.microsoft.com/office/drawing/2014/main" id="{6AF3C92E-D632-4D7A-6957-C9A85810A718}"/>
              </a:ext>
            </a:extLst>
          </p:cNvPr>
          <p:cNvPicPr>
            <a:picLocks noChangeAspect="1"/>
          </p:cNvPicPr>
          <p:nvPr/>
        </p:nvPicPr>
        <p:blipFill>
          <a:blip r:embed="rId5"/>
          <a:stretch>
            <a:fillRect/>
          </a:stretch>
        </p:blipFill>
        <p:spPr>
          <a:xfrm>
            <a:off x="6606622" y="1596021"/>
            <a:ext cx="2306007" cy="1164287"/>
          </a:xfrm>
          <a:prstGeom prst="rect">
            <a:avLst/>
          </a:prstGeom>
          <a:solidFill>
            <a:srgbClr val="82C4F4"/>
          </a:solidFill>
          <a:ln cap="flat">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1295">
    <p:bg>
      <p:bgPr>
        <a:solidFill>
          <a:srgbClr val="FFFFFF"/>
        </a:solidFill>
        <a:effectLst/>
      </p:bgPr>
    </p:bg>
    <p:spTree>
      <p:nvGrpSpPr>
        <p:cNvPr id="1" name=""/>
        <p:cNvGrpSpPr/>
        <p:nvPr/>
      </p:nvGrpSpPr>
      <p:grpSpPr>
        <a:xfrm>
          <a:off x="0" y="0"/>
          <a:ext cx="0" cy="0"/>
          <a:chOff x="0" y="0"/>
          <a:chExt cx="0" cy="0"/>
        </a:xfrm>
      </p:grpSpPr>
      <p:grpSp>
        <p:nvGrpSpPr>
          <p:cNvPr id="2" name="Content Placeholder 4">
            <a:extLst>
              <a:ext uri="{FF2B5EF4-FFF2-40B4-BE49-F238E27FC236}">
                <a16:creationId xmlns:a16="http://schemas.microsoft.com/office/drawing/2014/main" id="{5E42081F-73CB-44AB-3CF2-8B4C057B46D7}"/>
              </a:ext>
            </a:extLst>
          </p:cNvPr>
          <p:cNvGrpSpPr/>
          <p:nvPr/>
        </p:nvGrpSpPr>
        <p:grpSpPr>
          <a:xfrm>
            <a:off x="137626" y="994355"/>
            <a:ext cx="8812603" cy="5410970"/>
            <a:chOff x="137626" y="994355"/>
            <a:chExt cx="8812603" cy="5410970"/>
          </a:xfrm>
        </p:grpSpPr>
        <p:sp>
          <p:nvSpPr>
            <p:cNvPr id="3" name="Freeform: Shape 2">
              <a:extLst>
                <a:ext uri="{FF2B5EF4-FFF2-40B4-BE49-F238E27FC236}">
                  <a16:creationId xmlns:a16="http://schemas.microsoft.com/office/drawing/2014/main" id="{15F39241-4C45-0FE3-CF2D-0CC1BD76A79E}"/>
                </a:ext>
              </a:extLst>
            </p:cNvPr>
            <p:cNvSpPr/>
            <p:nvPr/>
          </p:nvSpPr>
          <p:spPr>
            <a:xfrm>
              <a:off x="137626" y="994355"/>
              <a:ext cx="2323490" cy="378442"/>
            </a:xfrm>
            <a:custGeom>
              <a:avLst/>
              <a:gdLst>
                <a:gd name="f0" fmla="val 10800000"/>
                <a:gd name="f1" fmla="val 5400000"/>
                <a:gd name="f2" fmla="val 180"/>
                <a:gd name="f3" fmla="val w"/>
                <a:gd name="f4" fmla="val h"/>
                <a:gd name="f5" fmla="val 0"/>
                <a:gd name="f6" fmla="val 2323488"/>
                <a:gd name="f7" fmla="val 378440"/>
                <a:gd name="f8" fmla="val 37844"/>
                <a:gd name="f9" fmla="val 16943"/>
                <a:gd name="f10" fmla="val 2285644"/>
                <a:gd name="f11" fmla="val 2306545"/>
                <a:gd name="f12" fmla="val 340596"/>
                <a:gd name="f13" fmla="val 361497"/>
                <a:gd name="f14" fmla="+- 0 0 -90"/>
                <a:gd name="f15" fmla="*/ f3 1 2323488"/>
                <a:gd name="f16" fmla="*/ f4 1 378440"/>
                <a:gd name="f17" fmla="val f5"/>
                <a:gd name="f18" fmla="val f6"/>
                <a:gd name="f19" fmla="val f7"/>
                <a:gd name="f20" fmla="*/ f14 f0 1"/>
                <a:gd name="f21" fmla="+- f19 0 f17"/>
                <a:gd name="f22" fmla="+- f18 0 f17"/>
                <a:gd name="f23" fmla="*/ f20 1 f2"/>
                <a:gd name="f24" fmla="*/ f22 1 2323488"/>
                <a:gd name="f25" fmla="*/ f21 1 378440"/>
                <a:gd name="f26" fmla="*/ 0 f22 1"/>
                <a:gd name="f27" fmla="*/ 37844 f21 1"/>
                <a:gd name="f28" fmla="*/ 37844 f22 1"/>
                <a:gd name="f29" fmla="*/ 0 f21 1"/>
                <a:gd name="f30" fmla="*/ 2285644 f22 1"/>
                <a:gd name="f31" fmla="*/ 2323488 f22 1"/>
                <a:gd name="f32" fmla="*/ 340596 f21 1"/>
                <a:gd name="f33" fmla="*/ 378440 f21 1"/>
                <a:gd name="f34" fmla="+- f23 0 f1"/>
                <a:gd name="f35" fmla="*/ f26 1 2323488"/>
                <a:gd name="f36" fmla="*/ f27 1 378440"/>
                <a:gd name="f37" fmla="*/ f28 1 2323488"/>
                <a:gd name="f38" fmla="*/ f29 1 378440"/>
                <a:gd name="f39" fmla="*/ f30 1 2323488"/>
                <a:gd name="f40" fmla="*/ f31 1 2323488"/>
                <a:gd name="f41" fmla="*/ f32 1 378440"/>
                <a:gd name="f42" fmla="*/ f33 1 37844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323488" h="3784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1F1E2"/>
            </a:solidFill>
            <a:ln w="19046" cap="flat">
              <a:solidFill>
                <a:srgbClr val="000000"/>
              </a:solidFill>
              <a:prstDash val="solid"/>
            </a:ln>
          </p:spPr>
          <p:txBody>
            <a:bodyPr vert="horz" wrap="square" lIns="37755" tIns="28867" rIns="37755" bIns="28867"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Calibri"/>
                </a:rPr>
                <a:t>Incentives</a:t>
              </a:r>
              <a:endParaRPr lang="en-US" sz="800" b="0" i="0" u="none" strike="noStrike" kern="1200" cap="none" spc="0" baseline="0">
                <a:solidFill>
                  <a:srgbClr val="000000"/>
                </a:solidFill>
                <a:uFillTx/>
                <a:latin typeface="Calibri"/>
              </a:endParaRPr>
            </a:p>
          </p:txBody>
        </p:sp>
        <p:sp>
          <p:nvSpPr>
            <p:cNvPr id="4" name="Freeform: Shape 3">
              <a:extLst>
                <a:ext uri="{FF2B5EF4-FFF2-40B4-BE49-F238E27FC236}">
                  <a16:creationId xmlns:a16="http://schemas.microsoft.com/office/drawing/2014/main" id="{93B40411-E100-9AA9-AC60-46A16E4B7C06}"/>
                </a:ext>
              </a:extLst>
            </p:cNvPr>
            <p:cNvSpPr/>
            <p:nvPr/>
          </p:nvSpPr>
          <p:spPr>
            <a:xfrm>
              <a:off x="369975" y="1372797"/>
              <a:ext cx="232349" cy="580086"/>
            </a:xfrm>
            <a:custGeom>
              <a:avLst/>
              <a:gdLst>
                <a:gd name="f0" fmla="val w"/>
                <a:gd name="f1" fmla="val h"/>
                <a:gd name="f2" fmla="val 0"/>
                <a:gd name="f3" fmla="val 232348"/>
                <a:gd name="f4" fmla="val 580085"/>
                <a:gd name="f5" fmla="*/ f0 1 232348"/>
                <a:gd name="f6" fmla="*/ f1 1 580085"/>
                <a:gd name="f7" fmla="val f2"/>
                <a:gd name="f8" fmla="val f3"/>
                <a:gd name="f9" fmla="val f4"/>
                <a:gd name="f10" fmla="+- f9 0 f7"/>
                <a:gd name="f11" fmla="+- f8 0 f7"/>
                <a:gd name="f12" fmla="*/ f11 1 232348"/>
                <a:gd name="f13" fmla="*/ f10 1 580085"/>
                <a:gd name="f14" fmla="*/ 0 1 f12"/>
                <a:gd name="f15" fmla="*/ 232348 1 f12"/>
                <a:gd name="f16" fmla="*/ 0 1 f13"/>
                <a:gd name="f17" fmla="*/ 580085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32348" h="580085">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5" name="Freeform: Shape 4">
              <a:extLst>
                <a:ext uri="{FF2B5EF4-FFF2-40B4-BE49-F238E27FC236}">
                  <a16:creationId xmlns:a16="http://schemas.microsoft.com/office/drawing/2014/main" id="{2F7F3BD4-04CE-9F29-9E0A-894EC6227872}"/>
                </a:ext>
              </a:extLst>
            </p:cNvPr>
            <p:cNvSpPr/>
            <p:nvPr/>
          </p:nvSpPr>
          <p:spPr>
            <a:xfrm>
              <a:off x="602324" y="1526462"/>
              <a:ext cx="1544586" cy="852842"/>
            </a:xfrm>
            <a:custGeom>
              <a:avLst/>
              <a:gdLst>
                <a:gd name="f0" fmla="val 10800000"/>
                <a:gd name="f1" fmla="val 5400000"/>
                <a:gd name="f2" fmla="val 180"/>
                <a:gd name="f3" fmla="val w"/>
                <a:gd name="f4" fmla="val h"/>
                <a:gd name="f5" fmla="val 0"/>
                <a:gd name="f6" fmla="val 1544586"/>
                <a:gd name="f7" fmla="val 852840"/>
                <a:gd name="f8" fmla="val 85284"/>
                <a:gd name="f9" fmla="val 38183"/>
                <a:gd name="f10" fmla="val 1459302"/>
                <a:gd name="f11" fmla="val 1506403"/>
                <a:gd name="f12" fmla="val 767556"/>
                <a:gd name="f13" fmla="val 814657"/>
                <a:gd name="f14" fmla="+- 0 0 -90"/>
                <a:gd name="f15" fmla="*/ f3 1 1544586"/>
                <a:gd name="f16" fmla="*/ f4 1 852840"/>
                <a:gd name="f17" fmla="val f5"/>
                <a:gd name="f18" fmla="val f6"/>
                <a:gd name="f19" fmla="val f7"/>
                <a:gd name="f20" fmla="*/ f14 f0 1"/>
                <a:gd name="f21" fmla="+- f19 0 f17"/>
                <a:gd name="f22" fmla="+- f18 0 f17"/>
                <a:gd name="f23" fmla="*/ f20 1 f2"/>
                <a:gd name="f24" fmla="*/ f22 1 1544586"/>
                <a:gd name="f25" fmla="*/ f21 1 852840"/>
                <a:gd name="f26" fmla="*/ 0 f22 1"/>
                <a:gd name="f27" fmla="*/ 85284 f21 1"/>
                <a:gd name="f28" fmla="*/ 85284 f22 1"/>
                <a:gd name="f29" fmla="*/ 0 f21 1"/>
                <a:gd name="f30" fmla="*/ 1459302 f22 1"/>
                <a:gd name="f31" fmla="*/ 1544586 f22 1"/>
                <a:gd name="f32" fmla="*/ 767556 f21 1"/>
                <a:gd name="f33" fmla="*/ 852840 f21 1"/>
                <a:gd name="f34" fmla="+- f23 0 f1"/>
                <a:gd name="f35" fmla="*/ f26 1 1544586"/>
                <a:gd name="f36" fmla="*/ f27 1 852840"/>
                <a:gd name="f37" fmla="*/ f28 1 1544586"/>
                <a:gd name="f38" fmla="*/ f29 1 852840"/>
                <a:gd name="f39" fmla="*/ f30 1 1544586"/>
                <a:gd name="f40" fmla="*/ f31 1 1544586"/>
                <a:gd name="f41" fmla="*/ f32 1 852840"/>
                <a:gd name="f42" fmla="*/ f33 1 85284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544586" h="8528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1F1E2"/>
            </a:solidFill>
            <a:ln w="19046" cap="flat">
              <a:solidFill>
                <a:srgbClr val="A3C1E0"/>
              </a:solidFill>
              <a:prstDash val="solid"/>
            </a:ln>
          </p:spPr>
          <p:txBody>
            <a:bodyPr vert="horz" wrap="square" lIns="47841" tIns="40215" rIns="47841" bIns="40215"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Matches (e.g., money tied to the dollar amount spent)</a:t>
              </a:r>
            </a:p>
          </p:txBody>
        </p:sp>
        <p:sp>
          <p:nvSpPr>
            <p:cNvPr id="6" name="Freeform: Shape 5">
              <a:extLst>
                <a:ext uri="{FF2B5EF4-FFF2-40B4-BE49-F238E27FC236}">
                  <a16:creationId xmlns:a16="http://schemas.microsoft.com/office/drawing/2014/main" id="{256F4A64-6678-90F6-7803-B4B69312DD2B}"/>
                </a:ext>
              </a:extLst>
            </p:cNvPr>
            <p:cNvSpPr/>
            <p:nvPr/>
          </p:nvSpPr>
          <p:spPr>
            <a:xfrm>
              <a:off x="369975" y="1372797"/>
              <a:ext cx="232349" cy="1586593"/>
            </a:xfrm>
            <a:custGeom>
              <a:avLst/>
              <a:gdLst>
                <a:gd name="f0" fmla="val w"/>
                <a:gd name="f1" fmla="val h"/>
                <a:gd name="f2" fmla="val 0"/>
                <a:gd name="f3" fmla="val 232348"/>
                <a:gd name="f4" fmla="val 1586591"/>
                <a:gd name="f5" fmla="*/ f0 1 232348"/>
                <a:gd name="f6" fmla="*/ f1 1 1586591"/>
                <a:gd name="f7" fmla="val f2"/>
                <a:gd name="f8" fmla="val f3"/>
                <a:gd name="f9" fmla="val f4"/>
                <a:gd name="f10" fmla="+- f9 0 f7"/>
                <a:gd name="f11" fmla="+- f8 0 f7"/>
                <a:gd name="f12" fmla="*/ f11 1 232348"/>
                <a:gd name="f13" fmla="*/ f10 1 1586591"/>
                <a:gd name="f14" fmla="*/ 0 1 f12"/>
                <a:gd name="f15" fmla="*/ 232348 1 f12"/>
                <a:gd name="f16" fmla="*/ 0 1 f13"/>
                <a:gd name="f17" fmla="*/ 1586591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32348" h="1586591">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7" name="Freeform: Shape 6">
              <a:extLst>
                <a:ext uri="{FF2B5EF4-FFF2-40B4-BE49-F238E27FC236}">
                  <a16:creationId xmlns:a16="http://schemas.microsoft.com/office/drawing/2014/main" id="{AD03E9F9-6F8C-6763-4070-E3276C6A585E}"/>
                </a:ext>
              </a:extLst>
            </p:cNvPr>
            <p:cNvSpPr/>
            <p:nvPr/>
          </p:nvSpPr>
          <p:spPr>
            <a:xfrm>
              <a:off x="602324" y="2532970"/>
              <a:ext cx="1537051" cy="852842"/>
            </a:xfrm>
            <a:custGeom>
              <a:avLst/>
              <a:gdLst>
                <a:gd name="f0" fmla="val 10800000"/>
                <a:gd name="f1" fmla="val 5400000"/>
                <a:gd name="f2" fmla="val 180"/>
                <a:gd name="f3" fmla="val w"/>
                <a:gd name="f4" fmla="val h"/>
                <a:gd name="f5" fmla="val 0"/>
                <a:gd name="f6" fmla="val 1537053"/>
                <a:gd name="f7" fmla="val 852840"/>
                <a:gd name="f8" fmla="val 85284"/>
                <a:gd name="f9" fmla="val 38183"/>
                <a:gd name="f10" fmla="val 1451769"/>
                <a:gd name="f11" fmla="val 1498870"/>
                <a:gd name="f12" fmla="val 767556"/>
                <a:gd name="f13" fmla="val 814657"/>
                <a:gd name="f14" fmla="+- 0 0 -90"/>
                <a:gd name="f15" fmla="*/ f3 1 1537053"/>
                <a:gd name="f16" fmla="*/ f4 1 852840"/>
                <a:gd name="f17" fmla="val f5"/>
                <a:gd name="f18" fmla="val f6"/>
                <a:gd name="f19" fmla="val f7"/>
                <a:gd name="f20" fmla="*/ f14 f0 1"/>
                <a:gd name="f21" fmla="+- f19 0 f17"/>
                <a:gd name="f22" fmla="+- f18 0 f17"/>
                <a:gd name="f23" fmla="*/ f20 1 f2"/>
                <a:gd name="f24" fmla="*/ f22 1 1537053"/>
                <a:gd name="f25" fmla="*/ f21 1 852840"/>
                <a:gd name="f26" fmla="*/ 0 f22 1"/>
                <a:gd name="f27" fmla="*/ 85284 f21 1"/>
                <a:gd name="f28" fmla="*/ 85284 f22 1"/>
                <a:gd name="f29" fmla="*/ 0 f21 1"/>
                <a:gd name="f30" fmla="*/ 1451769 f22 1"/>
                <a:gd name="f31" fmla="*/ 1537053 f22 1"/>
                <a:gd name="f32" fmla="*/ 767556 f21 1"/>
                <a:gd name="f33" fmla="*/ 852840 f21 1"/>
                <a:gd name="f34" fmla="+- f23 0 f1"/>
                <a:gd name="f35" fmla="*/ f26 1 1537053"/>
                <a:gd name="f36" fmla="*/ f27 1 852840"/>
                <a:gd name="f37" fmla="*/ f28 1 1537053"/>
                <a:gd name="f38" fmla="*/ f29 1 852840"/>
                <a:gd name="f39" fmla="*/ f30 1 1537053"/>
                <a:gd name="f40" fmla="*/ f31 1 1537053"/>
                <a:gd name="f41" fmla="*/ f32 1 852840"/>
                <a:gd name="f42" fmla="*/ f33 1 85284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537053" h="8528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1F1E2"/>
            </a:solidFill>
            <a:ln w="19046" cap="flat">
              <a:solidFill>
                <a:srgbClr val="A3C1E0"/>
              </a:solidFill>
              <a:prstDash val="solid"/>
            </a:ln>
          </p:spPr>
          <p:txBody>
            <a:bodyPr vert="horz" wrap="square" lIns="47841" tIns="40215" rIns="47841" bIns="40215"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Point-of-sale discounts (e.g., percentage off regular price)</a:t>
              </a:r>
            </a:p>
          </p:txBody>
        </p:sp>
        <p:sp>
          <p:nvSpPr>
            <p:cNvPr id="8" name="Freeform: Shape 7">
              <a:extLst>
                <a:ext uri="{FF2B5EF4-FFF2-40B4-BE49-F238E27FC236}">
                  <a16:creationId xmlns:a16="http://schemas.microsoft.com/office/drawing/2014/main" id="{EA7BBB59-D327-1C13-EFB9-DBD066E90A3F}"/>
                </a:ext>
              </a:extLst>
            </p:cNvPr>
            <p:cNvSpPr/>
            <p:nvPr/>
          </p:nvSpPr>
          <p:spPr>
            <a:xfrm>
              <a:off x="369975" y="1372797"/>
              <a:ext cx="232349" cy="2593101"/>
            </a:xfrm>
            <a:custGeom>
              <a:avLst/>
              <a:gdLst>
                <a:gd name="f0" fmla="val w"/>
                <a:gd name="f1" fmla="val h"/>
                <a:gd name="f2" fmla="val 0"/>
                <a:gd name="f3" fmla="val 232348"/>
                <a:gd name="f4" fmla="val 2593097"/>
                <a:gd name="f5" fmla="*/ f0 1 232348"/>
                <a:gd name="f6" fmla="*/ f1 1 2593097"/>
                <a:gd name="f7" fmla="val f2"/>
                <a:gd name="f8" fmla="val f3"/>
                <a:gd name="f9" fmla="val f4"/>
                <a:gd name="f10" fmla="+- f9 0 f7"/>
                <a:gd name="f11" fmla="+- f8 0 f7"/>
                <a:gd name="f12" fmla="*/ f11 1 232348"/>
                <a:gd name="f13" fmla="*/ f10 1 2593097"/>
                <a:gd name="f14" fmla="*/ 0 1 f12"/>
                <a:gd name="f15" fmla="*/ 232348 1 f12"/>
                <a:gd name="f16" fmla="*/ 0 1 f13"/>
                <a:gd name="f17" fmla="*/ 2593097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32348" h="2593097">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9" name="Freeform: Shape 8">
              <a:extLst>
                <a:ext uri="{FF2B5EF4-FFF2-40B4-BE49-F238E27FC236}">
                  <a16:creationId xmlns:a16="http://schemas.microsoft.com/office/drawing/2014/main" id="{5682910D-009E-112A-B1EE-8A4075FC2860}"/>
                </a:ext>
              </a:extLst>
            </p:cNvPr>
            <p:cNvSpPr/>
            <p:nvPr/>
          </p:nvSpPr>
          <p:spPr>
            <a:xfrm>
              <a:off x="602324" y="3539468"/>
              <a:ext cx="1537051" cy="852842"/>
            </a:xfrm>
            <a:custGeom>
              <a:avLst/>
              <a:gdLst>
                <a:gd name="f0" fmla="val 10800000"/>
                <a:gd name="f1" fmla="val 5400000"/>
                <a:gd name="f2" fmla="val 180"/>
                <a:gd name="f3" fmla="val w"/>
                <a:gd name="f4" fmla="val h"/>
                <a:gd name="f5" fmla="val 0"/>
                <a:gd name="f6" fmla="val 1537053"/>
                <a:gd name="f7" fmla="val 852840"/>
                <a:gd name="f8" fmla="val 85284"/>
                <a:gd name="f9" fmla="val 38183"/>
                <a:gd name="f10" fmla="val 1451769"/>
                <a:gd name="f11" fmla="val 1498870"/>
                <a:gd name="f12" fmla="val 767556"/>
                <a:gd name="f13" fmla="val 814657"/>
                <a:gd name="f14" fmla="+- 0 0 -90"/>
                <a:gd name="f15" fmla="*/ f3 1 1537053"/>
                <a:gd name="f16" fmla="*/ f4 1 852840"/>
                <a:gd name="f17" fmla="val f5"/>
                <a:gd name="f18" fmla="val f6"/>
                <a:gd name="f19" fmla="val f7"/>
                <a:gd name="f20" fmla="*/ f14 f0 1"/>
                <a:gd name="f21" fmla="+- f19 0 f17"/>
                <a:gd name="f22" fmla="+- f18 0 f17"/>
                <a:gd name="f23" fmla="*/ f20 1 f2"/>
                <a:gd name="f24" fmla="*/ f22 1 1537053"/>
                <a:gd name="f25" fmla="*/ f21 1 852840"/>
                <a:gd name="f26" fmla="*/ 0 f22 1"/>
                <a:gd name="f27" fmla="*/ 85284 f21 1"/>
                <a:gd name="f28" fmla="*/ 85284 f22 1"/>
                <a:gd name="f29" fmla="*/ 0 f21 1"/>
                <a:gd name="f30" fmla="*/ 1451769 f22 1"/>
                <a:gd name="f31" fmla="*/ 1537053 f22 1"/>
                <a:gd name="f32" fmla="*/ 767556 f21 1"/>
                <a:gd name="f33" fmla="*/ 852840 f21 1"/>
                <a:gd name="f34" fmla="+- f23 0 f1"/>
                <a:gd name="f35" fmla="*/ f26 1 1537053"/>
                <a:gd name="f36" fmla="*/ f27 1 852840"/>
                <a:gd name="f37" fmla="*/ f28 1 1537053"/>
                <a:gd name="f38" fmla="*/ f29 1 852840"/>
                <a:gd name="f39" fmla="*/ f30 1 1537053"/>
                <a:gd name="f40" fmla="*/ f31 1 1537053"/>
                <a:gd name="f41" fmla="*/ f32 1 852840"/>
                <a:gd name="f42" fmla="*/ f33 1 85284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537053" h="8528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1F1E2"/>
            </a:solidFill>
            <a:ln w="19046" cap="flat">
              <a:solidFill>
                <a:srgbClr val="A3C1E0"/>
              </a:solidFill>
              <a:prstDash val="solid"/>
            </a:ln>
          </p:spPr>
          <p:txBody>
            <a:bodyPr vert="horz" wrap="square" lIns="47841" tIns="40215" rIns="47841" bIns="40215"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Rebates (e.g., cash back for future purchases)</a:t>
              </a:r>
            </a:p>
          </p:txBody>
        </p:sp>
        <p:sp>
          <p:nvSpPr>
            <p:cNvPr id="10" name="Freeform: Shape 9">
              <a:extLst>
                <a:ext uri="{FF2B5EF4-FFF2-40B4-BE49-F238E27FC236}">
                  <a16:creationId xmlns:a16="http://schemas.microsoft.com/office/drawing/2014/main" id="{D911E657-5D47-A13B-98CD-5EB4A95E4FD4}"/>
                </a:ext>
              </a:extLst>
            </p:cNvPr>
            <p:cNvSpPr/>
            <p:nvPr/>
          </p:nvSpPr>
          <p:spPr>
            <a:xfrm>
              <a:off x="369975" y="1372797"/>
              <a:ext cx="232349" cy="3599599"/>
            </a:xfrm>
            <a:custGeom>
              <a:avLst/>
              <a:gdLst>
                <a:gd name="f0" fmla="val w"/>
                <a:gd name="f1" fmla="val h"/>
                <a:gd name="f2" fmla="val 0"/>
                <a:gd name="f3" fmla="val 232348"/>
                <a:gd name="f4" fmla="val 3599603"/>
                <a:gd name="f5" fmla="*/ f0 1 232348"/>
                <a:gd name="f6" fmla="*/ f1 1 3599603"/>
                <a:gd name="f7" fmla="val f2"/>
                <a:gd name="f8" fmla="val f3"/>
                <a:gd name="f9" fmla="val f4"/>
                <a:gd name="f10" fmla="+- f9 0 f7"/>
                <a:gd name="f11" fmla="+- f8 0 f7"/>
                <a:gd name="f12" fmla="*/ f11 1 232348"/>
                <a:gd name="f13" fmla="*/ f10 1 3599603"/>
                <a:gd name="f14" fmla="*/ 0 1 f12"/>
                <a:gd name="f15" fmla="*/ 232348 1 f12"/>
                <a:gd name="f16" fmla="*/ 0 1 f13"/>
                <a:gd name="f17" fmla="*/ 3599603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32348" h="3599603">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11" name="Freeform: Shape 10">
              <a:extLst>
                <a:ext uri="{FF2B5EF4-FFF2-40B4-BE49-F238E27FC236}">
                  <a16:creationId xmlns:a16="http://schemas.microsoft.com/office/drawing/2014/main" id="{EBFCABD1-B54A-93A3-6500-6A8A2C73430E}"/>
                </a:ext>
              </a:extLst>
            </p:cNvPr>
            <p:cNvSpPr/>
            <p:nvPr/>
          </p:nvSpPr>
          <p:spPr>
            <a:xfrm>
              <a:off x="602324" y="4545976"/>
              <a:ext cx="1537051" cy="852842"/>
            </a:xfrm>
            <a:custGeom>
              <a:avLst/>
              <a:gdLst>
                <a:gd name="f0" fmla="val 10800000"/>
                <a:gd name="f1" fmla="val 5400000"/>
                <a:gd name="f2" fmla="val 180"/>
                <a:gd name="f3" fmla="val w"/>
                <a:gd name="f4" fmla="val h"/>
                <a:gd name="f5" fmla="val 0"/>
                <a:gd name="f6" fmla="val 1537053"/>
                <a:gd name="f7" fmla="val 852840"/>
                <a:gd name="f8" fmla="val 85284"/>
                <a:gd name="f9" fmla="val 38183"/>
                <a:gd name="f10" fmla="val 1451769"/>
                <a:gd name="f11" fmla="val 1498870"/>
                <a:gd name="f12" fmla="val 767556"/>
                <a:gd name="f13" fmla="val 814657"/>
                <a:gd name="f14" fmla="+- 0 0 -90"/>
                <a:gd name="f15" fmla="*/ f3 1 1537053"/>
                <a:gd name="f16" fmla="*/ f4 1 852840"/>
                <a:gd name="f17" fmla="val f5"/>
                <a:gd name="f18" fmla="val f6"/>
                <a:gd name="f19" fmla="val f7"/>
                <a:gd name="f20" fmla="*/ f14 f0 1"/>
                <a:gd name="f21" fmla="+- f19 0 f17"/>
                <a:gd name="f22" fmla="+- f18 0 f17"/>
                <a:gd name="f23" fmla="*/ f20 1 f2"/>
                <a:gd name="f24" fmla="*/ f22 1 1537053"/>
                <a:gd name="f25" fmla="*/ f21 1 852840"/>
                <a:gd name="f26" fmla="*/ 0 f22 1"/>
                <a:gd name="f27" fmla="*/ 85284 f21 1"/>
                <a:gd name="f28" fmla="*/ 85284 f22 1"/>
                <a:gd name="f29" fmla="*/ 0 f21 1"/>
                <a:gd name="f30" fmla="*/ 1451769 f22 1"/>
                <a:gd name="f31" fmla="*/ 1537053 f22 1"/>
                <a:gd name="f32" fmla="*/ 767556 f21 1"/>
                <a:gd name="f33" fmla="*/ 852840 f21 1"/>
                <a:gd name="f34" fmla="+- f23 0 f1"/>
                <a:gd name="f35" fmla="*/ f26 1 1537053"/>
                <a:gd name="f36" fmla="*/ f27 1 852840"/>
                <a:gd name="f37" fmla="*/ f28 1 1537053"/>
                <a:gd name="f38" fmla="*/ f29 1 852840"/>
                <a:gd name="f39" fmla="*/ f30 1 1537053"/>
                <a:gd name="f40" fmla="*/ f31 1 1537053"/>
                <a:gd name="f41" fmla="*/ f32 1 852840"/>
                <a:gd name="f42" fmla="*/ f33 1 85284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537053" h="8528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1F1E2"/>
            </a:solidFill>
            <a:ln w="19046" cap="flat">
              <a:solidFill>
                <a:srgbClr val="A3C1E0"/>
              </a:solidFill>
              <a:prstDash val="solid"/>
            </a:ln>
          </p:spPr>
          <p:txBody>
            <a:bodyPr vert="horz" wrap="square" lIns="47841" tIns="40215" rIns="47841" bIns="40215"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Subsidies (e.g., a fixed amount of money for purchase)</a:t>
              </a:r>
            </a:p>
          </p:txBody>
        </p:sp>
        <p:sp>
          <p:nvSpPr>
            <p:cNvPr id="12" name="Freeform: Shape 11">
              <a:extLst>
                <a:ext uri="{FF2B5EF4-FFF2-40B4-BE49-F238E27FC236}">
                  <a16:creationId xmlns:a16="http://schemas.microsoft.com/office/drawing/2014/main" id="{24E0A712-DAD5-01CE-4EF9-A824708DA64E}"/>
                </a:ext>
              </a:extLst>
            </p:cNvPr>
            <p:cNvSpPr/>
            <p:nvPr/>
          </p:nvSpPr>
          <p:spPr>
            <a:xfrm>
              <a:off x="369975" y="1372797"/>
              <a:ext cx="232349" cy="4606107"/>
            </a:xfrm>
            <a:custGeom>
              <a:avLst/>
              <a:gdLst>
                <a:gd name="f0" fmla="val w"/>
                <a:gd name="f1" fmla="val h"/>
                <a:gd name="f2" fmla="val 0"/>
                <a:gd name="f3" fmla="val 232348"/>
                <a:gd name="f4" fmla="val 4606109"/>
                <a:gd name="f5" fmla="*/ f0 1 232348"/>
                <a:gd name="f6" fmla="*/ f1 1 4606109"/>
                <a:gd name="f7" fmla="val f2"/>
                <a:gd name="f8" fmla="val f3"/>
                <a:gd name="f9" fmla="val f4"/>
                <a:gd name="f10" fmla="+- f9 0 f7"/>
                <a:gd name="f11" fmla="+- f8 0 f7"/>
                <a:gd name="f12" fmla="*/ f11 1 232348"/>
                <a:gd name="f13" fmla="*/ f10 1 4606109"/>
                <a:gd name="f14" fmla="*/ 0 1 f12"/>
                <a:gd name="f15" fmla="*/ 232348 1 f12"/>
                <a:gd name="f16" fmla="*/ 0 1 f13"/>
                <a:gd name="f17" fmla="*/ 460610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32348" h="4606109">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13" name="Freeform: Shape 12">
              <a:extLst>
                <a:ext uri="{FF2B5EF4-FFF2-40B4-BE49-F238E27FC236}">
                  <a16:creationId xmlns:a16="http://schemas.microsoft.com/office/drawing/2014/main" id="{0DB4F643-B9B7-3DD9-73CB-30491E8E3B13}"/>
                </a:ext>
              </a:extLst>
            </p:cNvPr>
            <p:cNvSpPr/>
            <p:nvPr/>
          </p:nvSpPr>
          <p:spPr>
            <a:xfrm>
              <a:off x="602324" y="5552483"/>
              <a:ext cx="1537051" cy="852842"/>
            </a:xfrm>
            <a:custGeom>
              <a:avLst/>
              <a:gdLst>
                <a:gd name="f0" fmla="val 10800000"/>
                <a:gd name="f1" fmla="val 5400000"/>
                <a:gd name="f2" fmla="val 180"/>
                <a:gd name="f3" fmla="val w"/>
                <a:gd name="f4" fmla="val h"/>
                <a:gd name="f5" fmla="val 0"/>
                <a:gd name="f6" fmla="val 1537053"/>
                <a:gd name="f7" fmla="val 852840"/>
                <a:gd name="f8" fmla="val 85284"/>
                <a:gd name="f9" fmla="val 38183"/>
                <a:gd name="f10" fmla="val 1451769"/>
                <a:gd name="f11" fmla="val 1498870"/>
                <a:gd name="f12" fmla="val 767556"/>
                <a:gd name="f13" fmla="val 814657"/>
                <a:gd name="f14" fmla="+- 0 0 -90"/>
                <a:gd name="f15" fmla="*/ f3 1 1537053"/>
                <a:gd name="f16" fmla="*/ f4 1 852840"/>
                <a:gd name="f17" fmla="val f5"/>
                <a:gd name="f18" fmla="val f6"/>
                <a:gd name="f19" fmla="val f7"/>
                <a:gd name="f20" fmla="*/ f14 f0 1"/>
                <a:gd name="f21" fmla="+- f19 0 f17"/>
                <a:gd name="f22" fmla="+- f18 0 f17"/>
                <a:gd name="f23" fmla="*/ f20 1 f2"/>
                <a:gd name="f24" fmla="*/ f22 1 1537053"/>
                <a:gd name="f25" fmla="*/ f21 1 852840"/>
                <a:gd name="f26" fmla="*/ 0 f22 1"/>
                <a:gd name="f27" fmla="*/ 85284 f21 1"/>
                <a:gd name="f28" fmla="*/ 85284 f22 1"/>
                <a:gd name="f29" fmla="*/ 0 f21 1"/>
                <a:gd name="f30" fmla="*/ 1451769 f22 1"/>
                <a:gd name="f31" fmla="*/ 1537053 f22 1"/>
                <a:gd name="f32" fmla="*/ 767556 f21 1"/>
                <a:gd name="f33" fmla="*/ 852840 f21 1"/>
                <a:gd name="f34" fmla="+- f23 0 f1"/>
                <a:gd name="f35" fmla="*/ f26 1 1537053"/>
                <a:gd name="f36" fmla="*/ f27 1 852840"/>
                <a:gd name="f37" fmla="*/ f28 1 1537053"/>
                <a:gd name="f38" fmla="*/ f29 1 852840"/>
                <a:gd name="f39" fmla="*/ f30 1 1537053"/>
                <a:gd name="f40" fmla="*/ f31 1 1537053"/>
                <a:gd name="f41" fmla="*/ f32 1 852840"/>
                <a:gd name="f42" fmla="*/ f33 1 85284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537053" h="8528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1F1E2"/>
            </a:solidFill>
            <a:ln w="19046" cap="flat">
              <a:solidFill>
                <a:srgbClr val="A3C1E0"/>
              </a:solidFill>
              <a:prstDash val="solid"/>
            </a:ln>
          </p:spPr>
          <p:txBody>
            <a:bodyPr vert="horz" wrap="square" lIns="47841" tIns="40215" rIns="47841" bIns="40215"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Vouchers for certain dollar amount	</a:t>
              </a:r>
            </a:p>
          </p:txBody>
        </p:sp>
        <p:sp>
          <p:nvSpPr>
            <p:cNvPr id="14" name="Freeform: Shape 13">
              <a:extLst>
                <a:ext uri="{FF2B5EF4-FFF2-40B4-BE49-F238E27FC236}">
                  <a16:creationId xmlns:a16="http://schemas.microsoft.com/office/drawing/2014/main" id="{5FE1D112-A01E-1F6A-2239-D6700E835BBB}"/>
                </a:ext>
              </a:extLst>
            </p:cNvPr>
            <p:cNvSpPr/>
            <p:nvPr/>
          </p:nvSpPr>
          <p:spPr>
            <a:xfrm>
              <a:off x="2765291" y="1016904"/>
              <a:ext cx="1571835" cy="300325"/>
            </a:xfrm>
            <a:custGeom>
              <a:avLst/>
              <a:gdLst>
                <a:gd name="f0" fmla="val 10800000"/>
                <a:gd name="f1" fmla="val 5400000"/>
                <a:gd name="f2" fmla="val 180"/>
                <a:gd name="f3" fmla="val w"/>
                <a:gd name="f4" fmla="val h"/>
                <a:gd name="f5" fmla="val 0"/>
                <a:gd name="f6" fmla="val 1571833"/>
                <a:gd name="f7" fmla="val 300322"/>
                <a:gd name="f8" fmla="val 30032"/>
                <a:gd name="f9" fmla="val 13446"/>
                <a:gd name="f10" fmla="val 1541801"/>
                <a:gd name="f11" fmla="val 1558387"/>
                <a:gd name="f12" fmla="val 270290"/>
                <a:gd name="f13" fmla="val 286876"/>
                <a:gd name="f14" fmla="+- 0 0 -90"/>
                <a:gd name="f15" fmla="*/ f3 1 1571833"/>
                <a:gd name="f16" fmla="*/ f4 1 300322"/>
                <a:gd name="f17" fmla="val f5"/>
                <a:gd name="f18" fmla="val f6"/>
                <a:gd name="f19" fmla="val f7"/>
                <a:gd name="f20" fmla="*/ f14 f0 1"/>
                <a:gd name="f21" fmla="+- f19 0 f17"/>
                <a:gd name="f22" fmla="+- f18 0 f17"/>
                <a:gd name="f23" fmla="*/ f20 1 f2"/>
                <a:gd name="f24" fmla="*/ f22 1 1571833"/>
                <a:gd name="f25" fmla="*/ f21 1 300322"/>
                <a:gd name="f26" fmla="*/ 0 f22 1"/>
                <a:gd name="f27" fmla="*/ 30032 f21 1"/>
                <a:gd name="f28" fmla="*/ 30032 f22 1"/>
                <a:gd name="f29" fmla="*/ 0 f21 1"/>
                <a:gd name="f30" fmla="*/ 1541801 f22 1"/>
                <a:gd name="f31" fmla="*/ 1571833 f22 1"/>
                <a:gd name="f32" fmla="*/ 270290 f21 1"/>
                <a:gd name="f33" fmla="*/ 300322 f21 1"/>
                <a:gd name="f34" fmla="+- f23 0 f1"/>
                <a:gd name="f35" fmla="*/ f26 1 1571833"/>
                <a:gd name="f36" fmla="*/ f27 1 300322"/>
                <a:gd name="f37" fmla="*/ f28 1 1571833"/>
                <a:gd name="f38" fmla="*/ f29 1 300322"/>
                <a:gd name="f39" fmla="*/ f30 1 1571833"/>
                <a:gd name="f40" fmla="*/ f31 1 1571833"/>
                <a:gd name="f41" fmla="*/ f32 1 300322"/>
                <a:gd name="f42" fmla="*/ f33 1 30032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571833" h="30032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1F1E2"/>
            </a:solidFill>
            <a:ln w="19046" cap="flat">
              <a:solidFill>
                <a:srgbClr val="000000"/>
              </a:solidFill>
              <a:prstDash val="solid"/>
            </a:ln>
          </p:spPr>
          <p:txBody>
            <a:bodyPr vert="horz" wrap="square" lIns="35469" tIns="26572" rIns="35469" bIns="26572"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Calibri"/>
                </a:rPr>
                <a:t>Prescription</a:t>
              </a:r>
            </a:p>
          </p:txBody>
        </p:sp>
        <p:sp>
          <p:nvSpPr>
            <p:cNvPr id="15" name="Freeform: Shape 14">
              <a:extLst>
                <a:ext uri="{FF2B5EF4-FFF2-40B4-BE49-F238E27FC236}">
                  <a16:creationId xmlns:a16="http://schemas.microsoft.com/office/drawing/2014/main" id="{1FE97152-8A66-B042-E12E-98C2672E9BA2}"/>
                </a:ext>
              </a:extLst>
            </p:cNvPr>
            <p:cNvSpPr/>
            <p:nvPr/>
          </p:nvSpPr>
          <p:spPr>
            <a:xfrm>
              <a:off x="2922477" y="1317220"/>
              <a:ext cx="160330" cy="438445"/>
            </a:xfrm>
            <a:custGeom>
              <a:avLst/>
              <a:gdLst>
                <a:gd name="f0" fmla="val w"/>
                <a:gd name="f1" fmla="val h"/>
                <a:gd name="f2" fmla="val 0"/>
                <a:gd name="f3" fmla="val 160330"/>
                <a:gd name="f4" fmla="val 438449"/>
                <a:gd name="f5" fmla="*/ f0 1 160330"/>
                <a:gd name="f6" fmla="*/ f1 1 438449"/>
                <a:gd name="f7" fmla="val f2"/>
                <a:gd name="f8" fmla="val f3"/>
                <a:gd name="f9" fmla="val f4"/>
                <a:gd name="f10" fmla="+- f9 0 f7"/>
                <a:gd name="f11" fmla="+- f8 0 f7"/>
                <a:gd name="f12" fmla="*/ f11 1 160330"/>
                <a:gd name="f13" fmla="*/ f10 1 438449"/>
                <a:gd name="f14" fmla="*/ 0 1 f12"/>
                <a:gd name="f15" fmla="*/ 160330 1 f12"/>
                <a:gd name="f16" fmla="*/ 0 1 f13"/>
                <a:gd name="f17" fmla="*/ 43844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60330" h="438449">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16" name="Freeform: Shape 15">
              <a:extLst>
                <a:ext uri="{FF2B5EF4-FFF2-40B4-BE49-F238E27FC236}">
                  <a16:creationId xmlns:a16="http://schemas.microsoft.com/office/drawing/2014/main" id="{A53FD0B9-68A7-A1B6-D754-810F3A4CEAAF}"/>
                </a:ext>
              </a:extLst>
            </p:cNvPr>
            <p:cNvSpPr/>
            <p:nvPr/>
          </p:nvSpPr>
          <p:spPr>
            <a:xfrm>
              <a:off x="3082808" y="1448345"/>
              <a:ext cx="1242934" cy="614659"/>
            </a:xfrm>
            <a:custGeom>
              <a:avLst/>
              <a:gdLst>
                <a:gd name="f0" fmla="val 10800000"/>
                <a:gd name="f1" fmla="val 5400000"/>
                <a:gd name="f2" fmla="val 180"/>
                <a:gd name="f3" fmla="val w"/>
                <a:gd name="f4" fmla="val h"/>
                <a:gd name="f5" fmla="val 0"/>
                <a:gd name="f6" fmla="val 1242931"/>
                <a:gd name="f7" fmla="val 614660"/>
                <a:gd name="f8" fmla="val 61466"/>
                <a:gd name="f9" fmla="val 27519"/>
                <a:gd name="f10" fmla="val 1181465"/>
                <a:gd name="f11" fmla="val 1215412"/>
                <a:gd name="f12" fmla="val 553194"/>
                <a:gd name="f13" fmla="val 587141"/>
                <a:gd name="f14" fmla="+- 0 0 -90"/>
                <a:gd name="f15" fmla="*/ f3 1 1242931"/>
                <a:gd name="f16" fmla="*/ f4 1 614660"/>
                <a:gd name="f17" fmla="val f5"/>
                <a:gd name="f18" fmla="val f6"/>
                <a:gd name="f19" fmla="val f7"/>
                <a:gd name="f20" fmla="*/ f14 f0 1"/>
                <a:gd name="f21" fmla="+- f19 0 f17"/>
                <a:gd name="f22" fmla="+- f18 0 f17"/>
                <a:gd name="f23" fmla="*/ f20 1 f2"/>
                <a:gd name="f24" fmla="*/ f22 1 1242931"/>
                <a:gd name="f25" fmla="*/ f21 1 614660"/>
                <a:gd name="f26" fmla="*/ 0 f22 1"/>
                <a:gd name="f27" fmla="*/ 61466 f21 1"/>
                <a:gd name="f28" fmla="*/ 61466 f22 1"/>
                <a:gd name="f29" fmla="*/ 0 f21 1"/>
                <a:gd name="f30" fmla="*/ 1181465 f22 1"/>
                <a:gd name="f31" fmla="*/ 1242931 f22 1"/>
                <a:gd name="f32" fmla="*/ 553194 f21 1"/>
                <a:gd name="f33" fmla="*/ 614660 f21 1"/>
                <a:gd name="f34" fmla="+- f23 0 f1"/>
                <a:gd name="f35" fmla="*/ f26 1 1242931"/>
                <a:gd name="f36" fmla="*/ f27 1 614660"/>
                <a:gd name="f37" fmla="*/ f28 1 1242931"/>
                <a:gd name="f38" fmla="*/ f29 1 614660"/>
                <a:gd name="f39" fmla="*/ f30 1 1242931"/>
                <a:gd name="f40" fmla="*/ f31 1 1242931"/>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242931"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1F1E2"/>
            </a:solidFill>
            <a:ln w="19046" cap="flat">
              <a:solidFill>
                <a:srgbClr val="A3C1E0"/>
              </a:solidFill>
              <a:prstDash val="solid"/>
            </a:ln>
          </p:spPr>
          <p:txBody>
            <a:bodyPr vert="horz" wrap="square" lIns="40864" tIns="33238" rIns="40864" bIns="33238"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Fresh produce prescription</a:t>
              </a:r>
            </a:p>
          </p:txBody>
        </p:sp>
        <p:sp>
          <p:nvSpPr>
            <p:cNvPr id="17" name="Freeform: Shape 16">
              <a:extLst>
                <a:ext uri="{FF2B5EF4-FFF2-40B4-BE49-F238E27FC236}">
                  <a16:creationId xmlns:a16="http://schemas.microsoft.com/office/drawing/2014/main" id="{626B155A-85A4-6CF2-47CB-7AD771155198}"/>
                </a:ext>
              </a:extLst>
            </p:cNvPr>
            <p:cNvSpPr/>
            <p:nvPr/>
          </p:nvSpPr>
          <p:spPr>
            <a:xfrm>
              <a:off x="2922477" y="1317220"/>
              <a:ext cx="160330" cy="1206770"/>
            </a:xfrm>
            <a:custGeom>
              <a:avLst/>
              <a:gdLst>
                <a:gd name="f0" fmla="val w"/>
                <a:gd name="f1" fmla="val h"/>
                <a:gd name="f2" fmla="val 0"/>
                <a:gd name="f3" fmla="val 160330"/>
                <a:gd name="f4" fmla="val 1206774"/>
                <a:gd name="f5" fmla="*/ f0 1 160330"/>
                <a:gd name="f6" fmla="*/ f1 1 1206774"/>
                <a:gd name="f7" fmla="val f2"/>
                <a:gd name="f8" fmla="val f3"/>
                <a:gd name="f9" fmla="val f4"/>
                <a:gd name="f10" fmla="+- f9 0 f7"/>
                <a:gd name="f11" fmla="+- f8 0 f7"/>
                <a:gd name="f12" fmla="*/ f11 1 160330"/>
                <a:gd name="f13" fmla="*/ f10 1 1206774"/>
                <a:gd name="f14" fmla="*/ 0 1 f12"/>
                <a:gd name="f15" fmla="*/ 160330 1 f12"/>
                <a:gd name="f16" fmla="*/ 0 1 f13"/>
                <a:gd name="f17" fmla="*/ 1206774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60330" h="1206774">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18" name="Freeform: Shape 17">
              <a:extLst>
                <a:ext uri="{FF2B5EF4-FFF2-40B4-BE49-F238E27FC236}">
                  <a16:creationId xmlns:a16="http://schemas.microsoft.com/office/drawing/2014/main" id="{B1BEF975-36E7-0A1C-2040-540DC4192B07}"/>
                </a:ext>
              </a:extLst>
            </p:cNvPr>
            <p:cNvSpPr/>
            <p:nvPr/>
          </p:nvSpPr>
          <p:spPr>
            <a:xfrm>
              <a:off x="3082808" y="2216670"/>
              <a:ext cx="1242934" cy="614659"/>
            </a:xfrm>
            <a:custGeom>
              <a:avLst/>
              <a:gdLst>
                <a:gd name="f0" fmla="val 10800000"/>
                <a:gd name="f1" fmla="val 5400000"/>
                <a:gd name="f2" fmla="val 180"/>
                <a:gd name="f3" fmla="val w"/>
                <a:gd name="f4" fmla="val h"/>
                <a:gd name="f5" fmla="val 0"/>
                <a:gd name="f6" fmla="val 1242931"/>
                <a:gd name="f7" fmla="val 614660"/>
                <a:gd name="f8" fmla="val 61466"/>
                <a:gd name="f9" fmla="val 27519"/>
                <a:gd name="f10" fmla="val 1181465"/>
                <a:gd name="f11" fmla="val 1215412"/>
                <a:gd name="f12" fmla="val 553194"/>
                <a:gd name="f13" fmla="val 587141"/>
                <a:gd name="f14" fmla="+- 0 0 -90"/>
                <a:gd name="f15" fmla="*/ f3 1 1242931"/>
                <a:gd name="f16" fmla="*/ f4 1 614660"/>
                <a:gd name="f17" fmla="val f5"/>
                <a:gd name="f18" fmla="val f6"/>
                <a:gd name="f19" fmla="val f7"/>
                <a:gd name="f20" fmla="*/ f14 f0 1"/>
                <a:gd name="f21" fmla="+- f19 0 f17"/>
                <a:gd name="f22" fmla="+- f18 0 f17"/>
                <a:gd name="f23" fmla="*/ f20 1 f2"/>
                <a:gd name="f24" fmla="*/ f22 1 1242931"/>
                <a:gd name="f25" fmla="*/ f21 1 614660"/>
                <a:gd name="f26" fmla="*/ 0 f22 1"/>
                <a:gd name="f27" fmla="*/ 61466 f21 1"/>
                <a:gd name="f28" fmla="*/ 61466 f22 1"/>
                <a:gd name="f29" fmla="*/ 0 f21 1"/>
                <a:gd name="f30" fmla="*/ 1181465 f22 1"/>
                <a:gd name="f31" fmla="*/ 1242931 f22 1"/>
                <a:gd name="f32" fmla="*/ 553194 f21 1"/>
                <a:gd name="f33" fmla="*/ 614660 f21 1"/>
                <a:gd name="f34" fmla="+- f23 0 f1"/>
                <a:gd name="f35" fmla="*/ f26 1 1242931"/>
                <a:gd name="f36" fmla="*/ f27 1 614660"/>
                <a:gd name="f37" fmla="*/ f28 1 1242931"/>
                <a:gd name="f38" fmla="*/ f29 1 614660"/>
                <a:gd name="f39" fmla="*/ f30 1 1242931"/>
                <a:gd name="f40" fmla="*/ f31 1 1242931"/>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242931"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1F1E2"/>
            </a:solidFill>
            <a:ln w="19046" cap="flat">
              <a:solidFill>
                <a:srgbClr val="A3C1E0"/>
              </a:solidFill>
              <a:prstDash val="solid"/>
            </a:ln>
          </p:spPr>
          <p:txBody>
            <a:bodyPr vert="horz" wrap="square" lIns="40864" tIns="33238" rIns="40864" bIns="33238"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F&amp;V (produce) bags</a:t>
              </a:r>
            </a:p>
          </p:txBody>
        </p:sp>
        <p:sp>
          <p:nvSpPr>
            <p:cNvPr id="19" name="Freeform: Shape 18">
              <a:extLst>
                <a:ext uri="{FF2B5EF4-FFF2-40B4-BE49-F238E27FC236}">
                  <a16:creationId xmlns:a16="http://schemas.microsoft.com/office/drawing/2014/main" id="{EB65FF35-8A6B-2857-95A4-7E282C83FB7B}"/>
                </a:ext>
              </a:extLst>
            </p:cNvPr>
            <p:cNvSpPr/>
            <p:nvPr/>
          </p:nvSpPr>
          <p:spPr>
            <a:xfrm>
              <a:off x="2922477" y="1317220"/>
              <a:ext cx="160330" cy="1975094"/>
            </a:xfrm>
            <a:custGeom>
              <a:avLst/>
              <a:gdLst>
                <a:gd name="f0" fmla="val w"/>
                <a:gd name="f1" fmla="val h"/>
                <a:gd name="f2" fmla="val 0"/>
                <a:gd name="f3" fmla="val 160330"/>
                <a:gd name="f4" fmla="val 1975099"/>
                <a:gd name="f5" fmla="*/ f0 1 160330"/>
                <a:gd name="f6" fmla="*/ f1 1 1975099"/>
                <a:gd name="f7" fmla="val f2"/>
                <a:gd name="f8" fmla="val f3"/>
                <a:gd name="f9" fmla="val f4"/>
                <a:gd name="f10" fmla="+- f9 0 f7"/>
                <a:gd name="f11" fmla="+- f8 0 f7"/>
                <a:gd name="f12" fmla="*/ f11 1 160330"/>
                <a:gd name="f13" fmla="*/ f10 1 1975099"/>
                <a:gd name="f14" fmla="*/ 0 1 f12"/>
                <a:gd name="f15" fmla="*/ 160330 1 f12"/>
                <a:gd name="f16" fmla="*/ 0 1 f13"/>
                <a:gd name="f17" fmla="*/ 197509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60330" h="1975099">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20" name="Freeform: Shape 19">
              <a:extLst>
                <a:ext uri="{FF2B5EF4-FFF2-40B4-BE49-F238E27FC236}">
                  <a16:creationId xmlns:a16="http://schemas.microsoft.com/office/drawing/2014/main" id="{6D211DD6-3794-CF4D-8C3B-3716373FC9C8}"/>
                </a:ext>
              </a:extLst>
            </p:cNvPr>
            <p:cNvSpPr/>
            <p:nvPr/>
          </p:nvSpPr>
          <p:spPr>
            <a:xfrm>
              <a:off x="3082808" y="2984994"/>
              <a:ext cx="1242934" cy="614659"/>
            </a:xfrm>
            <a:custGeom>
              <a:avLst/>
              <a:gdLst>
                <a:gd name="f0" fmla="val 10800000"/>
                <a:gd name="f1" fmla="val 5400000"/>
                <a:gd name="f2" fmla="val 180"/>
                <a:gd name="f3" fmla="val w"/>
                <a:gd name="f4" fmla="val h"/>
                <a:gd name="f5" fmla="val 0"/>
                <a:gd name="f6" fmla="val 1242931"/>
                <a:gd name="f7" fmla="val 614660"/>
                <a:gd name="f8" fmla="val 61466"/>
                <a:gd name="f9" fmla="val 27519"/>
                <a:gd name="f10" fmla="val 1181465"/>
                <a:gd name="f11" fmla="val 1215412"/>
                <a:gd name="f12" fmla="val 553194"/>
                <a:gd name="f13" fmla="val 587141"/>
                <a:gd name="f14" fmla="+- 0 0 -90"/>
                <a:gd name="f15" fmla="*/ f3 1 1242931"/>
                <a:gd name="f16" fmla="*/ f4 1 614660"/>
                <a:gd name="f17" fmla="val f5"/>
                <a:gd name="f18" fmla="val f6"/>
                <a:gd name="f19" fmla="val f7"/>
                <a:gd name="f20" fmla="*/ f14 f0 1"/>
                <a:gd name="f21" fmla="+- f19 0 f17"/>
                <a:gd name="f22" fmla="+- f18 0 f17"/>
                <a:gd name="f23" fmla="*/ f20 1 f2"/>
                <a:gd name="f24" fmla="*/ f22 1 1242931"/>
                <a:gd name="f25" fmla="*/ f21 1 614660"/>
                <a:gd name="f26" fmla="*/ 0 f22 1"/>
                <a:gd name="f27" fmla="*/ 61466 f21 1"/>
                <a:gd name="f28" fmla="*/ 61466 f22 1"/>
                <a:gd name="f29" fmla="*/ 0 f21 1"/>
                <a:gd name="f30" fmla="*/ 1181465 f22 1"/>
                <a:gd name="f31" fmla="*/ 1242931 f22 1"/>
                <a:gd name="f32" fmla="*/ 553194 f21 1"/>
                <a:gd name="f33" fmla="*/ 614660 f21 1"/>
                <a:gd name="f34" fmla="+- f23 0 f1"/>
                <a:gd name="f35" fmla="*/ f26 1 1242931"/>
                <a:gd name="f36" fmla="*/ f27 1 614660"/>
                <a:gd name="f37" fmla="*/ f28 1 1242931"/>
                <a:gd name="f38" fmla="*/ f29 1 614660"/>
                <a:gd name="f39" fmla="*/ f30 1 1242931"/>
                <a:gd name="f40" fmla="*/ f31 1 1242931"/>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242931"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1F1E2"/>
            </a:solidFill>
            <a:ln w="19046" cap="flat">
              <a:solidFill>
                <a:srgbClr val="A3C1E0"/>
              </a:solidFill>
              <a:prstDash val="solid"/>
            </a:ln>
          </p:spPr>
          <p:txBody>
            <a:bodyPr vert="horz" wrap="square" lIns="40864" tIns="33238" rIns="40864" bIns="33238"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F&amp;V (produce) boxes</a:t>
              </a:r>
            </a:p>
          </p:txBody>
        </p:sp>
        <p:sp>
          <p:nvSpPr>
            <p:cNvPr id="21" name="Freeform: Shape 20">
              <a:extLst>
                <a:ext uri="{FF2B5EF4-FFF2-40B4-BE49-F238E27FC236}">
                  <a16:creationId xmlns:a16="http://schemas.microsoft.com/office/drawing/2014/main" id="{44F3EB57-86B9-69D1-4364-300ED0D3D633}"/>
                </a:ext>
              </a:extLst>
            </p:cNvPr>
            <p:cNvSpPr/>
            <p:nvPr/>
          </p:nvSpPr>
          <p:spPr>
            <a:xfrm>
              <a:off x="2922477" y="1317220"/>
              <a:ext cx="160330" cy="2743419"/>
            </a:xfrm>
            <a:custGeom>
              <a:avLst/>
              <a:gdLst>
                <a:gd name="f0" fmla="val w"/>
                <a:gd name="f1" fmla="val h"/>
                <a:gd name="f2" fmla="val 0"/>
                <a:gd name="f3" fmla="val 160330"/>
                <a:gd name="f4" fmla="val 2743424"/>
                <a:gd name="f5" fmla="*/ f0 1 160330"/>
                <a:gd name="f6" fmla="*/ f1 1 2743424"/>
                <a:gd name="f7" fmla="val f2"/>
                <a:gd name="f8" fmla="val f3"/>
                <a:gd name="f9" fmla="val f4"/>
                <a:gd name="f10" fmla="+- f9 0 f7"/>
                <a:gd name="f11" fmla="+- f8 0 f7"/>
                <a:gd name="f12" fmla="*/ f11 1 160330"/>
                <a:gd name="f13" fmla="*/ f10 1 2743424"/>
                <a:gd name="f14" fmla="*/ 0 1 f12"/>
                <a:gd name="f15" fmla="*/ 160330 1 f12"/>
                <a:gd name="f16" fmla="*/ 0 1 f13"/>
                <a:gd name="f17" fmla="*/ 2743424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60330" h="2743424">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22" name="Freeform: Shape 21">
              <a:extLst>
                <a:ext uri="{FF2B5EF4-FFF2-40B4-BE49-F238E27FC236}">
                  <a16:creationId xmlns:a16="http://schemas.microsoft.com/office/drawing/2014/main" id="{2EB60C52-33B3-8917-FAE4-FB5FECDF7EE1}"/>
                </a:ext>
              </a:extLst>
            </p:cNvPr>
            <p:cNvSpPr/>
            <p:nvPr/>
          </p:nvSpPr>
          <p:spPr>
            <a:xfrm>
              <a:off x="3082808" y="3753319"/>
              <a:ext cx="1242934" cy="614659"/>
            </a:xfrm>
            <a:custGeom>
              <a:avLst/>
              <a:gdLst>
                <a:gd name="f0" fmla="val 10800000"/>
                <a:gd name="f1" fmla="val 5400000"/>
                <a:gd name="f2" fmla="val 180"/>
                <a:gd name="f3" fmla="val w"/>
                <a:gd name="f4" fmla="val h"/>
                <a:gd name="f5" fmla="val 0"/>
                <a:gd name="f6" fmla="val 1242931"/>
                <a:gd name="f7" fmla="val 614660"/>
                <a:gd name="f8" fmla="val 61466"/>
                <a:gd name="f9" fmla="val 27519"/>
                <a:gd name="f10" fmla="val 1181465"/>
                <a:gd name="f11" fmla="val 1215412"/>
                <a:gd name="f12" fmla="val 553194"/>
                <a:gd name="f13" fmla="val 587141"/>
                <a:gd name="f14" fmla="+- 0 0 -90"/>
                <a:gd name="f15" fmla="*/ f3 1 1242931"/>
                <a:gd name="f16" fmla="*/ f4 1 614660"/>
                <a:gd name="f17" fmla="val f5"/>
                <a:gd name="f18" fmla="val f6"/>
                <a:gd name="f19" fmla="val f7"/>
                <a:gd name="f20" fmla="*/ f14 f0 1"/>
                <a:gd name="f21" fmla="+- f19 0 f17"/>
                <a:gd name="f22" fmla="+- f18 0 f17"/>
                <a:gd name="f23" fmla="*/ f20 1 f2"/>
                <a:gd name="f24" fmla="*/ f22 1 1242931"/>
                <a:gd name="f25" fmla="*/ f21 1 614660"/>
                <a:gd name="f26" fmla="*/ 0 f22 1"/>
                <a:gd name="f27" fmla="*/ 61466 f21 1"/>
                <a:gd name="f28" fmla="*/ 61466 f22 1"/>
                <a:gd name="f29" fmla="*/ 0 f21 1"/>
                <a:gd name="f30" fmla="*/ 1181465 f22 1"/>
                <a:gd name="f31" fmla="*/ 1242931 f22 1"/>
                <a:gd name="f32" fmla="*/ 553194 f21 1"/>
                <a:gd name="f33" fmla="*/ 614660 f21 1"/>
                <a:gd name="f34" fmla="+- f23 0 f1"/>
                <a:gd name="f35" fmla="*/ f26 1 1242931"/>
                <a:gd name="f36" fmla="*/ f27 1 614660"/>
                <a:gd name="f37" fmla="*/ f28 1 1242931"/>
                <a:gd name="f38" fmla="*/ f29 1 614660"/>
                <a:gd name="f39" fmla="*/ f30 1 1242931"/>
                <a:gd name="f40" fmla="*/ f31 1 1242931"/>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242931"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1F1E2"/>
            </a:solidFill>
            <a:ln w="19046" cap="flat">
              <a:solidFill>
                <a:srgbClr val="A3C1E0"/>
              </a:solidFill>
              <a:prstDash val="solid"/>
            </a:ln>
          </p:spPr>
          <p:txBody>
            <a:bodyPr vert="horz" wrap="square" lIns="40864" tIns="33238" rIns="40864" bIns="33238"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F&amp;V (produce) prescription</a:t>
              </a:r>
            </a:p>
          </p:txBody>
        </p:sp>
        <p:sp>
          <p:nvSpPr>
            <p:cNvPr id="23" name="Freeform: Shape 22">
              <a:extLst>
                <a:ext uri="{FF2B5EF4-FFF2-40B4-BE49-F238E27FC236}">
                  <a16:creationId xmlns:a16="http://schemas.microsoft.com/office/drawing/2014/main" id="{0A990EC1-CC4A-9A73-119C-A40BEEB05EF5}"/>
                </a:ext>
              </a:extLst>
            </p:cNvPr>
            <p:cNvSpPr/>
            <p:nvPr/>
          </p:nvSpPr>
          <p:spPr>
            <a:xfrm>
              <a:off x="2922477" y="1317220"/>
              <a:ext cx="160330" cy="3591150"/>
            </a:xfrm>
            <a:custGeom>
              <a:avLst/>
              <a:gdLst>
                <a:gd name="f0" fmla="val w"/>
                <a:gd name="f1" fmla="val h"/>
                <a:gd name="f2" fmla="val 0"/>
                <a:gd name="f3" fmla="val 160330"/>
                <a:gd name="f4" fmla="val 3591151"/>
                <a:gd name="f5" fmla="*/ f0 1 160330"/>
                <a:gd name="f6" fmla="*/ f1 1 3591151"/>
                <a:gd name="f7" fmla="val f2"/>
                <a:gd name="f8" fmla="val f3"/>
                <a:gd name="f9" fmla="val f4"/>
                <a:gd name="f10" fmla="+- f9 0 f7"/>
                <a:gd name="f11" fmla="+- f8 0 f7"/>
                <a:gd name="f12" fmla="*/ f11 1 160330"/>
                <a:gd name="f13" fmla="*/ f10 1 3591151"/>
                <a:gd name="f14" fmla="*/ 0 1 f12"/>
                <a:gd name="f15" fmla="*/ 160330 1 f12"/>
                <a:gd name="f16" fmla="*/ 0 1 f13"/>
                <a:gd name="f17" fmla="*/ 3591151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60330" h="3591151">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24" name="Freeform: Shape 23">
              <a:extLst>
                <a:ext uri="{FF2B5EF4-FFF2-40B4-BE49-F238E27FC236}">
                  <a16:creationId xmlns:a16="http://schemas.microsoft.com/office/drawing/2014/main" id="{FFC59A0D-7297-190E-4023-87A7F9657205}"/>
                </a:ext>
              </a:extLst>
            </p:cNvPr>
            <p:cNvSpPr/>
            <p:nvPr/>
          </p:nvSpPr>
          <p:spPr>
            <a:xfrm>
              <a:off x="3082808" y="4521643"/>
              <a:ext cx="1242943" cy="773463"/>
            </a:xfrm>
            <a:custGeom>
              <a:avLst/>
              <a:gdLst>
                <a:gd name="f0" fmla="val 10800000"/>
                <a:gd name="f1" fmla="val 5400000"/>
                <a:gd name="f2" fmla="val 180"/>
                <a:gd name="f3" fmla="val w"/>
                <a:gd name="f4" fmla="val h"/>
                <a:gd name="f5" fmla="val 0"/>
                <a:gd name="f6" fmla="val 1242941"/>
                <a:gd name="f7" fmla="val 773463"/>
                <a:gd name="f8" fmla="val 77346"/>
                <a:gd name="f9" fmla="val 34629"/>
                <a:gd name="f10" fmla="val 1165595"/>
                <a:gd name="f11" fmla="val 1208312"/>
                <a:gd name="f12" fmla="val 696117"/>
                <a:gd name="f13" fmla="val 738834"/>
                <a:gd name="f14" fmla="+- 0 0 -90"/>
                <a:gd name="f15" fmla="*/ f3 1 1242941"/>
                <a:gd name="f16" fmla="*/ f4 1 773463"/>
                <a:gd name="f17" fmla="val f5"/>
                <a:gd name="f18" fmla="val f6"/>
                <a:gd name="f19" fmla="val f7"/>
                <a:gd name="f20" fmla="*/ f14 f0 1"/>
                <a:gd name="f21" fmla="+- f19 0 f17"/>
                <a:gd name="f22" fmla="+- f18 0 f17"/>
                <a:gd name="f23" fmla="*/ f20 1 f2"/>
                <a:gd name="f24" fmla="*/ f22 1 1242941"/>
                <a:gd name="f25" fmla="*/ f21 1 773463"/>
                <a:gd name="f26" fmla="*/ 0 f22 1"/>
                <a:gd name="f27" fmla="*/ 77346 f21 1"/>
                <a:gd name="f28" fmla="*/ 77346 f22 1"/>
                <a:gd name="f29" fmla="*/ 0 f21 1"/>
                <a:gd name="f30" fmla="*/ 1165595 f22 1"/>
                <a:gd name="f31" fmla="*/ 1242941 f22 1"/>
                <a:gd name="f32" fmla="*/ 696117 f21 1"/>
                <a:gd name="f33" fmla="*/ 773463 f21 1"/>
                <a:gd name="f34" fmla="+- f23 0 f1"/>
                <a:gd name="f35" fmla="*/ f26 1 1242941"/>
                <a:gd name="f36" fmla="*/ f27 1 773463"/>
                <a:gd name="f37" fmla="*/ f28 1 1242941"/>
                <a:gd name="f38" fmla="*/ f29 1 773463"/>
                <a:gd name="f39" fmla="*/ f30 1 1242941"/>
                <a:gd name="f40" fmla="*/ f31 1 1242941"/>
                <a:gd name="f41" fmla="*/ f32 1 773463"/>
                <a:gd name="f42" fmla="*/ f33 1 773463"/>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242941" h="77346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1F1E2"/>
            </a:solidFill>
            <a:ln w="19046" cap="flat">
              <a:solidFill>
                <a:srgbClr val="A3C1E0"/>
              </a:solidFill>
              <a:prstDash val="solid"/>
            </a:ln>
          </p:spPr>
          <p:txBody>
            <a:bodyPr vert="horz" wrap="square" lIns="45509" tIns="37892" rIns="45509" bIns="37892"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F&amp;V (produce) shopping (x pounds)</a:t>
              </a:r>
            </a:p>
          </p:txBody>
        </p:sp>
        <p:sp>
          <p:nvSpPr>
            <p:cNvPr id="25" name="Freeform: Shape 24">
              <a:extLst>
                <a:ext uri="{FF2B5EF4-FFF2-40B4-BE49-F238E27FC236}">
                  <a16:creationId xmlns:a16="http://schemas.microsoft.com/office/drawing/2014/main" id="{46CE0B71-18A2-AD56-0EFC-735C2372E2E7}"/>
                </a:ext>
              </a:extLst>
            </p:cNvPr>
            <p:cNvSpPr/>
            <p:nvPr/>
          </p:nvSpPr>
          <p:spPr>
            <a:xfrm>
              <a:off x="2922477" y="1317220"/>
              <a:ext cx="160330" cy="4438881"/>
            </a:xfrm>
            <a:custGeom>
              <a:avLst/>
              <a:gdLst>
                <a:gd name="f0" fmla="val w"/>
                <a:gd name="f1" fmla="val h"/>
                <a:gd name="f2" fmla="val 0"/>
                <a:gd name="f3" fmla="val 160330"/>
                <a:gd name="f4" fmla="val 4438878"/>
                <a:gd name="f5" fmla="*/ f0 1 160330"/>
                <a:gd name="f6" fmla="*/ f1 1 4438878"/>
                <a:gd name="f7" fmla="val f2"/>
                <a:gd name="f8" fmla="val f3"/>
                <a:gd name="f9" fmla="val f4"/>
                <a:gd name="f10" fmla="+- f9 0 f7"/>
                <a:gd name="f11" fmla="+- f8 0 f7"/>
                <a:gd name="f12" fmla="*/ f11 1 160330"/>
                <a:gd name="f13" fmla="*/ f10 1 4438878"/>
                <a:gd name="f14" fmla="*/ 0 1 f12"/>
                <a:gd name="f15" fmla="*/ 160330 1 f12"/>
                <a:gd name="f16" fmla="*/ 0 1 f13"/>
                <a:gd name="f17" fmla="*/ 4438878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60330" h="4438878">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26" name="Freeform: Shape 25">
              <a:extLst>
                <a:ext uri="{FF2B5EF4-FFF2-40B4-BE49-F238E27FC236}">
                  <a16:creationId xmlns:a16="http://schemas.microsoft.com/office/drawing/2014/main" id="{1498F05F-CC15-73B2-E27A-2DC5EA940D62}"/>
                </a:ext>
              </a:extLst>
            </p:cNvPr>
            <p:cNvSpPr/>
            <p:nvPr/>
          </p:nvSpPr>
          <p:spPr>
            <a:xfrm>
              <a:off x="3082808" y="5448772"/>
              <a:ext cx="1300688" cy="614659"/>
            </a:xfrm>
            <a:custGeom>
              <a:avLst/>
              <a:gdLst>
                <a:gd name="f0" fmla="val 10800000"/>
                <a:gd name="f1" fmla="val 5400000"/>
                <a:gd name="f2" fmla="val 180"/>
                <a:gd name="f3" fmla="val w"/>
                <a:gd name="f4" fmla="val h"/>
                <a:gd name="f5" fmla="val 0"/>
                <a:gd name="f6" fmla="val 1300689"/>
                <a:gd name="f7" fmla="val 614660"/>
                <a:gd name="f8" fmla="val 61466"/>
                <a:gd name="f9" fmla="val 27519"/>
                <a:gd name="f10" fmla="val 1239223"/>
                <a:gd name="f11" fmla="val 1273170"/>
                <a:gd name="f12" fmla="val 553194"/>
                <a:gd name="f13" fmla="val 587141"/>
                <a:gd name="f14" fmla="+- 0 0 -90"/>
                <a:gd name="f15" fmla="*/ f3 1 1300689"/>
                <a:gd name="f16" fmla="*/ f4 1 614660"/>
                <a:gd name="f17" fmla="val f5"/>
                <a:gd name="f18" fmla="val f6"/>
                <a:gd name="f19" fmla="val f7"/>
                <a:gd name="f20" fmla="*/ f14 f0 1"/>
                <a:gd name="f21" fmla="+- f19 0 f17"/>
                <a:gd name="f22" fmla="+- f18 0 f17"/>
                <a:gd name="f23" fmla="*/ f20 1 f2"/>
                <a:gd name="f24" fmla="*/ f22 1 1300689"/>
                <a:gd name="f25" fmla="*/ f21 1 614660"/>
                <a:gd name="f26" fmla="*/ 0 f22 1"/>
                <a:gd name="f27" fmla="*/ 61466 f21 1"/>
                <a:gd name="f28" fmla="*/ 61466 f22 1"/>
                <a:gd name="f29" fmla="*/ 0 f21 1"/>
                <a:gd name="f30" fmla="*/ 1239223 f22 1"/>
                <a:gd name="f31" fmla="*/ 1300689 f22 1"/>
                <a:gd name="f32" fmla="*/ 553194 f21 1"/>
                <a:gd name="f33" fmla="*/ 614660 f21 1"/>
                <a:gd name="f34" fmla="+- f23 0 f1"/>
                <a:gd name="f35" fmla="*/ f26 1 1300689"/>
                <a:gd name="f36" fmla="*/ f27 1 614660"/>
                <a:gd name="f37" fmla="*/ f28 1 1300689"/>
                <a:gd name="f38" fmla="*/ f29 1 614660"/>
                <a:gd name="f39" fmla="*/ f30 1 1300689"/>
                <a:gd name="f40" fmla="*/ f31 1 1300689"/>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300689"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1F1E2"/>
            </a:solidFill>
            <a:ln w="19046" cap="flat">
              <a:solidFill>
                <a:srgbClr val="A3C1E0"/>
              </a:solidFill>
              <a:prstDash val="solid"/>
            </a:ln>
          </p:spPr>
          <p:txBody>
            <a:bodyPr vert="horz" wrap="square" lIns="40864" tIns="33238" rIns="40864" bIns="33238"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Produce prescription</a:t>
              </a:r>
            </a:p>
          </p:txBody>
        </p:sp>
        <p:sp>
          <p:nvSpPr>
            <p:cNvPr id="27" name="Freeform: Shape 26">
              <a:extLst>
                <a:ext uri="{FF2B5EF4-FFF2-40B4-BE49-F238E27FC236}">
                  <a16:creationId xmlns:a16="http://schemas.microsoft.com/office/drawing/2014/main" id="{B0C673B5-D658-E76C-305D-DC409B6E75E0}"/>
                </a:ext>
              </a:extLst>
            </p:cNvPr>
            <p:cNvSpPr/>
            <p:nvPr/>
          </p:nvSpPr>
          <p:spPr>
            <a:xfrm>
              <a:off x="4647602" y="994355"/>
              <a:ext cx="1229319" cy="614659"/>
            </a:xfrm>
            <a:custGeom>
              <a:avLst/>
              <a:gdLst>
                <a:gd name="f0" fmla="val 10800000"/>
                <a:gd name="f1" fmla="val 5400000"/>
                <a:gd name="f2" fmla="val 180"/>
                <a:gd name="f3" fmla="val w"/>
                <a:gd name="f4" fmla="val h"/>
                <a:gd name="f5" fmla="val 0"/>
                <a:gd name="f6" fmla="val 1229320"/>
                <a:gd name="f7" fmla="val 614660"/>
                <a:gd name="f8" fmla="val 61466"/>
                <a:gd name="f9" fmla="val 27519"/>
                <a:gd name="f10" fmla="val 1167854"/>
                <a:gd name="f11" fmla="val 1201801"/>
                <a:gd name="f12" fmla="val 553194"/>
                <a:gd name="f13" fmla="val 587141"/>
                <a:gd name="f14" fmla="+- 0 0 -90"/>
                <a:gd name="f15" fmla="*/ f3 1 1229320"/>
                <a:gd name="f16" fmla="*/ f4 1 614660"/>
                <a:gd name="f17" fmla="val f5"/>
                <a:gd name="f18" fmla="val f6"/>
                <a:gd name="f19" fmla="val f7"/>
                <a:gd name="f20" fmla="*/ f14 f0 1"/>
                <a:gd name="f21" fmla="+- f19 0 f17"/>
                <a:gd name="f22" fmla="+- f18 0 f17"/>
                <a:gd name="f23" fmla="*/ f20 1 f2"/>
                <a:gd name="f24" fmla="*/ f22 1 1229320"/>
                <a:gd name="f25" fmla="*/ f21 1 614660"/>
                <a:gd name="f26" fmla="*/ 0 f22 1"/>
                <a:gd name="f27" fmla="*/ 61466 f21 1"/>
                <a:gd name="f28" fmla="*/ 61466 f22 1"/>
                <a:gd name="f29" fmla="*/ 0 f21 1"/>
                <a:gd name="f30" fmla="*/ 1167854 f22 1"/>
                <a:gd name="f31" fmla="*/ 1229320 f22 1"/>
                <a:gd name="f32" fmla="*/ 553194 f21 1"/>
                <a:gd name="f33" fmla="*/ 614660 f21 1"/>
                <a:gd name="f34" fmla="+- f23 0 f1"/>
                <a:gd name="f35" fmla="*/ f26 1 1229320"/>
                <a:gd name="f36" fmla="*/ f27 1 614660"/>
                <a:gd name="f37" fmla="*/ f28 1 1229320"/>
                <a:gd name="f38" fmla="*/ f29 1 614660"/>
                <a:gd name="f39" fmla="*/ f30 1 1229320"/>
                <a:gd name="f40" fmla="*/ f31 1 1229320"/>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229320"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264D73"/>
            </a:solidFill>
            <a:ln w="19046" cap="flat">
              <a:solidFill>
                <a:srgbClr val="FFFFFF"/>
              </a:solidFill>
              <a:prstDash val="solid"/>
            </a:ln>
          </p:spPr>
          <p:txBody>
            <a:bodyPr vert="horz" wrap="square" lIns="38953" tIns="31976" rIns="38953" bIns="31976" anchor="ctr" anchorCtr="1" compatLnSpc="1">
              <a:noAutofit/>
            </a:bodyPr>
            <a:lstStyle/>
            <a:p>
              <a:pPr marL="0" marR="0" lvl="0" indent="0" algn="ctr" defTabSz="488947"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100" b="0" i="0" u="none" strike="noStrike" kern="1200" cap="none" spc="0" baseline="0">
                  <a:solidFill>
                    <a:srgbClr val="FFFFFF"/>
                  </a:solidFill>
                  <a:uFillTx/>
                  <a:latin typeface="Calibri"/>
                </a:rPr>
                <a:t>Medically Tailored Groceries</a:t>
              </a:r>
            </a:p>
          </p:txBody>
        </p:sp>
        <p:sp>
          <p:nvSpPr>
            <p:cNvPr id="28" name="Freeform: Shape 27">
              <a:extLst>
                <a:ext uri="{FF2B5EF4-FFF2-40B4-BE49-F238E27FC236}">
                  <a16:creationId xmlns:a16="http://schemas.microsoft.com/office/drawing/2014/main" id="{91BFA262-33AC-45B0-BDDB-3EED7C468B67}"/>
                </a:ext>
              </a:extLst>
            </p:cNvPr>
            <p:cNvSpPr/>
            <p:nvPr/>
          </p:nvSpPr>
          <p:spPr>
            <a:xfrm>
              <a:off x="4770534" y="1609014"/>
              <a:ext cx="122931" cy="460994"/>
            </a:xfrm>
            <a:custGeom>
              <a:avLst/>
              <a:gdLst>
                <a:gd name="f0" fmla="val w"/>
                <a:gd name="f1" fmla="val h"/>
                <a:gd name="f2" fmla="val 0"/>
                <a:gd name="f3" fmla="val 122932"/>
                <a:gd name="f4" fmla="val 460995"/>
                <a:gd name="f5" fmla="*/ f0 1 122932"/>
                <a:gd name="f6" fmla="*/ f1 1 460995"/>
                <a:gd name="f7" fmla="val f2"/>
                <a:gd name="f8" fmla="val f3"/>
                <a:gd name="f9" fmla="val f4"/>
                <a:gd name="f10" fmla="+- f9 0 f7"/>
                <a:gd name="f11" fmla="+- f8 0 f7"/>
                <a:gd name="f12" fmla="*/ f11 1 122932"/>
                <a:gd name="f13" fmla="*/ f10 1 460995"/>
                <a:gd name="f14" fmla="*/ 0 1 f12"/>
                <a:gd name="f15" fmla="*/ 122932 1 f12"/>
                <a:gd name="f16" fmla="*/ 0 1 f13"/>
                <a:gd name="f17" fmla="*/ 460995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22932" h="460995">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29" name="Freeform: Shape 28">
              <a:extLst>
                <a:ext uri="{FF2B5EF4-FFF2-40B4-BE49-F238E27FC236}">
                  <a16:creationId xmlns:a16="http://schemas.microsoft.com/office/drawing/2014/main" id="{198200C6-C0CB-3558-310E-62BAEFC4DB9C}"/>
                </a:ext>
              </a:extLst>
            </p:cNvPr>
            <p:cNvSpPr/>
            <p:nvPr/>
          </p:nvSpPr>
          <p:spPr>
            <a:xfrm>
              <a:off x="4893466" y="1762679"/>
              <a:ext cx="983455" cy="614659"/>
            </a:xfrm>
            <a:custGeom>
              <a:avLst/>
              <a:gdLst>
                <a:gd name="f0" fmla="val 10800000"/>
                <a:gd name="f1" fmla="val 5400000"/>
                <a:gd name="f2" fmla="val 180"/>
                <a:gd name="f3" fmla="val w"/>
                <a:gd name="f4" fmla="val h"/>
                <a:gd name="f5" fmla="val 0"/>
                <a:gd name="f6" fmla="val 983456"/>
                <a:gd name="f7" fmla="val 614660"/>
                <a:gd name="f8" fmla="val 61466"/>
                <a:gd name="f9" fmla="val 27519"/>
                <a:gd name="f10" fmla="val 921990"/>
                <a:gd name="f11" fmla="val 955937"/>
                <a:gd name="f12" fmla="val 553194"/>
                <a:gd name="f13" fmla="val 587141"/>
                <a:gd name="f14" fmla="+- 0 0 -90"/>
                <a:gd name="f15" fmla="*/ f3 1 983456"/>
                <a:gd name="f16" fmla="*/ f4 1 614660"/>
                <a:gd name="f17" fmla="val f5"/>
                <a:gd name="f18" fmla="val f6"/>
                <a:gd name="f19" fmla="val f7"/>
                <a:gd name="f20" fmla="*/ f14 f0 1"/>
                <a:gd name="f21" fmla="+- f19 0 f17"/>
                <a:gd name="f22" fmla="+- f18 0 f17"/>
                <a:gd name="f23" fmla="*/ f20 1 f2"/>
                <a:gd name="f24" fmla="*/ f22 1 983456"/>
                <a:gd name="f25" fmla="*/ f21 1 614660"/>
                <a:gd name="f26" fmla="*/ 0 f22 1"/>
                <a:gd name="f27" fmla="*/ 61466 f21 1"/>
                <a:gd name="f28" fmla="*/ 61466 f22 1"/>
                <a:gd name="f29" fmla="*/ 0 f21 1"/>
                <a:gd name="f30" fmla="*/ 921990 f22 1"/>
                <a:gd name="f31" fmla="*/ 983456 f22 1"/>
                <a:gd name="f32" fmla="*/ 553194 f21 1"/>
                <a:gd name="f33" fmla="*/ 614660 f21 1"/>
                <a:gd name="f34" fmla="+- f23 0 f1"/>
                <a:gd name="f35" fmla="*/ f26 1 983456"/>
                <a:gd name="f36" fmla="*/ f27 1 614660"/>
                <a:gd name="f37" fmla="*/ f28 1 983456"/>
                <a:gd name="f38" fmla="*/ f29 1 614660"/>
                <a:gd name="f39" fmla="*/ f30 1 983456"/>
                <a:gd name="f40" fmla="*/ f31 1 983456"/>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83456"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9046" cap="flat">
              <a:solidFill>
                <a:srgbClr val="A3C1E0"/>
              </a:solidFill>
              <a:prstDash val="solid"/>
            </a:ln>
          </p:spPr>
          <p:txBody>
            <a:bodyPr vert="horz" wrap="square" lIns="40864" tIns="33238" rIns="40864" bIns="33238"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Grocery provision</a:t>
              </a:r>
            </a:p>
          </p:txBody>
        </p:sp>
        <p:sp>
          <p:nvSpPr>
            <p:cNvPr id="30" name="Freeform: Shape 29">
              <a:extLst>
                <a:ext uri="{FF2B5EF4-FFF2-40B4-BE49-F238E27FC236}">
                  <a16:creationId xmlns:a16="http://schemas.microsoft.com/office/drawing/2014/main" id="{760756A9-47CC-2583-8C53-59CFC8299092}"/>
                </a:ext>
              </a:extLst>
            </p:cNvPr>
            <p:cNvSpPr/>
            <p:nvPr/>
          </p:nvSpPr>
          <p:spPr>
            <a:xfrm>
              <a:off x="4770534" y="1609014"/>
              <a:ext cx="122931" cy="1229319"/>
            </a:xfrm>
            <a:custGeom>
              <a:avLst/>
              <a:gdLst>
                <a:gd name="f0" fmla="val w"/>
                <a:gd name="f1" fmla="val h"/>
                <a:gd name="f2" fmla="val 0"/>
                <a:gd name="f3" fmla="val 122932"/>
                <a:gd name="f4" fmla="val 1229320"/>
                <a:gd name="f5" fmla="*/ f0 1 122932"/>
                <a:gd name="f6" fmla="*/ f1 1 1229320"/>
                <a:gd name="f7" fmla="val f2"/>
                <a:gd name="f8" fmla="val f3"/>
                <a:gd name="f9" fmla="val f4"/>
                <a:gd name="f10" fmla="+- f9 0 f7"/>
                <a:gd name="f11" fmla="+- f8 0 f7"/>
                <a:gd name="f12" fmla="*/ f11 1 122932"/>
                <a:gd name="f13" fmla="*/ f10 1 1229320"/>
                <a:gd name="f14" fmla="*/ 0 1 f12"/>
                <a:gd name="f15" fmla="*/ 122932 1 f12"/>
                <a:gd name="f16" fmla="*/ 0 1 f13"/>
                <a:gd name="f17" fmla="*/ 1229320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22932" h="1229320">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31" name="Freeform: Shape 30">
              <a:extLst>
                <a:ext uri="{FF2B5EF4-FFF2-40B4-BE49-F238E27FC236}">
                  <a16:creationId xmlns:a16="http://schemas.microsoft.com/office/drawing/2014/main" id="{148A700E-0EAF-D344-8AA6-28993297B769}"/>
                </a:ext>
              </a:extLst>
            </p:cNvPr>
            <p:cNvSpPr/>
            <p:nvPr/>
          </p:nvSpPr>
          <p:spPr>
            <a:xfrm>
              <a:off x="4893466" y="2531004"/>
              <a:ext cx="983455" cy="614659"/>
            </a:xfrm>
            <a:custGeom>
              <a:avLst/>
              <a:gdLst>
                <a:gd name="f0" fmla="val 10800000"/>
                <a:gd name="f1" fmla="val 5400000"/>
                <a:gd name="f2" fmla="val 180"/>
                <a:gd name="f3" fmla="val w"/>
                <a:gd name="f4" fmla="val h"/>
                <a:gd name="f5" fmla="val 0"/>
                <a:gd name="f6" fmla="val 983456"/>
                <a:gd name="f7" fmla="val 614660"/>
                <a:gd name="f8" fmla="val 61466"/>
                <a:gd name="f9" fmla="val 27519"/>
                <a:gd name="f10" fmla="val 921990"/>
                <a:gd name="f11" fmla="val 955937"/>
                <a:gd name="f12" fmla="val 553194"/>
                <a:gd name="f13" fmla="val 587141"/>
                <a:gd name="f14" fmla="+- 0 0 -90"/>
                <a:gd name="f15" fmla="*/ f3 1 983456"/>
                <a:gd name="f16" fmla="*/ f4 1 614660"/>
                <a:gd name="f17" fmla="val f5"/>
                <a:gd name="f18" fmla="val f6"/>
                <a:gd name="f19" fmla="val f7"/>
                <a:gd name="f20" fmla="*/ f14 f0 1"/>
                <a:gd name="f21" fmla="+- f19 0 f17"/>
                <a:gd name="f22" fmla="+- f18 0 f17"/>
                <a:gd name="f23" fmla="*/ f20 1 f2"/>
                <a:gd name="f24" fmla="*/ f22 1 983456"/>
                <a:gd name="f25" fmla="*/ f21 1 614660"/>
                <a:gd name="f26" fmla="*/ 0 f22 1"/>
                <a:gd name="f27" fmla="*/ 61466 f21 1"/>
                <a:gd name="f28" fmla="*/ 61466 f22 1"/>
                <a:gd name="f29" fmla="*/ 0 f21 1"/>
                <a:gd name="f30" fmla="*/ 921990 f22 1"/>
                <a:gd name="f31" fmla="*/ 983456 f22 1"/>
                <a:gd name="f32" fmla="*/ 553194 f21 1"/>
                <a:gd name="f33" fmla="*/ 614660 f21 1"/>
                <a:gd name="f34" fmla="+- f23 0 f1"/>
                <a:gd name="f35" fmla="*/ f26 1 983456"/>
                <a:gd name="f36" fmla="*/ f27 1 614660"/>
                <a:gd name="f37" fmla="*/ f28 1 983456"/>
                <a:gd name="f38" fmla="*/ f29 1 614660"/>
                <a:gd name="f39" fmla="*/ f30 1 983456"/>
                <a:gd name="f40" fmla="*/ f31 1 983456"/>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83456"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9046" cap="flat">
              <a:solidFill>
                <a:srgbClr val="A3C1E0"/>
              </a:solidFill>
              <a:prstDash val="solid"/>
            </a:ln>
          </p:spPr>
          <p:txBody>
            <a:bodyPr vert="horz" wrap="square" lIns="40864" tIns="33238" rIns="40864" bIns="33238"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Healthy food boxes</a:t>
              </a:r>
            </a:p>
          </p:txBody>
        </p:sp>
        <p:sp>
          <p:nvSpPr>
            <p:cNvPr id="32" name="Freeform: Shape 31">
              <a:extLst>
                <a:ext uri="{FF2B5EF4-FFF2-40B4-BE49-F238E27FC236}">
                  <a16:creationId xmlns:a16="http://schemas.microsoft.com/office/drawing/2014/main" id="{33893D55-33EC-6D87-7325-24CA588528F7}"/>
                </a:ext>
              </a:extLst>
            </p:cNvPr>
            <p:cNvSpPr/>
            <p:nvPr/>
          </p:nvSpPr>
          <p:spPr>
            <a:xfrm>
              <a:off x="4770534" y="1609014"/>
              <a:ext cx="122931" cy="1997643"/>
            </a:xfrm>
            <a:custGeom>
              <a:avLst/>
              <a:gdLst>
                <a:gd name="f0" fmla="val w"/>
                <a:gd name="f1" fmla="val h"/>
                <a:gd name="f2" fmla="val 0"/>
                <a:gd name="f3" fmla="val 122932"/>
                <a:gd name="f4" fmla="val 1997645"/>
                <a:gd name="f5" fmla="*/ f0 1 122932"/>
                <a:gd name="f6" fmla="*/ f1 1 1997645"/>
                <a:gd name="f7" fmla="val f2"/>
                <a:gd name="f8" fmla="val f3"/>
                <a:gd name="f9" fmla="val f4"/>
                <a:gd name="f10" fmla="+- f9 0 f7"/>
                <a:gd name="f11" fmla="+- f8 0 f7"/>
                <a:gd name="f12" fmla="*/ f11 1 122932"/>
                <a:gd name="f13" fmla="*/ f10 1 1997645"/>
                <a:gd name="f14" fmla="*/ 0 1 f12"/>
                <a:gd name="f15" fmla="*/ 122932 1 f12"/>
                <a:gd name="f16" fmla="*/ 0 1 f13"/>
                <a:gd name="f17" fmla="*/ 1997645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22932" h="1997645">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33" name="Freeform: Shape 32">
              <a:extLst>
                <a:ext uri="{FF2B5EF4-FFF2-40B4-BE49-F238E27FC236}">
                  <a16:creationId xmlns:a16="http://schemas.microsoft.com/office/drawing/2014/main" id="{C11CF159-AB1A-AE51-70B4-B362935014EF}"/>
                </a:ext>
              </a:extLst>
            </p:cNvPr>
            <p:cNvSpPr/>
            <p:nvPr/>
          </p:nvSpPr>
          <p:spPr>
            <a:xfrm>
              <a:off x="4893466" y="3299328"/>
              <a:ext cx="983455" cy="614659"/>
            </a:xfrm>
            <a:custGeom>
              <a:avLst/>
              <a:gdLst>
                <a:gd name="f0" fmla="val 10800000"/>
                <a:gd name="f1" fmla="val 5400000"/>
                <a:gd name="f2" fmla="val 180"/>
                <a:gd name="f3" fmla="val w"/>
                <a:gd name="f4" fmla="val h"/>
                <a:gd name="f5" fmla="val 0"/>
                <a:gd name="f6" fmla="val 983456"/>
                <a:gd name="f7" fmla="val 614660"/>
                <a:gd name="f8" fmla="val 61466"/>
                <a:gd name="f9" fmla="val 27519"/>
                <a:gd name="f10" fmla="val 921990"/>
                <a:gd name="f11" fmla="val 955937"/>
                <a:gd name="f12" fmla="val 553194"/>
                <a:gd name="f13" fmla="val 587141"/>
                <a:gd name="f14" fmla="+- 0 0 -90"/>
                <a:gd name="f15" fmla="*/ f3 1 983456"/>
                <a:gd name="f16" fmla="*/ f4 1 614660"/>
                <a:gd name="f17" fmla="val f5"/>
                <a:gd name="f18" fmla="val f6"/>
                <a:gd name="f19" fmla="val f7"/>
                <a:gd name="f20" fmla="*/ f14 f0 1"/>
                <a:gd name="f21" fmla="+- f19 0 f17"/>
                <a:gd name="f22" fmla="+- f18 0 f17"/>
                <a:gd name="f23" fmla="*/ f20 1 f2"/>
                <a:gd name="f24" fmla="*/ f22 1 983456"/>
                <a:gd name="f25" fmla="*/ f21 1 614660"/>
                <a:gd name="f26" fmla="*/ 0 f22 1"/>
                <a:gd name="f27" fmla="*/ 61466 f21 1"/>
                <a:gd name="f28" fmla="*/ 61466 f22 1"/>
                <a:gd name="f29" fmla="*/ 0 f21 1"/>
                <a:gd name="f30" fmla="*/ 921990 f22 1"/>
                <a:gd name="f31" fmla="*/ 983456 f22 1"/>
                <a:gd name="f32" fmla="*/ 553194 f21 1"/>
                <a:gd name="f33" fmla="*/ 614660 f21 1"/>
                <a:gd name="f34" fmla="+- f23 0 f1"/>
                <a:gd name="f35" fmla="*/ f26 1 983456"/>
                <a:gd name="f36" fmla="*/ f27 1 614660"/>
                <a:gd name="f37" fmla="*/ f28 1 983456"/>
                <a:gd name="f38" fmla="*/ f29 1 614660"/>
                <a:gd name="f39" fmla="*/ f30 1 983456"/>
                <a:gd name="f40" fmla="*/ f31 1 983456"/>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83456"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9046" cap="flat">
              <a:solidFill>
                <a:srgbClr val="A3C1E0"/>
              </a:solidFill>
              <a:prstDash val="solid"/>
            </a:ln>
          </p:spPr>
          <p:txBody>
            <a:bodyPr vert="horz" wrap="square" lIns="40864" tIns="33238" rIns="40864" bIns="33238"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Healthy food pack </a:t>
              </a:r>
            </a:p>
          </p:txBody>
        </p:sp>
        <p:sp>
          <p:nvSpPr>
            <p:cNvPr id="34" name="Freeform: Shape 33">
              <a:extLst>
                <a:ext uri="{FF2B5EF4-FFF2-40B4-BE49-F238E27FC236}">
                  <a16:creationId xmlns:a16="http://schemas.microsoft.com/office/drawing/2014/main" id="{807E3217-6951-1DE0-F298-9B21287D7CE7}"/>
                </a:ext>
              </a:extLst>
            </p:cNvPr>
            <p:cNvSpPr/>
            <p:nvPr/>
          </p:nvSpPr>
          <p:spPr>
            <a:xfrm>
              <a:off x="4770534" y="1609014"/>
              <a:ext cx="122931" cy="2765968"/>
            </a:xfrm>
            <a:custGeom>
              <a:avLst/>
              <a:gdLst>
                <a:gd name="f0" fmla="val w"/>
                <a:gd name="f1" fmla="val h"/>
                <a:gd name="f2" fmla="val 0"/>
                <a:gd name="f3" fmla="val 122932"/>
                <a:gd name="f4" fmla="val 2765970"/>
                <a:gd name="f5" fmla="*/ f0 1 122932"/>
                <a:gd name="f6" fmla="*/ f1 1 2765970"/>
                <a:gd name="f7" fmla="val f2"/>
                <a:gd name="f8" fmla="val f3"/>
                <a:gd name="f9" fmla="val f4"/>
                <a:gd name="f10" fmla="+- f9 0 f7"/>
                <a:gd name="f11" fmla="+- f8 0 f7"/>
                <a:gd name="f12" fmla="*/ f11 1 122932"/>
                <a:gd name="f13" fmla="*/ f10 1 2765970"/>
                <a:gd name="f14" fmla="*/ 0 1 f12"/>
                <a:gd name="f15" fmla="*/ 122932 1 f12"/>
                <a:gd name="f16" fmla="*/ 0 1 f13"/>
                <a:gd name="f17" fmla="*/ 2765970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22932" h="2765970">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35" name="Freeform: Shape 34">
              <a:extLst>
                <a:ext uri="{FF2B5EF4-FFF2-40B4-BE49-F238E27FC236}">
                  <a16:creationId xmlns:a16="http://schemas.microsoft.com/office/drawing/2014/main" id="{763A2A38-C0F0-CAAC-6A94-3A086A78E843}"/>
                </a:ext>
              </a:extLst>
            </p:cNvPr>
            <p:cNvSpPr/>
            <p:nvPr/>
          </p:nvSpPr>
          <p:spPr>
            <a:xfrm>
              <a:off x="4893466" y="4067653"/>
              <a:ext cx="983455" cy="614659"/>
            </a:xfrm>
            <a:custGeom>
              <a:avLst/>
              <a:gdLst>
                <a:gd name="f0" fmla="val 10800000"/>
                <a:gd name="f1" fmla="val 5400000"/>
                <a:gd name="f2" fmla="val 180"/>
                <a:gd name="f3" fmla="val w"/>
                <a:gd name="f4" fmla="val h"/>
                <a:gd name="f5" fmla="val 0"/>
                <a:gd name="f6" fmla="val 983456"/>
                <a:gd name="f7" fmla="val 614660"/>
                <a:gd name="f8" fmla="val 61466"/>
                <a:gd name="f9" fmla="val 27519"/>
                <a:gd name="f10" fmla="val 921990"/>
                <a:gd name="f11" fmla="val 955937"/>
                <a:gd name="f12" fmla="val 553194"/>
                <a:gd name="f13" fmla="val 587141"/>
                <a:gd name="f14" fmla="+- 0 0 -90"/>
                <a:gd name="f15" fmla="*/ f3 1 983456"/>
                <a:gd name="f16" fmla="*/ f4 1 614660"/>
                <a:gd name="f17" fmla="val f5"/>
                <a:gd name="f18" fmla="val f6"/>
                <a:gd name="f19" fmla="val f7"/>
                <a:gd name="f20" fmla="*/ f14 f0 1"/>
                <a:gd name="f21" fmla="+- f19 0 f17"/>
                <a:gd name="f22" fmla="+- f18 0 f17"/>
                <a:gd name="f23" fmla="*/ f20 1 f2"/>
                <a:gd name="f24" fmla="*/ f22 1 983456"/>
                <a:gd name="f25" fmla="*/ f21 1 614660"/>
                <a:gd name="f26" fmla="*/ 0 f22 1"/>
                <a:gd name="f27" fmla="*/ 61466 f21 1"/>
                <a:gd name="f28" fmla="*/ 61466 f22 1"/>
                <a:gd name="f29" fmla="*/ 0 f21 1"/>
                <a:gd name="f30" fmla="*/ 921990 f22 1"/>
                <a:gd name="f31" fmla="*/ 983456 f22 1"/>
                <a:gd name="f32" fmla="*/ 553194 f21 1"/>
                <a:gd name="f33" fmla="*/ 614660 f21 1"/>
                <a:gd name="f34" fmla="+- f23 0 f1"/>
                <a:gd name="f35" fmla="*/ f26 1 983456"/>
                <a:gd name="f36" fmla="*/ f27 1 614660"/>
                <a:gd name="f37" fmla="*/ f28 1 983456"/>
                <a:gd name="f38" fmla="*/ f29 1 614660"/>
                <a:gd name="f39" fmla="*/ f30 1 983456"/>
                <a:gd name="f40" fmla="*/ f31 1 983456"/>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83456"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9046" cap="flat">
              <a:solidFill>
                <a:srgbClr val="A3C1E0"/>
              </a:solidFill>
              <a:prstDash val="solid"/>
            </a:ln>
          </p:spPr>
          <p:txBody>
            <a:bodyPr vert="horz" wrap="square" lIns="40864" tIns="33238" rIns="40864" bIns="33238"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Medically Tailored Food Boxes</a:t>
              </a:r>
            </a:p>
          </p:txBody>
        </p:sp>
        <p:sp>
          <p:nvSpPr>
            <p:cNvPr id="36" name="Freeform: Shape 35">
              <a:extLst>
                <a:ext uri="{FF2B5EF4-FFF2-40B4-BE49-F238E27FC236}">
                  <a16:creationId xmlns:a16="http://schemas.microsoft.com/office/drawing/2014/main" id="{0E394044-9F4E-E8E5-00D3-EB6243569A83}"/>
                </a:ext>
              </a:extLst>
            </p:cNvPr>
            <p:cNvSpPr/>
            <p:nvPr/>
          </p:nvSpPr>
          <p:spPr>
            <a:xfrm>
              <a:off x="4770534" y="1609014"/>
              <a:ext cx="122931" cy="3534293"/>
            </a:xfrm>
            <a:custGeom>
              <a:avLst/>
              <a:gdLst>
                <a:gd name="f0" fmla="val w"/>
                <a:gd name="f1" fmla="val h"/>
                <a:gd name="f2" fmla="val 0"/>
                <a:gd name="f3" fmla="val 122932"/>
                <a:gd name="f4" fmla="val 3534295"/>
                <a:gd name="f5" fmla="*/ f0 1 122932"/>
                <a:gd name="f6" fmla="*/ f1 1 3534295"/>
                <a:gd name="f7" fmla="val f2"/>
                <a:gd name="f8" fmla="val f3"/>
                <a:gd name="f9" fmla="val f4"/>
                <a:gd name="f10" fmla="+- f9 0 f7"/>
                <a:gd name="f11" fmla="+- f8 0 f7"/>
                <a:gd name="f12" fmla="*/ f11 1 122932"/>
                <a:gd name="f13" fmla="*/ f10 1 3534295"/>
                <a:gd name="f14" fmla="*/ 0 1 f12"/>
                <a:gd name="f15" fmla="*/ 122932 1 f12"/>
                <a:gd name="f16" fmla="*/ 0 1 f13"/>
                <a:gd name="f17" fmla="*/ 3534295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22932" h="3534295">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37" name="Freeform: Shape 36">
              <a:extLst>
                <a:ext uri="{FF2B5EF4-FFF2-40B4-BE49-F238E27FC236}">
                  <a16:creationId xmlns:a16="http://schemas.microsoft.com/office/drawing/2014/main" id="{BE45AF65-88F8-BAA1-7584-B1D598312B1F}"/>
                </a:ext>
              </a:extLst>
            </p:cNvPr>
            <p:cNvSpPr/>
            <p:nvPr/>
          </p:nvSpPr>
          <p:spPr>
            <a:xfrm>
              <a:off x="4893466" y="4835978"/>
              <a:ext cx="983455" cy="614659"/>
            </a:xfrm>
            <a:custGeom>
              <a:avLst/>
              <a:gdLst>
                <a:gd name="f0" fmla="val 10800000"/>
                <a:gd name="f1" fmla="val 5400000"/>
                <a:gd name="f2" fmla="val 180"/>
                <a:gd name="f3" fmla="val w"/>
                <a:gd name="f4" fmla="val h"/>
                <a:gd name="f5" fmla="val 0"/>
                <a:gd name="f6" fmla="val 983456"/>
                <a:gd name="f7" fmla="val 614660"/>
                <a:gd name="f8" fmla="val 61466"/>
                <a:gd name="f9" fmla="val 27519"/>
                <a:gd name="f10" fmla="val 921990"/>
                <a:gd name="f11" fmla="val 955937"/>
                <a:gd name="f12" fmla="val 553194"/>
                <a:gd name="f13" fmla="val 587141"/>
                <a:gd name="f14" fmla="+- 0 0 -90"/>
                <a:gd name="f15" fmla="*/ f3 1 983456"/>
                <a:gd name="f16" fmla="*/ f4 1 614660"/>
                <a:gd name="f17" fmla="val f5"/>
                <a:gd name="f18" fmla="val f6"/>
                <a:gd name="f19" fmla="val f7"/>
                <a:gd name="f20" fmla="*/ f14 f0 1"/>
                <a:gd name="f21" fmla="+- f19 0 f17"/>
                <a:gd name="f22" fmla="+- f18 0 f17"/>
                <a:gd name="f23" fmla="*/ f20 1 f2"/>
                <a:gd name="f24" fmla="*/ f22 1 983456"/>
                <a:gd name="f25" fmla="*/ f21 1 614660"/>
                <a:gd name="f26" fmla="*/ 0 f22 1"/>
                <a:gd name="f27" fmla="*/ 61466 f21 1"/>
                <a:gd name="f28" fmla="*/ 61466 f22 1"/>
                <a:gd name="f29" fmla="*/ 0 f21 1"/>
                <a:gd name="f30" fmla="*/ 921990 f22 1"/>
                <a:gd name="f31" fmla="*/ 983456 f22 1"/>
                <a:gd name="f32" fmla="*/ 553194 f21 1"/>
                <a:gd name="f33" fmla="*/ 614660 f21 1"/>
                <a:gd name="f34" fmla="+- f23 0 f1"/>
                <a:gd name="f35" fmla="*/ f26 1 983456"/>
                <a:gd name="f36" fmla="*/ f27 1 614660"/>
                <a:gd name="f37" fmla="*/ f28 1 983456"/>
                <a:gd name="f38" fmla="*/ f29 1 614660"/>
                <a:gd name="f39" fmla="*/ f30 1 983456"/>
                <a:gd name="f40" fmla="*/ f31 1 983456"/>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83456"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9046" cap="flat">
              <a:solidFill>
                <a:srgbClr val="A3C1E0"/>
              </a:solidFill>
              <a:prstDash val="solid"/>
            </a:ln>
          </p:spPr>
          <p:txBody>
            <a:bodyPr vert="horz" wrap="square" lIns="40864" tIns="33238" rIns="40864" bIns="33238"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Medically Tailored Food Packages</a:t>
              </a:r>
            </a:p>
          </p:txBody>
        </p:sp>
        <p:sp>
          <p:nvSpPr>
            <p:cNvPr id="38" name="Freeform: Shape 37">
              <a:extLst>
                <a:ext uri="{FF2B5EF4-FFF2-40B4-BE49-F238E27FC236}">
                  <a16:creationId xmlns:a16="http://schemas.microsoft.com/office/drawing/2014/main" id="{3CE75640-C703-9D0B-F640-05D20FCBCA8B}"/>
                </a:ext>
              </a:extLst>
            </p:cNvPr>
            <p:cNvSpPr/>
            <p:nvPr/>
          </p:nvSpPr>
          <p:spPr>
            <a:xfrm>
              <a:off x="6184251" y="994355"/>
              <a:ext cx="1229319" cy="614659"/>
            </a:xfrm>
            <a:custGeom>
              <a:avLst/>
              <a:gdLst>
                <a:gd name="f0" fmla="val 10800000"/>
                <a:gd name="f1" fmla="val 5400000"/>
                <a:gd name="f2" fmla="val 180"/>
                <a:gd name="f3" fmla="val w"/>
                <a:gd name="f4" fmla="val h"/>
                <a:gd name="f5" fmla="val 0"/>
                <a:gd name="f6" fmla="val 1229320"/>
                <a:gd name="f7" fmla="val 614660"/>
                <a:gd name="f8" fmla="val 61466"/>
                <a:gd name="f9" fmla="val 27519"/>
                <a:gd name="f10" fmla="val 1167854"/>
                <a:gd name="f11" fmla="val 1201801"/>
                <a:gd name="f12" fmla="val 553194"/>
                <a:gd name="f13" fmla="val 587141"/>
                <a:gd name="f14" fmla="+- 0 0 -90"/>
                <a:gd name="f15" fmla="*/ f3 1 1229320"/>
                <a:gd name="f16" fmla="*/ f4 1 614660"/>
                <a:gd name="f17" fmla="val f5"/>
                <a:gd name="f18" fmla="val f6"/>
                <a:gd name="f19" fmla="val f7"/>
                <a:gd name="f20" fmla="*/ f14 f0 1"/>
                <a:gd name="f21" fmla="+- f19 0 f17"/>
                <a:gd name="f22" fmla="+- f18 0 f17"/>
                <a:gd name="f23" fmla="*/ f20 1 f2"/>
                <a:gd name="f24" fmla="*/ f22 1 1229320"/>
                <a:gd name="f25" fmla="*/ f21 1 614660"/>
                <a:gd name="f26" fmla="*/ 0 f22 1"/>
                <a:gd name="f27" fmla="*/ 61466 f21 1"/>
                <a:gd name="f28" fmla="*/ 61466 f22 1"/>
                <a:gd name="f29" fmla="*/ 0 f21 1"/>
                <a:gd name="f30" fmla="*/ 1167854 f22 1"/>
                <a:gd name="f31" fmla="*/ 1229320 f22 1"/>
                <a:gd name="f32" fmla="*/ 553194 f21 1"/>
                <a:gd name="f33" fmla="*/ 614660 f21 1"/>
                <a:gd name="f34" fmla="+- f23 0 f1"/>
                <a:gd name="f35" fmla="*/ f26 1 1229320"/>
                <a:gd name="f36" fmla="*/ f27 1 614660"/>
                <a:gd name="f37" fmla="*/ f28 1 1229320"/>
                <a:gd name="f38" fmla="*/ f29 1 614660"/>
                <a:gd name="f39" fmla="*/ f30 1 1229320"/>
                <a:gd name="f40" fmla="*/ f31 1 1229320"/>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229320"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264D73"/>
            </a:solidFill>
            <a:ln w="19046" cap="flat">
              <a:solidFill>
                <a:srgbClr val="FFFFFF"/>
              </a:solidFill>
              <a:prstDash val="solid"/>
            </a:ln>
          </p:spPr>
          <p:txBody>
            <a:bodyPr vert="horz" wrap="square" lIns="38953" tIns="31976" rIns="38953" bIns="31976" anchor="ctr" anchorCtr="1" compatLnSpc="1">
              <a:noAutofit/>
            </a:bodyPr>
            <a:lstStyle/>
            <a:p>
              <a:pPr marL="0" marR="0" lvl="0" indent="0" algn="ctr" defTabSz="488947"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100" b="0" i="0" u="none" strike="noStrike" kern="1200" cap="none" spc="0" baseline="0">
                  <a:solidFill>
                    <a:srgbClr val="FFFFFF"/>
                  </a:solidFill>
                  <a:uFillTx/>
                  <a:latin typeface="Calibri"/>
                </a:rPr>
                <a:t>Medically Tailored Groceries continued</a:t>
              </a:r>
            </a:p>
          </p:txBody>
        </p:sp>
        <p:sp>
          <p:nvSpPr>
            <p:cNvPr id="39" name="Freeform: Shape 38">
              <a:extLst>
                <a:ext uri="{FF2B5EF4-FFF2-40B4-BE49-F238E27FC236}">
                  <a16:creationId xmlns:a16="http://schemas.microsoft.com/office/drawing/2014/main" id="{145DD7EB-D666-86B3-5067-725938BD90C4}"/>
                </a:ext>
              </a:extLst>
            </p:cNvPr>
            <p:cNvSpPr/>
            <p:nvPr/>
          </p:nvSpPr>
          <p:spPr>
            <a:xfrm>
              <a:off x="6307183" y="1609014"/>
              <a:ext cx="122931" cy="460994"/>
            </a:xfrm>
            <a:custGeom>
              <a:avLst/>
              <a:gdLst>
                <a:gd name="f0" fmla="val w"/>
                <a:gd name="f1" fmla="val h"/>
                <a:gd name="f2" fmla="val 0"/>
                <a:gd name="f3" fmla="val 122932"/>
                <a:gd name="f4" fmla="val 460995"/>
                <a:gd name="f5" fmla="*/ f0 1 122932"/>
                <a:gd name="f6" fmla="*/ f1 1 460995"/>
                <a:gd name="f7" fmla="val f2"/>
                <a:gd name="f8" fmla="val f3"/>
                <a:gd name="f9" fmla="val f4"/>
                <a:gd name="f10" fmla="+- f9 0 f7"/>
                <a:gd name="f11" fmla="+- f8 0 f7"/>
                <a:gd name="f12" fmla="*/ f11 1 122932"/>
                <a:gd name="f13" fmla="*/ f10 1 460995"/>
                <a:gd name="f14" fmla="*/ 0 1 f12"/>
                <a:gd name="f15" fmla="*/ 122932 1 f12"/>
                <a:gd name="f16" fmla="*/ 0 1 f13"/>
                <a:gd name="f17" fmla="*/ 460995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22932" h="460995">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40" name="Freeform: Shape 39">
              <a:extLst>
                <a:ext uri="{FF2B5EF4-FFF2-40B4-BE49-F238E27FC236}">
                  <a16:creationId xmlns:a16="http://schemas.microsoft.com/office/drawing/2014/main" id="{99176909-67C9-E5AD-AD1E-7D6C6D9D5A4C}"/>
                </a:ext>
              </a:extLst>
            </p:cNvPr>
            <p:cNvSpPr/>
            <p:nvPr/>
          </p:nvSpPr>
          <p:spPr>
            <a:xfrm>
              <a:off x="6430115" y="1762679"/>
              <a:ext cx="983455" cy="614659"/>
            </a:xfrm>
            <a:custGeom>
              <a:avLst/>
              <a:gdLst>
                <a:gd name="f0" fmla="val 10800000"/>
                <a:gd name="f1" fmla="val 5400000"/>
                <a:gd name="f2" fmla="val 180"/>
                <a:gd name="f3" fmla="val w"/>
                <a:gd name="f4" fmla="val h"/>
                <a:gd name="f5" fmla="val 0"/>
                <a:gd name="f6" fmla="val 983456"/>
                <a:gd name="f7" fmla="val 614660"/>
                <a:gd name="f8" fmla="val 61466"/>
                <a:gd name="f9" fmla="val 27519"/>
                <a:gd name="f10" fmla="val 921990"/>
                <a:gd name="f11" fmla="val 955937"/>
                <a:gd name="f12" fmla="val 553194"/>
                <a:gd name="f13" fmla="val 587141"/>
                <a:gd name="f14" fmla="+- 0 0 -90"/>
                <a:gd name="f15" fmla="*/ f3 1 983456"/>
                <a:gd name="f16" fmla="*/ f4 1 614660"/>
                <a:gd name="f17" fmla="val f5"/>
                <a:gd name="f18" fmla="val f6"/>
                <a:gd name="f19" fmla="val f7"/>
                <a:gd name="f20" fmla="*/ f14 f0 1"/>
                <a:gd name="f21" fmla="+- f19 0 f17"/>
                <a:gd name="f22" fmla="+- f18 0 f17"/>
                <a:gd name="f23" fmla="*/ f20 1 f2"/>
                <a:gd name="f24" fmla="*/ f22 1 983456"/>
                <a:gd name="f25" fmla="*/ f21 1 614660"/>
                <a:gd name="f26" fmla="*/ 0 f22 1"/>
                <a:gd name="f27" fmla="*/ 61466 f21 1"/>
                <a:gd name="f28" fmla="*/ 61466 f22 1"/>
                <a:gd name="f29" fmla="*/ 0 f21 1"/>
                <a:gd name="f30" fmla="*/ 921990 f22 1"/>
                <a:gd name="f31" fmla="*/ 983456 f22 1"/>
                <a:gd name="f32" fmla="*/ 553194 f21 1"/>
                <a:gd name="f33" fmla="*/ 614660 f21 1"/>
                <a:gd name="f34" fmla="+- f23 0 f1"/>
                <a:gd name="f35" fmla="*/ f26 1 983456"/>
                <a:gd name="f36" fmla="*/ f27 1 614660"/>
                <a:gd name="f37" fmla="*/ f28 1 983456"/>
                <a:gd name="f38" fmla="*/ f29 1 614660"/>
                <a:gd name="f39" fmla="*/ f30 1 983456"/>
                <a:gd name="f40" fmla="*/ f31 1 983456"/>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83456"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9046" cap="flat">
              <a:solidFill>
                <a:srgbClr val="A3C1E0"/>
              </a:solidFill>
              <a:prstDash val="solid"/>
            </a:ln>
          </p:spPr>
          <p:txBody>
            <a:bodyPr vert="horz" wrap="square" lIns="40864" tIns="33238" rIns="40864" bIns="33238"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Nutritionally appropriate food boxes</a:t>
              </a:r>
            </a:p>
          </p:txBody>
        </p:sp>
        <p:sp>
          <p:nvSpPr>
            <p:cNvPr id="41" name="Freeform: Shape 40">
              <a:extLst>
                <a:ext uri="{FF2B5EF4-FFF2-40B4-BE49-F238E27FC236}">
                  <a16:creationId xmlns:a16="http://schemas.microsoft.com/office/drawing/2014/main" id="{BDE337F9-AD09-63A1-4CEC-34C9911DAB76}"/>
                </a:ext>
              </a:extLst>
            </p:cNvPr>
            <p:cNvSpPr/>
            <p:nvPr/>
          </p:nvSpPr>
          <p:spPr>
            <a:xfrm>
              <a:off x="6307183" y="1609014"/>
              <a:ext cx="122931" cy="1229319"/>
            </a:xfrm>
            <a:custGeom>
              <a:avLst/>
              <a:gdLst>
                <a:gd name="f0" fmla="val w"/>
                <a:gd name="f1" fmla="val h"/>
                <a:gd name="f2" fmla="val 0"/>
                <a:gd name="f3" fmla="val 122932"/>
                <a:gd name="f4" fmla="val 1229320"/>
                <a:gd name="f5" fmla="*/ f0 1 122932"/>
                <a:gd name="f6" fmla="*/ f1 1 1229320"/>
                <a:gd name="f7" fmla="val f2"/>
                <a:gd name="f8" fmla="val f3"/>
                <a:gd name="f9" fmla="val f4"/>
                <a:gd name="f10" fmla="+- f9 0 f7"/>
                <a:gd name="f11" fmla="+- f8 0 f7"/>
                <a:gd name="f12" fmla="*/ f11 1 122932"/>
                <a:gd name="f13" fmla="*/ f10 1 1229320"/>
                <a:gd name="f14" fmla="*/ 0 1 f12"/>
                <a:gd name="f15" fmla="*/ 122932 1 f12"/>
                <a:gd name="f16" fmla="*/ 0 1 f13"/>
                <a:gd name="f17" fmla="*/ 1229320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22932" h="1229320">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42" name="Freeform: Shape 41">
              <a:extLst>
                <a:ext uri="{FF2B5EF4-FFF2-40B4-BE49-F238E27FC236}">
                  <a16:creationId xmlns:a16="http://schemas.microsoft.com/office/drawing/2014/main" id="{61916BAD-D9A9-CE06-DB7D-19DCE9EF9B30}"/>
                </a:ext>
              </a:extLst>
            </p:cNvPr>
            <p:cNvSpPr/>
            <p:nvPr/>
          </p:nvSpPr>
          <p:spPr>
            <a:xfrm>
              <a:off x="6430115" y="2531004"/>
              <a:ext cx="983455" cy="614659"/>
            </a:xfrm>
            <a:custGeom>
              <a:avLst/>
              <a:gdLst>
                <a:gd name="f0" fmla="val 10800000"/>
                <a:gd name="f1" fmla="val 5400000"/>
                <a:gd name="f2" fmla="val 180"/>
                <a:gd name="f3" fmla="val w"/>
                <a:gd name="f4" fmla="val h"/>
                <a:gd name="f5" fmla="val 0"/>
                <a:gd name="f6" fmla="val 983456"/>
                <a:gd name="f7" fmla="val 614660"/>
                <a:gd name="f8" fmla="val 61466"/>
                <a:gd name="f9" fmla="val 27519"/>
                <a:gd name="f10" fmla="val 921990"/>
                <a:gd name="f11" fmla="val 955937"/>
                <a:gd name="f12" fmla="val 553194"/>
                <a:gd name="f13" fmla="val 587141"/>
                <a:gd name="f14" fmla="+- 0 0 -90"/>
                <a:gd name="f15" fmla="*/ f3 1 983456"/>
                <a:gd name="f16" fmla="*/ f4 1 614660"/>
                <a:gd name="f17" fmla="val f5"/>
                <a:gd name="f18" fmla="val f6"/>
                <a:gd name="f19" fmla="val f7"/>
                <a:gd name="f20" fmla="*/ f14 f0 1"/>
                <a:gd name="f21" fmla="+- f19 0 f17"/>
                <a:gd name="f22" fmla="+- f18 0 f17"/>
                <a:gd name="f23" fmla="*/ f20 1 f2"/>
                <a:gd name="f24" fmla="*/ f22 1 983456"/>
                <a:gd name="f25" fmla="*/ f21 1 614660"/>
                <a:gd name="f26" fmla="*/ 0 f22 1"/>
                <a:gd name="f27" fmla="*/ 61466 f21 1"/>
                <a:gd name="f28" fmla="*/ 61466 f22 1"/>
                <a:gd name="f29" fmla="*/ 0 f21 1"/>
                <a:gd name="f30" fmla="*/ 921990 f22 1"/>
                <a:gd name="f31" fmla="*/ 983456 f22 1"/>
                <a:gd name="f32" fmla="*/ 553194 f21 1"/>
                <a:gd name="f33" fmla="*/ 614660 f21 1"/>
                <a:gd name="f34" fmla="+- f23 0 f1"/>
                <a:gd name="f35" fmla="*/ f26 1 983456"/>
                <a:gd name="f36" fmla="*/ f27 1 614660"/>
                <a:gd name="f37" fmla="*/ f28 1 983456"/>
                <a:gd name="f38" fmla="*/ f29 1 614660"/>
                <a:gd name="f39" fmla="*/ f30 1 983456"/>
                <a:gd name="f40" fmla="*/ f31 1 983456"/>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83456"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9046" cap="flat">
              <a:solidFill>
                <a:srgbClr val="A3C1E0"/>
              </a:solidFill>
              <a:prstDash val="solid"/>
            </a:ln>
          </p:spPr>
          <p:txBody>
            <a:bodyPr vert="horz" wrap="square" lIns="40864" tIns="33238" rIns="40864" bIns="33238"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Pantry stocking</a:t>
              </a:r>
            </a:p>
          </p:txBody>
        </p:sp>
        <p:sp>
          <p:nvSpPr>
            <p:cNvPr id="43" name="Freeform: Shape 42">
              <a:extLst>
                <a:ext uri="{FF2B5EF4-FFF2-40B4-BE49-F238E27FC236}">
                  <a16:creationId xmlns:a16="http://schemas.microsoft.com/office/drawing/2014/main" id="{A4E35DF4-E353-5954-B526-5F812FAE591A}"/>
                </a:ext>
              </a:extLst>
            </p:cNvPr>
            <p:cNvSpPr/>
            <p:nvPr/>
          </p:nvSpPr>
          <p:spPr>
            <a:xfrm>
              <a:off x="6307183" y="1609014"/>
              <a:ext cx="122931" cy="1997643"/>
            </a:xfrm>
            <a:custGeom>
              <a:avLst/>
              <a:gdLst>
                <a:gd name="f0" fmla="val w"/>
                <a:gd name="f1" fmla="val h"/>
                <a:gd name="f2" fmla="val 0"/>
                <a:gd name="f3" fmla="val 122932"/>
                <a:gd name="f4" fmla="val 1997645"/>
                <a:gd name="f5" fmla="*/ f0 1 122932"/>
                <a:gd name="f6" fmla="*/ f1 1 1997645"/>
                <a:gd name="f7" fmla="val f2"/>
                <a:gd name="f8" fmla="val f3"/>
                <a:gd name="f9" fmla="val f4"/>
                <a:gd name="f10" fmla="+- f9 0 f7"/>
                <a:gd name="f11" fmla="+- f8 0 f7"/>
                <a:gd name="f12" fmla="*/ f11 1 122932"/>
                <a:gd name="f13" fmla="*/ f10 1 1997645"/>
                <a:gd name="f14" fmla="*/ 0 1 f12"/>
                <a:gd name="f15" fmla="*/ 122932 1 f12"/>
                <a:gd name="f16" fmla="*/ 0 1 f13"/>
                <a:gd name="f17" fmla="*/ 1997645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22932" h="1997645">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44" name="Freeform: Shape 43">
              <a:extLst>
                <a:ext uri="{FF2B5EF4-FFF2-40B4-BE49-F238E27FC236}">
                  <a16:creationId xmlns:a16="http://schemas.microsoft.com/office/drawing/2014/main" id="{E81A0FFF-F47E-60DA-DED4-0A24877493FD}"/>
                </a:ext>
              </a:extLst>
            </p:cNvPr>
            <p:cNvSpPr/>
            <p:nvPr/>
          </p:nvSpPr>
          <p:spPr>
            <a:xfrm>
              <a:off x="6430115" y="3299328"/>
              <a:ext cx="983455" cy="614659"/>
            </a:xfrm>
            <a:custGeom>
              <a:avLst/>
              <a:gdLst>
                <a:gd name="f0" fmla="val 10800000"/>
                <a:gd name="f1" fmla="val 5400000"/>
                <a:gd name="f2" fmla="val 180"/>
                <a:gd name="f3" fmla="val w"/>
                <a:gd name="f4" fmla="val h"/>
                <a:gd name="f5" fmla="val 0"/>
                <a:gd name="f6" fmla="val 983456"/>
                <a:gd name="f7" fmla="val 614660"/>
                <a:gd name="f8" fmla="val 61466"/>
                <a:gd name="f9" fmla="val 27519"/>
                <a:gd name="f10" fmla="val 921990"/>
                <a:gd name="f11" fmla="val 955937"/>
                <a:gd name="f12" fmla="val 553194"/>
                <a:gd name="f13" fmla="val 587141"/>
                <a:gd name="f14" fmla="+- 0 0 -90"/>
                <a:gd name="f15" fmla="*/ f3 1 983456"/>
                <a:gd name="f16" fmla="*/ f4 1 614660"/>
                <a:gd name="f17" fmla="val f5"/>
                <a:gd name="f18" fmla="val f6"/>
                <a:gd name="f19" fmla="val f7"/>
                <a:gd name="f20" fmla="*/ f14 f0 1"/>
                <a:gd name="f21" fmla="+- f19 0 f17"/>
                <a:gd name="f22" fmla="+- f18 0 f17"/>
                <a:gd name="f23" fmla="*/ f20 1 f2"/>
                <a:gd name="f24" fmla="*/ f22 1 983456"/>
                <a:gd name="f25" fmla="*/ f21 1 614660"/>
                <a:gd name="f26" fmla="*/ 0 f22 1"/>
                <a:gd name="f27" fmla="*/ 61466 f21 1"/>
                <a:gd name="f28" fmla="*/ 61466 f22 1"/>
                <a:gd name="f29" fmla="*/ 0 f21 1"/>
                <a:gd name="f30" fmla="*/ 921990 f22 1"/>
                <a:gd name="f31" fmla="*/ 983456 f22 1"/>
                <a:gd name="f32" fmla="*/ 553194 f21 1"/>
                <a:gd name="f33" fmla="*/ 614660 f21 1"/>
                <a:gd name="f34" fmla="+- f23 0 f1"/>
                <a:gd name="f35" fmla="*/ f26 1 983456"/>
                <a:gd name="f36" fmla="*/ f27 1 614660"/>
                <a:gd name="f37" fmla="*/ f28 1 983456"/>
                <a:gd name="f38" fmla="*/ f29 1 614660"/>
                <a:gd name="f39" fmla="*/ f30 1 983456"/>
                <a:gd name="f40" fmla="*/ f31 1 983456"/>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83456"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9046" cap="flat">
              <a:solidFill>
                <a:srgbClr val="A3C1E0"/>
              </a:solidFill>
              <a:prstDash val="solid"/>
            </a:ln>
          </p:spPr>
          <p:txBody>
            <a:bodyPr vert="horz" wrap="square" lIns="40864" tIns="33238" rIns="40864" bIns="33238"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Protein boxes</a:t>
              </a:r>
            </a:p>
          </p:txBody>
        </p:sp>
        <p:sp>
          <p:nvSpPr>
            <p:cNvPr id="45" name="Freeform: Shape 44">
              <a:extLst>
                <a:ext uri="{FF2B5EF4-FFF2-40B4-BE49-F238E27FC236}">
                  <a16:creationId xmlns:a16="http://schemas.microsoft.com/office/drawing/2014/main" id="{2362DB35-A72A-82E4-F0B7-8BF9823D7DE3}"/>
                </a:ext>
              </a:extLst>
            </p:cNvPr>
            <p:cNvSpPr/>
            <p:nvPr/>
          </p:nvSpPr>
          <p:spPr>
            <a:xfrm>
              <a:off x="6307183" y="1609014"/>
              <a:ext cx="122931" cy="2765968"/>
            </a:xfrm>
            <a:custGeom>
              <a:avLst/>
              <a:gdLst>
                <a:gd name="f0" fmla="val w"/>
                <a:gd name="f1" fmla="val h"/>
                <a:gd name="f2" fmla="val 0"/>
                <a:gd name="f3" fmla="val 122932"/>
                <a:gd name="f4" fmla="val 2765970"/>
                <a:gd name="f5" fmla="*/ f0 1 122932"/>
                <a:gd name="f6" fmla="*/ f1 1 2765970"/>
                <a:gd name="f7" fmla="val f2"/>
                <a:gd name="f8" fmla="val f3"/>
                <a:gd name="f9" fmla="val f4"/>
                <a:gd name="f10" fmla="+- f9 0 f7"/>
                <a:gd name="f11" fmla="+- f8 0 f7"/>
                <a:gd name="f12" fmla="*/ f11 1 122932"/>
                <a:gd name="f13" fmla="*/ f10 1 2765970"/>
                <a:gd name="f14" fmla="*/ 0 1 f12"/>
                <a:gd name="f15" fmla="*/ 122932 1 f12"/>
                <a:gd name="f16" fmla="*/ 0 1 f13"/>
                <a:gd name="f17" fmla="*/ 2765970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22932" h="2765970">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46" name="Freeform: Shape 45">
              <a:extLst>
                <a:ext uri="{FF2B5EF4-FFF2-40B4-BE49-F238E27FC236}">
                  <a16:creationId xmlns:a16="http://schemas.microsoft.com/office/drawing/2014/main" id="{59406C8E-1B43-3934-61C9-0573EFC290B5}"/>
                </a:ext>
              </a:extLst>
            </p:cNvPr>
            <p:cNvSpPr/>
            <p:nvPr/>
          </p:nvSpPr>
          <p:spPr>
            <a:xfrm>
              <a:off x="6430115" y="4067653"/>
              <a:ext cx="983455" cy="614659"/>
            </a:xfrm>
            <a:custGeom>
              <a:avLst/>
              <a:gdLst>
                <a:gd name="f0" fmla="val 10800000"/>
                <a:gd name="f1" fmla="val 5400000"/>
                <a:gd name="f2" fmla="val 180"/>
                <a:gd name="f3" fmla="val w"/>
                <a:gd name="f4" fmla="val h"/>
                <a:gd name="f5" fmla="val 0"/>
                <a:gd name="f6" fmla="val 983456"/>
                <a:gd name="f7" fmla="val 614660"/>
                <a:gd name="f8" fmla="val 61466"/>
                <a:gd name="f9" fmla="val 27519"/>
                <a:gd name="f10" fmla="val 921990"/>
                <a:gd name="f11" fmla="val 955937"/>
                <a:gd name="f12" fmla="val 553194"/>
                <a:gd name="f13" fmla="val 587141"/>
                <a:gd name="f14" fmla="+- 0 0 -90"/>
                <a:gd name="f15" fmla="*/ f3 1 983456"/>
                <a:gd name="f16" fmla="*/ f4 1 614660"/>
                <a:gd name="f17" fmla="val f5"/>
                <a:gd name="f18" fmla="val f6"/>
                <a:gd name="f19" fmla="val f7"/>
                <a:gd name="f20" fmla="*/ f14 f0 1"/>
                <a:gd name="f21" fmla="+- f19 0 f17"/>
                <a:gd name="f22" fmla="+- f18 0 f17"/>
                <a:gd name="f23" fmla="*/ f20 1 f2"/>
                <a:gd name="f24" fmla="*/ f22 1 983456"/>
                <a:gd name="f25" fmla="*/ f21 1 614660"/>
                <a:gd name="f26" fmla="*/ 0 f22 1"/>
                <a:gd name="f27" fmla="*/ 61466 f21 1"/>
                <a:gd name="f28" fmla="*/ 61466 f22 1"/>
                <a:gd name="f29" fmla="*/ 0 f21 1"/>
                <a:gd name="f30" fmla="*/ 921990 f22 1"/>
                <a:gd name="f31" fmla="*/ 983456 f22 1"/>
                <a:gd name="f32" fmla="*/ 553194 f21 1"/>
                <a:gd name="f33" fmla="*/ 614660 f21 1"/>
                <a:gd name="f34" fmla="+- f23 0 f1"/>
                <a:gd name="f35" fmla="*/ f26 1 983456"/>
                <a:gd name="f36" fmla="*/ f27 1 614660"/>
                <a:gd name="f37" fmla="*/ f28 1 983456"/>
                <a:gd name="f38" fmla="*/ f29 1 614660"/>
                <a:gd name="f39" fmla="*/ f30 1 983456"/>
                <a:gd name="f40" fmla="*/ f31 1 983456"/>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83456"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9046" cap="flat">
              <a:solidFill>
                <a:srgbClr val="A3C1E0"/>
              </a:solidFill>
              <a:prstDash val="solid"/>
            </a:ln>
          </p:spPr>
          <p:txBody>
            <a:bodyPr vert="horz" wrap="square" lIns="40864" tIns="33238" rIns="40864" bIns="33238"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Short term grocery provision</a:t>
              </a:r>
            </a:p>
          </p:txBody>
        </p:sp>
        <p:sp>
          <p:nvSpPr>
            <p:cNvPr id="47" name="Freeform: Shape 46">
              <a:extLst>
                <a:ext uri="{FF2B5EF4-FFF2-40B4-BE49-F238E27FC236}">
                  <a16:creationId xmlns:a16="http://schemas.microsoft.com/office/drawing/2014/main" id="{B2E11949-9404-04DD-66BF-F71C5D2DBB26}"/>
                </a:ext>
              </a:extLst>
            </p:cNvPr>
            <p:cNvSpPr/>
            <p:nvPr/>
          </p:nvSpPr>
          <p:spPr>
            <a:xfrm>
              <a:off x="6307183" y="1609014"/>
              <a:ext cx="122931" cy="3534293"/>
            </a:xfrm>
            <a:custGeom>
              <a:avLst/>
              <a:gdLst>
                <a:gd name="f0" fmla="val w"/>
                <a:gd name="f1" fmla="val h"/>
                <a:gd name="f2" fmla="val 0"/>
                <a:gd name="f3" fmla="val 122932"/>
                <a:gd name="f4" fmla="val 3534295"/>
                <a:gd name="f5" fmla="*/ f0 1 122932"/>
                <a:gd name="f6" fmla="*/ f1 1 3534295"/>
                <a:gd name="f7" fmla="val f2"/>
                <a:gd name="f8" fmla="val f3"/>
                <a:gd name="f9" fmla="val f4"/>
                <a:gd name="f10" fmla="+- f9 0 f7"/>
                <a:gd name="f11" fmla="+- f8 0 f7"/>
                <a:gd name="f12" fmla="*/ f11 1 122932"/>
                <a:gd name="f13" fmla="*/ f10 1 3534295"/>
                <a:gd name="f14" fmla="*/ 0 1 f12"/>
                <a:gd name="f15" fmla="*/ 122932 1 f12"/>
                <a:gd name="f16" fmla="*/ 0 1 f13"/>
                <a:gd name="f17" fmla="*/ 3534295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22932" h="3534295">
                  <a:moveTo>
                    <a:pt x="f2" y="f2"/>
                  </a:moveTo>
                  <a:lnTo>
                    <a:pt x="f2" y="f4"/>
                  </a:lnTo>
                  <a:lnTo>
                    <a:pt x="f3" y="f4"/>
                  </a:lnTo>
                </a:path>
              </a:pathLst>
            </a:custGeom>
            <a:noFill/>
            <a:ln w="19046" cap="flat">
              <a:solidFill>
                <a:srgbClr val="8199B2"/>
              </a:solidFill>
              <a:prstDash val="solid"/>
            </a:ln>
          </p:spPr>
          <p:txBody>
            <a:bodyPr lIns="0" tIns="0" rIns="0" bIns="0"/>
            <a:lstStyle/>
            <a:p>
              <a:endParaRPr lang="en-US"/>
            </a:p>
          </p:txBody>
        </p:sp>
        <p:sp>
          <p:nvSpPr>
            <p:cNvPr id="48" name="Freeform: Shape 47">
              <a:extLst>
                <a:ext uri="{FF2B5EF4-FFF2-40B4-BE49-F238E27FC236}">
                  <a16:creationId xmlns:a16="http://schemas.microsoft.com/office/drawing/2014/main" id="{2561A311-E5FD-8F8A-19F4-B223CF363ACA}"/>
                </a:ext>
              </a:extLst>
            </p:cNvPr>
            <p:cNvSpPr/>
            <p:nvPr/>
          </p:nvSpPr>
          <p:spPr>
            <a:xfrm>
              <a:off x="6430115" y="4835978"/>
              <a:ext cx="983455" cy="614659"/>
            </a:xfrm>
            <a:custGeom>
              <a:avLst/>
              <a:gdLst>
                <a:gd name="f0" fmla="val 10800000"/>
                <a:gd name="f1" fmla="val 5400000"/>
                <a:gd name="f2" fmla="val 180"/>
                <a:gd name="f3" fmla="val w"/>
                <a:gd name="f4" fmla="val h"/>
                <a:gd name="f5" fmla="val 0"/>
                <a:gd name="f6" fmla="val 983456"/>
                <a:gd name="f7" fmla="val 614660"/>
                <a:gd name="f8" fmla="val 61466"/>
                <a:gd name="f9" fmla="val 27519"/>
                <a:gd name="f10" fmla="val 921990"/>
                <a:gd name="f11" fmla="val 955937"/>
                <a:gd name="f12" fmla="val 553194"/>
                <a:gd name="f13" fmla="val 587141"/>
                <a:gd name="f14" fmla="+- 0 0 -90"/>
                <a:gd name="f15" fmla="*/ f3 1 983456"/>
                <a:gd name="f16" fmla="*/ f4 1 614660"/>
                <a:gd name="f17" fmla="val f5"/>
                <a:gd name="f18" fmla="val f6"/>
                <a:gd name="f19" fmla="val f7"/>
                <a:gd name="f20" fmla="*/ f14 f0 1"/>
                <a:gd name="f21" fmla="+- f19 0 f17"/>
                <a:gd name="f22" fmla="+- f18 0 f17"/>
                <a:gd name="f23" fmla="*/ f20 1 f2"/>
                <a:gd name="f24" fmla="*/ f22 1 983456"/>
                <a:gd name="f25" fmla="*/ f21 1 614660"/>
                <a:gd name="f26" fmla="*/ 0 f22 1"/>
                <a:gd name="f27" fmla="*/ 61466 f21 1"/>
                <a:gd name="f28" fmla="*/ 61466 f22 1"/>
                <a:gd name="f29" fmla="*/ 0 f21 1"/>
                <a:gd name="f30" fmla="*/ 921990 f22 1"/>
                <a:gd name="f31" fmla="*/ 983456 f22 1"/>
                <a:gd name="f32" fmla="*/ 553194 f21 1"/>
                <a:gd name="f33" fmla="*/ 614660 f21 1"/>
                <a:gd name="f34" fmla="+- f23 0 f1"/>
                <a:gd name="f35" fmla="*/ f26 1 983456"/>
                <a:gd name="f36" fmla="*/ f27 1 614660"/>
                <a:gd name="f37" fmla="*/ f28 1 983456"/>
                <a:gd name="f38" fmla="*/ f29 1 614660"/>
                <a:gd name="f39" fmla="*/ f30 1 983456"/>
                <a:gd name="f40" fmla="*/ f31 1 983456"/>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83456"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9046" cap="flat">
              <a:solidFill>
                <a:srgbClr val="A3C1E0"/>
              </a:solidFill>
              <a:prstDash val="solid"/>
            </a:ln>
          </p:spPr>
          <p:txBody>
            <a:bodyPr vert="horz" wrap="square" lIns="40864" tIns="33238" rIns="40864" bIns="33238"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Medically tailored food prescription</a:t>
              </a:r>
            </a:p>
          </p:txBody>
        </p:sp>
        <p:sp>
          <p:nvSpPr>
            <p:cNvPr id="49" name="Freeform: Shape 48">
              <a:extLst>
                <a:ext uri="{FF2B5EF4-FFF2-40B4-BE49-F238E27FC236}">
                  <a16:creationId xmlns:a16="http://schemas.microsoft.com/office/drawing/2014/main" id="{2874A03B-24B9-042A-76FC-4C0B616D5294}"/>
                </a:ext>
              </a:extLst>
            </p:cNvPr>
            <p:cNvSpPr/>
            <p:nvPr/>
          </p:nvSpPr>
          <p:spPr>
            <a:xfrm>
              <a:off x="7720910" y="994355"/>
              <a:ext cx="1229319" cy="614659"/>
            </a:xfrm>
            <a:custGeom>
              <a:avLst/>
              <a:gdLst>
                <a:gd name="f0" fmla="val 10800000"/>
                <a:gd name="f1" fmla="val 5400000"/>
                <a:gd name="f2" fmla="val 180"/>
                <a:gd name="f3" fmla="val w"/>
                <a:gd name="f4" fmla="val h"/>
                <a:gd name="f5" fmla="val 0"/>
                <a:gd name="f6" fmla="val 1229320"/>
                <a:gd name="f7" fmla="val 614660"/>
                <a:gd name="f8" fmla="val 61466"/>
                <a:gd name="f9" fmla="val 27519"/>
                <a:gd name="f10" fmla="val 1167854"/>
                <a:gd name="f11" fmla="val 1201801"/>
                <a:gd name="f12" fmla="val 553194"/>
                <a:gd name="f13" fmla="val 587141"/>
                <a:gd name="f14" fmla="+- 0 0 -90"/>
                <a:gd name="f15" fmla="*/ f3 1 1229320"/>
                <a:gd name="f16" fmla="*/ f4 1 614660"/>
                <a:gd name="f17" fmla="val f5"/>
                <a:gd name="f18" fmla="val f6"/>
                <a:gd name="f19" fmla="val f7"/>
                <a:gd name="f20" fmla="*/ f14 f0 1"/>
                <a:gd name="f21" fmla="+- f19 0 f17"/>
                <a:gd name="f22" fmla="+- f18 0 f17"/>
                <a:gd name="f23" fmla="*/ f20 1 f2"/>
                <a:gd name="f24" fmla="*/ f22 1 1229320"/>
                <a:gd name="f25" fmla="*/ f21 1 614660"/>
                <a:gd name="f26" fmla="*/ 0 f22 1"/>
                <a:gd name="f27" fmla="*/ 61466 f21 1"/>
                <a:gd name="f28" fmla="*/ 61466 f22 1"/>
                <a:gd name="f29" fmla="*/ 0 f21 1"/>
                <a:gd name="f30" fmla="*/ 1167854 f22 1"/>
                <a:gd name="f31" fmla="*/ 1229320 f22 1"/>
                <a:gd name="f32" fmla="*/ 553194 f21 1"/>
                <a:gd name="f33" fmla="*/ 614660 f21 1"/>
                <a:gd name="f34" fmla="+- f23 0 f1"/>
                <a:gd name="f35" fmla="*/ f26 1 1229320"/>
                <a:gd name="f36" fmla="*/ f27 1 614660"/>
                <a:gd name="f37" fmla="*/ f28 1 1229320"/>
                <a:gd name="f38" fmla="*/ f29 1 614660"/>
                <a:gd name="f39" fmla="*/ f30 1 1229320"/>
                <a:gd name="f40" fmla="*/ f31 1 1229320"/>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229320"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264D73"/>
            </a:solidFill>
            <a:ln w="19046" cap="flat">
              <a:solidFill>
                <a:srgbClr val="FFFFFF"/>
              </a:solidFill>
              <a:prstDash val="solid"/>
            </a:ln>
          </p:spPr>
          <p:txBody>
            <a:bodyPr vert="horz" wrap="square" lIns="44668" tIns="35780" rIns="44668" bIns="3578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1400" b="1" i="0" u="none" strike="noStrike" kern="1200" cap="none" spc="0" baseline="0">
                  <a:solidFill>
                    <a:srgbClr val="FFFFFF"/>
                  </a:solidFill>
                  <a:uFillTx/>
                  <a:latin typeface="Calibri"/>
                </a:rPr>
                <a:t>Medically Tailored Meals</a:t>
              </a:r>
            </a:p>
          </p:txBody>
        </p:sp>
        <p:sp>
          <p:nvSpPr>
            <p:cNvPr id="50" name="Freeform: Shape 49">
              <a:extLst>
                <a:ext uri="{FF2B5EF4-FFF2-40B4-BE49-F238E27FC236}">
                  <a16:creationId xmlns:a16="http://schemas.microsoft.com/office/drawing/2014/main" id="{C0BD482B-BA66-8206-794E-3308D67380FA}"/>
                </a:ext>
              </a:extLst>
            </p:cNvPr>
            <p:cNvSpPr/>
            <p:nvPr/>
          </p:nvSpPr>
          <p:spPr>
            <a:xfrm>
              <a:off x="7798122" y="1609014"/>
              <a:ext cx="91440" cy="508644"/>
            </a:xfrm>
            <a:custGeom>
              <a:avLst/>
              <a:gdLst>
                <a:gd name="f0" fmla="val w"/>
                <a:gd name="f1" fmla="val h"/>
                <a:gd name="f2" fmla="val 0"/>
                <a:gd name="f3" fmla="val 91440"/>
                <a:gd name="f4" fmla="val 508643"/>
                <a:gd name="f5" fmla="val 45720"/>
                <a:gd name="f6" fmla="*/ f0 1 91440"/>
                <a:gd name="f7" fmla="*/ f1 1 508643"/>
                <a:gd name="f8" fmla="val f2"/>
                <a:gd name="f9" fmla="val f3"/>
                <a:gd name="f10" fmla="val f4"/>
                <a:gd name="f11" fmla="+- f10 0 f8"/>
                <a:gd name="f12" fmla="+- f9 0 f8"/>
                <a:gd name="f13" fmla="*/ f12 1 91440"/>
                <a:gd name="f14" fmla="*/ f11 1 508643"/>
                <a:gd name="f15" fmla="*/ 0 1 f13"/>
                <a:gd name="f16" fmla="*/ 91440 1 f13"/>
                <a:gd name="f17" fmla="*/ 0 1 f14"/>
                <a:gd name="f18" fmla="*/ 508643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1440" h="508643">
                  <a:moveTo>
                    <a:pt x="f5" y="f2"/>
                  </a:moveTo>
                  <a:lnTo>
                    <a:pt x="f5" y="f4"/>
                  </a:lnTo>
                </a:path>
              </a:pathLst>
            </a:custGeom>
            <a:noFill/>
            <a:ln w="19046" cap="flat">
              <a:solidFill>
                <a:srgbClr val="8199B2"/>
              </a:solidFill>
              <a:prstDash val="solid"/>
            </a:ln>
          </p:spPr>
          <p:txBody>
            <a:bodyPr lIns="0" tIns="0" rIns="0" bIns="0"/>
            <a:lstStyle/>
            <a:p>
              <a:endParaRPr lang="en-US"/>
            </a:p>
          </p:txBody>
        </p:sp>
        <p:sp>
          <p:nvSpPr>
            <p:cNvPr id="51" name="Freeform: Shape 50">
              <a:extLst>
                <a:ext uri="{FF2B5EF4-FFF2-40B4-BE49-F238E27FC236}">
                  <a16:creationId xmlns:a16="http://schemas.microsoft.com/office/drawing/2014/main" id="{02322445-5B30-865B-12EF-9DD512A5FE9A}"/>
                </a:ext>
              </a:extLst>
            </p:cNvPr>
            <p:cNvSpPr/>
            <p:nvPr/>
          </p:nvSpPr>
          <p:spPr>
            <a:xfrm>
              <a:off x="7843842" y="1762679"/>
              <a:ext cx="983455" cy="709958"/>
            </a:xfrm>
            <a:custGeom>
              <a:avLst/>
              <a:gdLst>
                <a:gd name="f0" fmla="val 10800000"/>
                <a:gd name="f1" fmla="val 5400000"/>
                <a:gd name="f2" fmla="val 180"/>
                <a:gd name="f3" fmla="val w"/>
                <a:gd name="f4" fmla="val h"/>
                <a:gd name="f5" fmla="val 0"/>
                <a:gd name="f6" fmla="val 983456"/>
                <a:gd name="f7" fmla="val 709956"/>
                <a:gd name="f8" fmla="val 70996"/>
                <a:gd name="f9" fmla="val 31786"/>
                <a:gd name="f10" fmla="val 912460"/>
                <a:gd name="f11" fmla="val 951670"/>
                <a:gd name="f12" fmla="val 638960"/>
                <a:gd name="f13" fmla="val 678170"/>
                <a:gd name="f14" fmla="+- 0 0 -90"/>
                <a:gd name="f15" fmla="*/ f3 1 983456"/>
                <a:gd name="f16" fmla="*/ f4 1 709956"/>
                <a:gd name="f17" fmla="val f5"/>
                <a:gd name="f18" fmla="val f6"/>
                <a:gd name="f19" fmla="val f7"/>
                <a:gd name="f20" fmla="*/ f14 f0 1"/>
                <a:gd name="f21" fmla="+- f19 0 f17"/>
                <a:gd name="f22" fmla="+- f18 0 f17"/>
                <a:gd name="f23" fmla="*/ f20 1 f2"/>
                <a:gd name="f24" fmla="*/ f22 1 983456"/>
                <a:gd name="f25" fmla="*/ f21 1 709956"/>
                <a:gd name="f26" fmla="*/ 0 f22 1"/>
                <a:gd name="f27" fmla="*/ 70996 f21 1"/>
                <a:gd name="f28" fmla="*/ 70996 f22 1"/>
                <a:gd name="f29" fmla="*/ 0 f21 1"/>
                <a:gd name="f30" fmla="*/ 912460 f22 1"/>
                <a:gd name="f31" fmla="*/ 983456 f22 1"/>
                <a:gd name="f32" fmla="*/ 638960 f21 1"/>
                <a:gd name="f33" fmla="*/ 709956 f21 1"/>
                <a:gd name="f34" fmla="+- f23 0 f1"/>
                <a:gd name="f35" fmla="*/ f26 1 983456"/>
                <a:gd name="f36" fmla="*/ f27 1 709956"/>
                <a:gd name="f37" fmla="*/ f28 1 983456"/>
                <a:gd name="f38" fmla="*/ f29 1 709956"/>
                <a:gd name="f39" fmla="*/ f30 1 983456"/>
                <a:gd name="f40" fmla="*/ f31 1 983456"/>
                <a:gd name="f41" fmla="*/ f32 1 709956"/>
                <a:gd name="f42" fmla="*/ f33 1 709956"/>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83456" h="70995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9046" cap="flat">
              <a:solidFill>
                <a:srgbClr val="A3C1E0"/>
              </a:solidFill>
              <a:prstDash val="solid"/>
            </a:ln>
          </p:spPr>
          <p:txBody>
            <a:bodyPr vert="horz" wrap="square" lIns="43653" tIns="36036" rIns="43653" bIns="36036"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Clinically appropriate meals </a:t>
              </a:r>
            </a:p>
          </p:txBody>
        </p:sp>
        <p:sp>
          <p:nvSpPr>
            <p:cNvPr id="52" name="Freeform: Shape 51">
              <a:extLst>
                <a:ext uri="{FF2B5EF4-FFF2-40B4-BE49-F238E27FC236}">
                  <a16:creationId xmlns:a16="http://schemas.microsoft.com/office/drawing/2014/main" id="{7524D7F3-E874-6AAF-F575-D762CA54EFBD}"/>
                </a:ext>
              </a:extLst>
            </p:cNvPr>
            <p:cNvSpPr/>
            <p:nvPr/>
          </p:nvSpPr>
          <p:spPr>
            <a:xfrm>
              <a:off x="7798122" y="1609014"/>
              <a:ext cx="91440" cy="1324618"/>
            </a:xfrm>
            <a:custGeom>
              <a:avLst/>
              <a:gdLst>
                <a:gd name="f0" fmla="val w"/>
                <a:gd name="f1" fmla="val h"/>
                <a:gd name="f2" fmla="val 0"/>
                <a:gd name="f3" fmla="val 91440"/>
                <a:gd name="f4" fmla="val 1324617"/>
                <a:gd name="f5" fmla="val 45720"/>
                <a:gd name="f6" fmla="*/ f0 1 91440"/>
                <a:gd name="f7" fmla="*/ f1 1 1324617"/>
                <a:gd name="f8" fmla="val f2"/>
                <a:gd name="f9" fmla="val f3"/>
                <a:gd name="f10" fmla="val f4"/>
                <a:gd name="f11" fmla="+- f10 0 f8"/>
                <a:gd name="f12" fmla="+- f9 0 f8"/>
                <a:gd name="f13" fmla="*/ f12 1 91440"/>
                <a:gd name="f14" fmla="*/ f11 1 1324617"/>
                <a:gd name="f15" fmla="*/ 0 1 f13"/>
                <a:gd name="f16" fmla="*/ 91440 1 f13"/>
                <a:gd name="f17" fmla="*/ 0 1 f14"/>
                <a:gd name="f18" fmla="*/ 1324617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1440" h="1324617">
                  <a:moveTo>
                    <a:pt x="f5" y="f2"/>
                  </a:moveTo>
                  <a:lnTo>
                    <a:pt x="f5" y="f4"/>
                  </a:lnTo>
                </a:path>
              </a:pathLst>
            </a:custGeom>
            <a:noFill/>
            <a:ln w="19046" cap="flat">
              <a:solidFill>
                <a:srgbClr val="8199B2"/>
              </a:solidFill>
              <a:prstDash val="solid"/>
            </a:ln>
          </p:spPr>
          <p:txBody>
            <a:bodyPr lIns="0" tIns="0" rIns="0" bIns="0"/>
            <a:lstStyle/>
            <a:p>
              <a:endParaRPr lang="en-US"/>
            </a:p>
          </p:txBody>
        </p:sp>
        <p:sp>
          <p:nvSpPr>
            <p:cNvPr id="53" name="Freeform: Shape 52">
              <a:extLst>
                <a:ext uri="{FF2B5EF4-FFF2-40B4-BE49-F238E27FC236}">
                  <a16:creationId xmlns:a16="http://schemas.microsoft.com/office/drawing/2014/main" id="{11DC5894-DD54-495D-B686-8EA82DD81A28}"/>
                </a:ext>
              </a:extLst>
            </p:cNvPr>
            <p:cNvSpPr/>
            <p:nvPr/>
          </p:nvSpPr>
          <p:spPr>
            <a:xfrm>
              <a:off x="7843842" y="2626303"/>
              <a:ext cx="983455" cy="614659"/>
            </a:xfrm>
            <a:custGeom>
              <a:avLst/>
              <a:gdLst>
                <a:gd name="f0" fmla="val 10800000"/>
                <a:gd name="f1" fmla="val 5400000"/>
                <a:gd name="f2" fmla="val 180"/>
                <a:gd name="f3" fmla="val w"/>
                <a:gd name="f4" fmla="val h"/>
                <a:gd name="f5" fmla="val 0"/>
                <a:gd name="f6" fmla="val 983456"/>
                <a:gd name="f7" fmla="val 614660"/>
                <a:gd name="f8" fmla="val 61466"/>
                <a:gd name="f9" fmla="val 27519"/>
                <a:gd name="f10" fmla="val 921990"/>
                <a:gd name="f11" fmla="val 955937"/>
                <a:gd name="f12" fmla="val 553194"/>
                <a:gd name="f13" fmla="val 587141"/>
                <a:gd name="f14" fmla="+- 0 0 -90"/>
                <a:gd name="f15" fmla="*/ f3 1 983456"/>
                <a:gd name="f16" fmla="*/ f4 1 614660"/>
                <a:gd name="f17" fmla="val f5"/>
                <a:gd name="f18" fmla="val f6"/>
                <a:gd name="f19" fmla="val f7"/>
                <a:gd name="f20" fmla="*/ f14 f0 1"/>
                <a:gd name="f21" fmla="+- f19 0 f17"/>
                <a:gd name="f22" fmla="+- f18 0 f17"/>
                <a:gd name="f23" fmla="*/ f20 1 f2"/>
                <a:gd name="f24" fmla="*/ f22 1 983456"/>
                <a:gd name="f25" fmla="*/ f21 1 614660"/>
                <a:gd name="f26" fmla="*/ 0 f22 1"/>
                <a:gd name="f27" fmla="*/ 61466 f21 1"/>
                <a:gd name="f28" fmla="*/ 61466 f22 1"/>
                <a:gd name="f29" fmla="*/ 0 f21 1"/>
                <a:gd name="f30" fmla="*/ 921990 f22 1"/>
                <a:gd name="f31" fmla="*/ 983456 f22 1"/>
                <a:gd name="f32" fmla="*/ 553194 f21 1"/>
                <a:gd name="f33" fmla="*/ 614660 f21 1"/>
                <a:gd name="f34" fmla="+- f23 0 f1"/>
                <a:gd name="f35" fmla="*/ f26 1 983456"/>
                <a:gd name="f36" fmla="*/ f27 1 614660"/>
                <a:gd name="f37" fmla="*/ f28 1 983456"/>
                <a:gd name="f38" fmla="*/ f29 1 614660"/>
                <a:gd name="f39" fmla="*/ f30 1 983456"/>
                <a:gd name="f40" fmla="*/ f31 1 983456"/>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83456"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9046" cap="flat">
              <a:solidFill>
                <a:srgbClr val="A3C1E0"/>
              </a:solidFill>
              <a:prstDash val="solid"/>
            </a:ln>
          </p:spPr>
          <p:txBody>
            <a:bodyPr vert="horz" wrap="square" lIns="40864" tIns="33238" rIns="40864" bIns="33238"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Healthy home delivered meals</a:t>
              </a:r>
            </a:p>
          </p:txBody>
        </p:sp>
        <p:sp>
          <p:nvSpPr>
            <p:cNvPr id="54" name="Freeform: Shape 53">
              <a:extLst>
                <a:ext uri="{FF2B5EF4-FFF2-40B4-BE49-F238E27FC236}">
                  <a16:creationId xmlns:a16="http://schemas.microsoft.com/office/drawing/2014/main" id="{C254F3C2-3D6B-0B76-8878-72C9C1A2FD98}"/>
                </a:ext>
              </a:extLst>
            </p:cNvPr>
            <p:cNvSpPr/>
            <p:nvPr/>
          </p:nvSpPr>
          <p:spPr>
            <a:xfrm>
              <a:off x="7798122" y="1609014"/>
              <a:ext cx="91440" cy="2092942"/>
            </a:xfrm>
            <a:custGeom>
              <a:avLst/>
              <a:gdLst>
                <a:gd name="f0" fmla="val w"/>
                <a:gd name="f1" fmla="val h"/>
                <a:gd name="f2" fmla="val 0"/>
                <a:gd name="f3" fmla="val 91440"/>
                <a:gd name="f4" fmla="val 2092942"/>
                <a:gd name="f5" fmla="val 45720"/>
                <a:gd name="f6" fmla="*/ f0 1 91440"/>
                <a:gd name="f7" fmla="*/ f1 1 2092942"/>
                <a:gd name="f8" fmla="val f2"/>
                <a:gd name="f9" fmla="val f3"/>
                <a:gd name="f10" fmla="val f4"/>
                <a:gd name="f11" fmla="+- f10 0 f8"/>
                <a:gd name="f12" fmla="+- f9 0 f8"/>
                <a:gd name="f13" fmla="*/ f12 1 91440"/>
                <a:gd name="f14" fmla="*/ f11 1 2092942"/>
                <a:gd name="f15" fmla="*/ 0 1 f13"/>
                <a:gd name="f16" fmla="*/ 91440 1 f13"/>
                <a:gd name="f17" fmla="*/ 0 1 f14"/>
                <a:gd name="f18" fmla="*/ 2092942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1440" h="2092942">
                  <a:moveTo>
                    <a:pt x="f5" y="f2"/>
                  </a:moveTo>
                  <a:lnTo>
                    <a:pt x="f5" y="f4"/>
                  </a:lnTo>
                </a:path>
              </a:pathLst>
            </a:custGeom>
            <a:noFill/>
            <a:ln w="19046" cap="flat">
              <a:solidFill>
                <a:srgbClr val="8199B2"/>
              </a:solidFill>
              <a:prstDash val="solid"/>
            </a:ln>
          </p:spPr>
          <p:txBody>
            <a:bodyPr lIns="0" tIns="0" rIns="0" bIns="0"/>
            <a:lstStyle/>
            <a:p>
              <a:endParaRPr lang="en-US"/>
            </a:p>
          </p:txBody>
        </p:sp>
        <p:sp>
          <p:nvSpPr>
            <p:cNvPr id="55" name="Freeform: Shape 54">
              <a:extLst>
                <a:ext uri="{FF2B5EF4-FFF2-40B4-BE49-F238E27FC236}">
                  <a16:creationId xmlns:a16="http://schemas.microsoft.com/office/drawing/2014/main" id="{191623BF-CAEE-A77D-3544-7EB890E47EA8}"/>
                </a:ext>
              </a:extLst>
            </p:cNvPr>
            <p:cNvSpPr/>
            <p:nvPr/>
          </p:nvSpPr>
          <p:spPr>
            <a:xfrm>
              <a:off x="7843842" y="3394627"/>
              <a:ext cx="983455" cy="614659"/>
            </a:xfrm>
            <a:custGeom>
              <a:avLst/>
              <a:gdLst>
                <a:gd name="f0" fmla="val 10800000"/>
                <a:gd name="f1" fmla="val 5400000"/>
                <a:gd name="f2" fmla="val 180"/>
                <a:gd name="f3" fmla="val w"/>
                <a:gd name="f4" fmla="val h"/>
                <a:gd name="f5" fmla="val 0"/>
                <a:gd name="f6" fmla="val 983456"/>
                <a:gd name="f7" fmla="val 614660"/>
                <a:gd name="f8" fmla="val 61466"/>
                <a:gd name="f9" fmla="val 27519"/>
                <a:gd name="f10" fmla="val 921990"/>
                <a:gd name="f11" fmla="val 955937"/>
                <a:gd name="f12" fmla="val 553194"/>
                <a:gd name="f13" fmla="val 587141"/>
                <a:gd name="f14" fmla="+- 0 0 -90"/>
                <a:gd name="f15" fmla="*/ f3 1 983456"/>
                <a:gd name="f16" fmla="*/ f4 1 614660"/>
                <a:gd name="f17" fmla="val f5"/>
                <a:gd name="f18" fmla="val f6"/>
                <a:gd name="f19" fmla="val f7"/>
                <a:gd name="f20" fmla="*/ f14 f0 1"/>
                <a:gd name="f21" fmla="+- f19 0 f17"/>
                <a:gd name="f22" fmla="+- f18 0 f17"/>
                <a:gd name="f23" fmla="*/ f20 1 f2"/>
                <a:gd name="f24" fmla="*/ f22 1 983456"/>
                <a:gd name="f25" fmla="*/ f21 1 614660"/>
                <a:gd name="f26" fmla="*/ 0 f22 1"/>
                <a:gd name="f27" fmla="*/ 61466 f21 1"/>
                <a:gd name="f28" fmla="*/ 61466 f22 1"/>
                <a:gd name="f29" fmla="*/ 0 f21 1"/>
                <a:gd name="f30" fmla="*/ 921990 f22 1"/>
                <a:gd name="f31" fmla="*/ 983456 f22 1"/>
                <a:gd name="f32" fmla="*/ 553194 f21 1"/>
                <a:gd name="f33" fmla="*/ 614660 f21 1"/>
                <a:gd name="f34" fmla="+- f23 0 f1"/>
                <a:gd name="f35" fmla="*/ f26 1 983456"/>
                <a:gd name="f36" fmla="*/ f27 1 614660"/>
                <a:gd name="f37" fmla="*/ f28 1 983456"/>
                <a:gd name="f38" fmla="*/ f29 1 614660"/>
                <a:gd name="f39" fmla="*/ f30 1 983456"/>
                <a:gd name="f40" fmla="*/ f31 1 983456"/>
                <a:gd name="f41" fmla="*/ f32 1 614660"/>
                <a:gd name="f42" fmla="*/ f33 1 61466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83456" h="6146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9046" cap="flat">
              <a:solidFill>
                <a:srgbClr val="A3C1E0"/>
              </a:solidFill>
              <a:prstDash val="solid"/>
            </a:ln>
          </p:spPr>
          <p:txBody>
            <a:bodyPr vert="horz" wrap="square" lIns="40864" tIns="33238" rIns="40864" bIns="33238"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Home delivered meals</a:t>
              </a:r>
            </a:p>
          </p:txBody>
        </p:sp>
        <p:sp>
          <p:nvSpPr>
            <p:cNvPr id="56" name="Freeform: Shape 55">
              <a:extLst>
                <a:ext uri="{FF2B5EF4-FFF2-40B4-BE49-F238E27FC236}">
                  <a16:creationId xmlns:a16="http://schemas.microsoft.com/office/drawing/2014/main" id="{2A62CDF8-3D31-94ED-661E-28B9DB782B2A}"/>
                </a:ext>
              </a:extLst>
            </p:cNvPr>
            <p:cNvSpPr/>
            <p:nvPr/>
          </p:nvSpPr>
          <p:spPr>
            <a:xfrm>
              <a:off x="7798122" y="1609014"/>
              <a:ext cx="91440" cy="2960452"/>
            </a:xfrm>
            <a:custGeom>
              <a:avLst/>
              <a:gdLst>
                <a:gd name="f0" fmla="val w"/>
                <a:gd name="f1" fmla="val h"/>
                <a:gd name="f2" fmla="val 0"/>
                <a:gd name="f3" fmla="val 91440"/>
                <a:gd name="f4" fmla="val 2960454"/>
                <a:gd name="f5" fmla="val 45720"/>
                <a:gd name="f6" fmla="*/ f0 1 91440"/>
                <a:gd name="f7" fmla="*/ f1 1 2960454"/>
                <a:gd name="f8" fmla="val f2"/>
                <a:gd name="f9" fmla="val f3"/>
                <a:gd name="f10" fmla="val f4"/>
                <a:gd name="f11" fmla="+- f10 0 f8"/>
                <a:gd name="f12" fmla="+- f9 0 f8"/>
                <a:gd name="f13" fmla="*/ f12 1 91440"/>
                <a:gd name="f14" fmla="*/ f11 1 2960454"/>
                <a:gd name="f15" fmla="*/ 0 1 f13"/>
                <a:gd name="f16" fmla="*/ 91440 1 f13"/>
                <a:gd name="f17" fmla="*/ 0 1 f14"/>
                <a:gd name="f18" fmla="*/ 2960454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1440" h="2960454">
                  <a:moveTo>
                    <a:pt x="f5" y="f2"/>
                  </a:moveTo>
                  <a:lnTo>
                    <a:pt x="f5" y="f4"/>
                  </a:lnTo>
                </a:path>
              </a:pathLst>
            </a:custGeom>
            <a:noFill/>
            <a:ln w="19046" cap="flat">
              <a:solidFill>
                <a:srgbClr val="8199B2"/>
              </a:solidFill>
              <a:prstDash val="solid"/>
            </a:ln>
          </p:spPr>
          <p:txBody>
            <a:bodyPr lIns="0" tIns="0" rIns="0" bIns="0"/>
            <a:lstStyle/>
            <a:p>
              <a:endParaRPr lang="en-US"/>
            </a:p>
          </p:txBody>
        </p:sp>
        <p:sp>
          <p:nvSpPr>
            <p:cNvPr id="57" name="Freeform: Shape 56">
              <a:extLst>
                <a:ext uri="{FF2B5EF4-FFF2-40B4-BE49-F238E27FC236}">
                  <a16:creationId xmlns:a16="http://schemas.microsoft.com/office/drawing/2014/main" id="{40DF8760-E3A4-A0CC-ED0B-B470258903CD}"/>
                </a:ext>
              </a:extLst>
            </p:cNvPr>
            <p:cNvSpPr/>
            <p:nvPr/>
          </p:nvSpPr>
          <p:spPr>
            <a:xfrm>
              <a:off x="7843842" y="4162952"/>
              <a:ext cx="983455" cy="813038"/>
            </a:xfrm>
            <a:custGeom>
              <a:avLst/>
              <a:gdLst>
                <a:gd name="f0" fmla="val 10800000"/>
                <a:gd name="f1" fmla="val 5400000"/>
                <a:gd name="f2" fmla="val 180"/>
                <a:gd name="f3" fmla="val w"/>
                <a:gd name="f4" fmla="val h"/>
                <a:gd name="f5" fmla="val 0"/>
                <a:gd name="f6" fmla="val 983456"/>
                <a:gd name="f7" fmla="val 813035"/>
                <a:gd name="f8" fmla="val 81304"/>
                <a:gd name="f9" fmla="val 36401"/>
                <a:gd name="f10" fmla="val 902153"/>
                <a:gd name="f11" fmla="val 947056"/>
                <a:gd name="f12" fmla="val 983457"/>
                <a:gd name="f13" fmla="val 298113"/>
                <a:gd name="f14" fmla="val 514923"/>
                <a:gd name="f15" fmla="val 731732"/>
                <a:gd name="f16" fmla="val 776635"/>
                <a:gd name="f17" fmla="val 947055"/>
                <a:gd name="f18" fmla="val 813036"/>
                <a:gd name="f19" fmla="val 902152"/>
                <a:gd name="f20" fmla="val 776634"/>
                <a:gd name="f21" fmla="val 731731"/>
                <a:gd name="f22" fmla="+- 0 0 -90"/>
                <a:gd name="f23" fmla="*/ f3 1 983456"/>
                <a:gd name="f24" fmla="*/ f4 1 813035"/>
                <a:gd name="f25" fmla="val f5"/>
                <a:gd name="f26" fmla="val f6"/>
                <a:gd name="f27" fmla="val f7"/>
                <a:gd name="f28" fmla="*/ f22 f0 1"/>
                <a:gd name="f29" fmla="+- f27 0 f25"/>
                <a:gd name="f30" fmla="+- f26 0 f25"/>
                <a:gd name="f31" fmla="*/ f28 1 f2"/>
                <a:gd name="f32" fmla="*/ f30 1 983456"/>
                <a:gd name="f33" fmla="*/ f29 1 813035"/>
                <a:gd name="f34" fmla="*/ 0 f30 1"/>
                <a:gd name="f35" fmla="*/ 81304 f29 1"/>
                <a:gd name="f36" fmla="*/ 81304 f30 1"/>
                <a:gd name="f37" fmla="*/ 0 f29 1"/>
                <a:gd name="f38" fmla="*/ 902153 f30 1"/>
                <a:gd name="f39" fmla="*/ 983457 f30 1"/>
                <a:gd name="f40" fmla="*/ 983456 f30 1"/>
                <a:gd name="f41" fmla="*/ 731732 f29 1"/>
                <a:gd name="f42" fmla="*/ 902152 f30 1"/>
                <a:gd name="f43" fmla="*/ 813036 f29 1"/>
                <a:gd name="f44" fmla="*/ 813035 f29 1"/>
                <a:gd name="f45" fmla="*/ 731731 f29 1"/>
                <a:gd name="f46" fmla="+- f31 0 f1"/>
                <a:gd name="f47" fmla="*/ f34 1 983456"/>
                <a:gd name="f48" fmla="*/ f35 1 813035"/>
                <a:gd name="f49" fmla="*/ f36 1 983456"/>
                <a:gd name="f50" fmla="*/ f37 1 813035"/>
                <a:gd name="f51" fmla="*/ f38 1 983456"/>
                <a:gd name="f52" fmla="*/ f39 1 983456"/>
                <a:gd name="f53" fmla="*/ f40 1 983456"/>
                <a:gd name="f54" fmla="*/ f41 1 813035"/>
                <a:gd name="f55" fmla="*/ f42 1 983456"/>
                <a:gd name="f56" fmla="*/ f43 1 813035"/>
                <a:gd name="f57" fmla="*/ f44 1 813035"/>
                <a:gd name="f58" fmla="*/ f45 1 813035"/>
                <a:gd name="f59" fmla="*/ f25 1 f32"/>
                <a:gd name="f60" fmla="*/ f26 1 f32"/>
                <a:gd name="f61" fmla="*/ f25 1 f33"/>
                <a:gd name="f62" fmla="*/ f27 1 f33"/>
                <a:gd name="f63" fmla="*/ f47 1 f32"/>
                <a:gd name="f64" fmla="*/ f48 1 f33"/>
                <a:gd name="f65" fmla="*/ f49 1 f32"/>
                <a:gd name="f66" fmla="*/ f50 1 f33"/>
                <a:gd name="f67" fmla="*/ f51 1 f32"/>
                <a:gd name="f68" fmla="*/ f52 1 f32"/>
                <a:gd name="f69" fmla="*/ f53 1 f32"/>
                <a:gd name="f70" fmla="*/ f54 1 f33"/>
                <a:gd name="f71" fmla="*/ f55 1 f32"/>
                <a:gd name="f72" fmla="*/ f56 1 f33"/>
                <a:gd name="f73" fmla="*/ f57 1 f33"/>
                <a:gd name="f74" fmla="*/ f58 1 f33"/>
                <a:gd name="f75" fmla="*/ f59 f23 1"/>
                <a:gd name="f76" fmla="*/ f60 f23 1"/>
                <a:gd name="f77" fmla="*/ f62 f24 1"/>
                <a:gd name="f78" fmla="*/ f61 f24 1"/>
                <a:gd name="f79" fmla="*/ f63 f23 1"/>
                <a:gd name="f80" fmla="*/ f64 f24 1"/>
                <a:gd name="f81" fmla="*/ f65 f23 1"/>
                <a:gd name="f82" fmla="*/ f66 f24 1"/>
                <a:gd name="f83" fmla="*/ f67 f23 1"/>
                <a:gd name="f84" fmla="*/ f68 f23 1"/>
                <a:gd name="f85" fmla="*/ f69 f23 1"/>
                <a:gd name="f86" fmla="*/ f70 f24 1"/>
                <a:gd name="f87" fmla="*/ f71 f23 1"/>
                <a:gd name="f88" fmla="*/ f72 f24 1"/>
                <a:gd name="f89" fmla="*/ f73 f24 1"/>
                <a:gd name="f90" fmla="*/ f74 f24 1"/>
              </a:gdLst>
              <a:ahLst/>
              <a:cxnLst>
                <a:cxn ang="3cd4">
                  <a:pos x="hc" y="t"/>
                </a:cxn>
                <a:cxn ang="0">
                  <a:pos x="r" y="vc"/>
                </a:cxn>
                <a:cxn ang="cd4">
                  <a:pos x="hc" y="b"/>
                </a:cxn>
                <a:cxn ang="cd2">
                  <a:pos x="l" y="vc"/>
                </a:cxn>
                <a:cxn ang="f46">
                  <a:pos x="f79" y="f80"/>
                </a:cxn>
                <a:cxn ang="f46">
                  <a:pos x="f81" y="f82"/>
                </a:cxn>
                <a:cxn ang="f46">
                  <a:pos x="f83" y="f82"/>
                </a:cxn>
                <a:cxn ang="f46">
                  <a:pos x="f84" y="f80"/>
                </a:cxn>
                <a:cxn ang="f46">
                  <a:pos x="f85" y="f86"/>
                </a:cxn>
                <a:cxn ang="f46">
                  <a:pos x="f87" y="f88"/>
                </a:cxn>
                <a:cxn ang="f46">
                  <a:pos x="f81" y="f89"/>
                </a:cxn>
                <a:cxn ang="f46">
                  <a:pos x="f79" y="f90"/>
                </a:cxn>
                <a:cxn ang="f46">
                  <a:pos x="f79" y="f80"/>
                </a:cxn>
              </a:cxnLst>
              <a:rect l="f75" t="f78" r="f76" b="f77"/>
              <a:pathLst>
                <a:path w="983456" h="813035">
                  <a:moveTo>
                    <a:pt x="f5" y="f8"/>
                  </a:moveTo>
                  <a:cubicBezTo>
                    <a:pt x="f5" y="f9"/>
                    <a:pt x="f9" y="f5"/>
                    <a:pt x="f8" y="f5"/>
                  </a:cubicBezTo>
                  <a:lnTo>
                    <a:pt x="f10" y="f5"/>
                  </a:lnTo>
                  <a:cubicBezTo>
                    <a:pt x="f11" y="f5"/>
                    <a:pt x="f12" y="f9"/>
                    <a:pt x="f12" y="f8"/>
                  </a:cubicBezTo>
                  <a:cubicBezTo>
                    <a:pt x="f12" y="f13"/>
                    <a:pt x="f6" y="f14"/>
                    <a:pt x="f6" y="f15"/>
                  </a:cubicBezTo>
                  <a:cubicBezTo>
                    <a:pt x="f6" y="f16"/>
                    <a:pt x="f17" y="f18"/>
                    <a:pt x="f19" y="f18"/>
                  </a:cubicBezTo>
                  <a:lnTo>
                    <a:pt x="f8" y="f7"/>
                  </a:lnTo>
                  <a:cubicBezTo>
                    <a:pt x="f9" y="f7"/>
                    <a:pt x="f5" y="f20"/>
                    <a:pt x="f5" y="f21"/>
                  </a:cubicBezTo>
                  <a:lnTo>
                    <a:pt x="f5" y="f8"/>
                  </a:lnTo>
                  <a:close/>
                </a:path>
              </a:pathLst>
            </a:custGeom>
            <a:solidFill>
              <a:srgbClr val="FFFFFF">
                <a:alpha val="90000"/>
              </a:srgbClr>
            </a:solidFill>
            <a:ln w="19046" cap="flat">
              <a:solidFill>
                <a:srgbClr val="A3C1E0"/>
              </a:solidFill>
              <a:prstDash val="solid"/>
            </a:ln>
          </p:spPr>
          <p:txBody>
            <a:bodyPr vert="horz" wrap="square" lIns="46670" tIns="39054" rIns="46670" bIns="39054"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Medically tailored home delivered meals</a:t>
              </a:r>
            </a:p>
          </p:txBody>
        </p:sp>
        <p:sp>
          <p:nvSpPr>
            <p:cNvPr id="58" name="Freeform: Shape 57">
              <a:extLst>
                <a:ext uri="{FF2B5EF4-FFF2-40B4-BE49-F238E27FC236}">
                  <a16:creationId xmlns:a16="http://schemas.microsoft.com/office/drawing/2014/main" id="{D0A01E54-E6EE-A7EB-0AE1-146847E1D1F6}"/>
                </a:ext>
              </a:extLst>
            </p:cNvPr>
            <p:cNvSpPr/>
            <p:nvPr/>
          </p:nvSpPr>
          <p:spPr>
            <a:xfrm>
              <a:off x="7798122" y="1609014"/>
              <a:ext cx="91440" cy="4013886"/>
            </a:xfrm>
            <a:custGeom>
              <a:avLst/>
              <a:gdLst>
                <a:gd name="f0" fmla="val w"/>
                <a:gd name="f1" fmla="val h"/>
                <a:gd name="f2" fmla="val 0"/>
                <a:gd name="f3" fmla="val 91440"/>
                <a:gd name="f4" fmla="val 4013884"/>
                <a:gd name="f5" fmla="val 45720"/>
                <a:gd name="f6" fmla="*/ f0 1 91440"/>
                <a:gd name="f7" fmla="*/ f1 1 4013884"/>
                <a:gd name="f8" fmla="val f2"/>
                <a:gd name="f9" fmla="val f3"/>
                <a:gd name="f10" fmla="val f4"/>
                <a:gd name="f11" fmla="+- f10 0 f8"/>
                <a:gd name="f12" fmla="+- f9 0 f8"/>
                <a:gd name="f13" fmla="*/ f12 1 91440"/>
                <a:gd name="f14" fmla="*/ f11 1 4013884"/>
                <a:gd name="f15" fmla="*/ 0 1 f13"/>
                <a:gd name="f16" fmla="*/ 91440 1 f13"/>
                <a:gd name="f17" fmla="*/ 0 1 f14"/>
                <a:gd name="f18" fmla="*/ 4013884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1440" h="4013884">
                  <a:moveTo>
                    <a:pt x="f5" y="f2"/>
                  </a:moveTo>
                  <a:lnTo>
                    <a:pt x="f5" y="f4"/>
                  </a:lnTo>
                </a:path>
              </a:pathLst>
            </a:custGeom>
            <a:noFill/>
            <a:ln w="19046" cap="flat">
              <a:solidFill>
                <a:srgbClr val="8199B2"/>
              </a:solidFill>
              <a:prstDash val="solid"/>
            </a:ln>
          </p:spPr>
          <p:txBody>
            <a:bodyPr lIns="0" tIns="0" rIns="0" bIns="0"/>
            <a:lstStyle/>
            <a:p>
              <a:endParaRPr lang="en-US"/>
            </a:p>
          </p:txBody>
        </p:sp>
        <p:sp>
          <p:nvSpPr>
            <p:cNvPr id="59" name="Freeform: Shape 58">
              <a:extLst>
                <a:ext uri="{FF2B5EF4-FFF2-40B4-BE49-F238E27FC236}">
                  <a16:creationId xmlns:a16="http://schemas.microsoft.com/office/drawing/2014/main" id="{B66BA75A-F204-9414-6ECF-EBD4C254D0DC}"/>
                </a:ext>
              </a:extLst>
            </p:cNvPr>
            <p:cNvSpPr/>
            <p:nvPr/>
          </p:nvSpPr>
          <p:spPr>
            <a:xfrm>
              <a:off x="7843842" y="5129655"/>
              <a:ext cx="983455" cy="986491"/>
            </a:xfrm>
            <a:custGeom>
              <a:avLst/>
              <a:gdLst>
                <a:gd name="f0" fmla="val 10800000"/>
                <a:gd name="f1" fmla="val 5400000"/>
                <a:gd name="f2" fmla="val 180"/>
                <a:gd name="f3" fmla="val w"/>
                <a:gd name="f4" fmla="val h"/>
                <a:gd name="f5" fmla="val 0"/>
                <a:gd name="f6" fmla="val 983456"/>
                <a:gd name="f7" fmla="val 986492"/>
                <a:gd name="f8" fmla="val 98346"/>
                <a:gd name="f9" fmla="val 44031"/>
                <a:gd name="f10" fmla="val 885110"/>
                <a:gd name="f11" fmla="val 939425"/>
                <a:gd name="f12" fmla="val 888146"/>
                <a:gd name="f13" fmla="val 942461"/>
                <a:gd name="f14" fmla="+- 0 0 -90"/>
                <a:gd name="f15" fmla="*/ f3 1 983456"/>
                <a:gd name="f16" fmla="*/ f4 1 986492"/>
                <a:gd name="f17" fmla="val f5"/>
                <a:gd name="f18" fmla="val f6"/>
                <a:gd name="f19" fmla="val f7"/>
                <a:gd name="f20" fmla="*/ f14 f0 1"/>
                <a:gd name="f21" fmla="+- f19 0 f17"/>
                <a:gd name="f22" fmla="+- f18 0 f17"/>
                <a:gd name="f23" fmla="*/ f20 1 f2"/>
                <a:gd name="f24" fmla="*/ f22 1 983456"/>
                <a:gd name="f25" fmla="*/ f21 1 986492"/>
                <a:gd name="f26" fmla="*/ 0 f22 1"/>
                <a:gd name="f27" fmla="*/ 98346 f21 1"/>
                <a:gd name="f28" fmla="*/ 98346 f22 1"/>
                <a:gd name="f29" fmla="*/ 0 f21 1"/>
                <a:gd name="f30" fmla="*/ 885110 f22 1"/>
                <a:gd name="f31" fmla="*/ 983456 f22 1"/>
                <a:gd name="f32" fmla="*/ 888146 f21 1"/>
                <a:gd name="f33" fmla="*/ 986492 f21 1"/>
                <a:gd name="f34" fmla="+- f23 0 f1"/>
                <a:gd name="f35" fmla="*/ f26 1 983456"/>
                <a:gd name="f36" fmla="*/ f27 1 986492"/>
                <a:gd name="f37" fmla="*/ f28 1 983456"/>
                <a:gd name="f38" fmla="*/ f29 1 986492"/>
                <a:gd name="f39" fmla="*/ f30 1 983456"/>
                <a:gd name="f40" fmla="*/ f31 1 983456"/>
                <a:gd name="f41" fmla="*/ f32 1 986492"/>
                <a:gd name="f42" fmla="*/ f33 1 986492"/>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983456" h="98649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9046" cap="flat">
              <a:solidFill>
                <a:srgbClr val="A3C1E0"/>
              </a:solidFill>
              <a:prstDash val="solid"/>
            </a:ln>
          </p:spPr>
          <p:txBody>
            <a:bodyPr vert="horz" wrap="square" lIns="51663" tIns="44046" rIns="51663" bIns="44046" anchor="ctr" anchorCtr="1"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Nutritionally appropriate home delivered meals</a:t>
              </a:r>
            </a:p>
          </p:txBody>
        </p:sp>
      </p:grpSp>
      <p:sp>
        <p:nvSpPr>
          <p:cNvPr id="60" name="Rectangle: Rounded Corners 7">
            <a:extLst>
              <a:ext uri="{FF2B5EF4-FFF2-40B4-BE49-F238E27FC236}">
                <a16:creationId xmlns:a16="http://schemas.microsoft.com/office/drawing/2014/main" id="{150B480A-2641-14D9-E497-11E149E1E91B}"/>
              </a:ext>
            </a:extLst>
          </p:cNvPr>
          <p:cNvSpPr/>
          <p:nvPr/>
        </p:nvSpPr>
        <p:spPr>
          <a:xfrm>
            <a:off x="104278" y="437320"/>
            <a:ext cx="4391524" cy="93427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E1F1E2"/>
          </a:solidFill>
          <a:ln w="19046" cap="flat">
            <a:solidFill>
              <a:srgbClr val="42505E"/>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000000"/>
                </a:solidFill>
                <a:uFillTx/>
                <a:latin typeface="Calibri"/>
              </a:rPr>
              <a:t>Fruit and Vegetable (F&amp;V) / Produce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500" b="1" i="0" u="none" strike="noStrike" kern="1200" cap="none" spc="0" baseline="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Calibri"/>
              </a:rPr>
              <a:t>   Nutrition Incentives*</a:t>
            </a:r>
            <a:r>
              <a:rPr lang="en-US" sz="1800" b="1" i="0" u="none" strike="noStrike" kern="1200" cap="none" spc="0" baseline="0">
                <a:solidFill>
                  <a:srgbClr val="000000"/>
                </a:solidFill>
                <a:uFillTx/>
                <a:latin typeface="Calibri"/>
              </a:rPr>
              <a:t>               </a:t>
            </a:r>
            <a:r>
              <a:rPr lang="en-US" sz="1600" b="1" i="0" u="none" strike="noStrike" kern="1200" cap="none" spc="0" baseline="0">
                <a:solidFill>
                  <a:srgbClr val="000000"/>
                </a:solidFill>
                <a:uFillTx/>
                <a:latin typeface="Calibri"/>
              </a:rPr>
              <a:t>Prescriptions</a:t>
            </a:r>
            <a:endParaRPr lang="en-US" sz="1800" b="0" i="0" u="none" strike="noStrike" kern="1200" cap="none" spc="0" baseline="0">
              <a:solidFill>
                <a:srgbClr val="FFFFFF"/>
              </a:solidFill>
              <a:uFillTx/>
              <a:latin typeface="Calibri"/>
            </a:endParaRPr>
          </a:p>
        </p:txBody>
      </p:sp>
      <p:sp>
        <p:nvSpPr>
          <p:cNvPr id="61" name="Rectangle: Rounded Corners 9">
            <a:extLst>
              <a:ext uri="{FF2B5EF4-FFF2-40B4-BE49-F238E27FC236}">
                <a16:creationId xmlns:a16="http://schemas.microsoft.com/office/drawing/2014/main" id="{B042918A-2B11-3D4D-E9D1-B69EBC23D25B}"/>
              </a:ext>
            </a:extLst>
          </p:cNvPr>
          <p:cNvSpPr/>
          <p:nvPr/>
        </p:nvSpPr>
        <p:spPr>
          <a:xfrm>
            <a:off x="2971800" y="81153"/>
            <a:ext cx="5943600" cy="304796"/>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1E0F0"/>
          </a:solidFill>
          <a:ln w="19046" cap="flat">
            <a:solidFill>
              <a:srgbClr val="42505E"/>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rPr>
              <a:t>Food is Medicine </a:t>
            </a:r>
            <a:r>
              <a:rPr lang="en-US" sz="1800" b="0" i="0" u="none" strike="noStrike" kern="1200" cap="none" spc="0" baseline="0">
                <a:solidFill>
                  <a:srgbClr val="000000"/>
                </a:solidFill>
                <a:uFillTx/>
                <a:latin typeface="Calibri"/>
              </a:rPr>
              <a:t>(involves health care provider)</a:t>
            </a:r>
          </a:p>
        </p:txBody>
      </p:sp>
      <p:sp>
        <p:nvSpPr>
          <p:cNvPr id="62" name="Rectangle: Rounded Corners 10">
            <a:extLst>
              <a:ext uri="{FF2B5EF4-FFF2-40B4-BE49-F238E27FC236}">
                <a16:creationId xmlns:a16="http://schemas.microsoft.com/office/drawing/2014/main" id="{EFF1991C-9BFF-4D7A-9188-23A95FD068D4}"/>
              </a:ext>
            </a:extLst>
          </p:cNvPr>
          <p:cNvSpPr/>
          <p:nvPr/>
        </p:nvSpPr>
        <p:spPr>
          <a:xfrm>
            <a:off x="367826" y="84966"/>
            <a:ext cx="2209803" cy="304796"/>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E1F1E2"/>
          </a:solidFill>
          <a:ln w="19046" cap="flat">
            <a:solidFill>
              <a:srgbClr val="42505E"/>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rPr>
              <a:t>Nutrition Incentives*</a:t>
            </a:r>
          </a:p>
        </p:txBody>
      </p:sp>
      <p:sp>
        <p:nvSpPr>
          <p:cNvPr id="63" name="Rectangle 11">
            <a:extLst>
              <a:ext uri="{FF2B5EF4-FFF2-40B4-BE49-F238E27FC236}">
                <a16:creationId xmlns:a16="http://schemas.microsoft.com/office/drawing/2014/main" id="{5CD6745E-3FEB-9A72-8BF3-622C260EC670}"/>
              </a:ext>
            </a:extLst>
          </p:cNvPr>
          <p:cNvSpPr/>
          <p:nvPr/>
        </p:nvSpPr>
        <p:spPr>
          <a:xfrm>
            <a:off x="76196" y="6409084"/>
            <a:ext cx="8991596" cy="372718"/>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15000"/>
              </a:lnSpc>
              <a:spcBef>
                <a:spcPts val="0"/>
              </a:spcBef>
              <a:spcAft>
                <a:spcPts val="800"/>
              </a:spcAft>
              <a:buNone/>
              <a:tabLst/>
              <a:defRPr sz="1800" b="0" i="0" u="none" strike="noStrike" kern="0" cap="none" spc="0" baseline="0">
                <a:solidFill>
                  <a:srgbClr val="000000"/>
                </a:solidFill>
                <a:uFillTx/>
              </a:defRPr>
            </a:pPr>
            <a:r>
              <a:rPr lang="en-US" sz="1000" b="1" i="0" u="none" strike="noStrike" kern="1200" cap="none" spc="0" baseline="0">
                <a:solidFill>
                  <a:srgbClr val="000000"/>
                </a:solidFill>
                <a:uFillTx/>
                <a:latin typeface="Aptos" pitchFamily="34"/>
                <a:ea typeface="Aptos" pitchFamily="34"/>
                <a:cs typeface="Times New Roman" pitchFamily="18"/>
              </a:rPr>
              <a:t>*Nutrition Incentive</a:t>
            </a:r>
            <a:r>
              <a:rPr lang="en-US" sz="1000" b="0" i="0" u="none" strike="noStrike" kern="1200" cap="none" spc="0" baseline="0">
                <a:solidFill>
                  <a:srgbClr val="000000"/>
                </a:solidFill>
                <a:uFillTx/>
                <a:latin typeface="Aptos" pitchFamily="34"/>
                <a:ea typeface="Aptos" pitchFamily="34"/>
                <a:cs typeface="Times New Roman" pitchFamily="18"/>
              </a:rPr>
              <a:t> as a subsidy (monetary award, match, discount, rebate, subsidy, voucher) that reduces the price of healthy foods, making fruits and vegetables more affordable.</a:t>
            </a:r>
          </a:p>
        </p:txBody>
      </p:sp>
      <p:sp>
        <p:nvSpPr>
          <p:cNvPr id="64" name="Rectangle: Rounded Corners 1">
            <a:extLst>
              <a:ext uri="{FF2B5EF4-FFF2-40B4-BE49-F238E27FC236}">
                <a16:creationId xmlns:a16="http://schemas.microsoft.com/office/drawing/2014/main" id="{B16D6E5D-2440-63B0-7FE1-39B0DDDA8E1E}"/>
              </a:ext>
            </a:extLst>
          </p:cNvPr>
          <p:cNvSpPr/>
          <p:nvPr/>
        </p:nvSpPr>
        <p:spPr>
          <a:xfrm>
            <a:off x="4648196" y="1005117"/>
            <a:ext cx="2819396" cy="59508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264D73"/>
          </a:solidFill>
          <a:ln w="19046" cap="flat">
            <a:solidFill>
              <a:srgbClr val="42505E"/>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Calibri"/>
              </a:rPr>
              <a:t>Medically Tailored Groceries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1294">
    <p:spTree>
      <p:nvGrpSpPr>
        <p:cNvPr id="1" name=""/>
        <p:cNvGrpSpPr/>
        <p:nvPr/>
      </p:nvGrpSpPr>
      <p:grpSpPr>
        <a:xfrm>
          <a:off x="0" y="0"/>
          <a:ext cx="0" cy="0"/>
          <a:chOff x="0" y="0"/>
          <a:chExt cx="0" cy="0"/>
        </a:xfrm>
      </p:grpSpPr>
      <p:grpSp>
        <p:nvGrpSpPr>
          <p:cNvPr id="2" name="Content Placeholder 5">
            <a:extLst>
              <a:ext uri="{FF2B5EF4-FFF2-40B4-BE49-F238E27FC236}">
                <a16:creationId xmlns:a16="http://schemas.microsoft.com/office/drawing/2014/main" id="{76D160EF-48EB-BAB6-6D25-12AA70A1AAED}"/>
              </a:ext>
            </a:extLst>
          </p:cNvPr>
          <p:cNvGrpSpPr/>
          <p:nvPr/>
        </p:nvGrpSpPr>
        <p:grpSpPr>
          <a:xfrm>
            <a:off x="76196" y="228600"/>
            <a:ext cx="8991596" cy="6324593"/>
            <a:chOff x="76196" y="228600"/>
            <a:chExt cx="8991596" cy="6324593"/>
          </a:xfrm>
        </p:grpSpPr>
        <p:sp>
          <p:nvSpPr>
            <p:cNvPr id="3" name="Freeform: Shape 2">
              <a:extLst>
                <a:ext uri="{FF2B5EF4-FFF2-40B4-BE49-F238E27FC236}">
                  <a16:creationId xmlns:a16="http://schemas.microsoft.com/office/drawing/2014/main" id="{E5714E16-80C1-5F9D-51BC-75DF6B5528A5}"/>
                </a:ext>
              </a:extLst>
            </p:cNvPr>
            <p:cNvSpPr/>
            <p:nvPr/>
          </p:nvSpPr>
          <p:spPr>
            <a:xfrm>
              <a:off x="3727176" y="228600"/>
              <a:ext cx="1689646" cy="1188482"/>
            </a:xfrm>
            <a:custGeom>
              <a:avLst/>
              <a:gdLst>
                <a:gd name="f0" fmla="val 10800000"/>
                <a:gd name="f1" fmla="val 5400000"/>
                <a:gd name="f2" fmla="val 180"/>
                <a:gd name="f3" fmla="val w"/>
                <a:gd name="f4" fmla="val h"/>
                <a:gd name="f5" fmla="val 0"/>
                <a:gd name="f6" fmla="val 1689651"/>
                <a:gd name="f7" fmla="val 1188484"/>
                <a:gd name="f8" fmla="val 844822"/>
                <a:gd name="f9" fmla="val 844829"/>
                <a:gd name="f10" fmla="+- 0 0 -90"/>
                <a:gd name="f11" fmla="*/ f3 1 1689651"/>
                <a:gd name="f12" fmla="*/ f4 1 1188484"/>
                <a:gd name="f13" fmla="val f5"/>
                <a:gd name="f14" fmla="val f6"/>
                <a:gd name="f15" fmla="val f7"/>
                <a:gd name="f16" fmla="*/ f10 f0 1"/>
                <a:gd name="f17" fmla="+- f15 0 f13"/>
                <a:gd name="f18" fmla="+- f14 0 f13"/>
                <a:gd name="f19" fmla="*/ f16 1 f2"/>
                <a:gd name="f20" fmla="*/ f18 1 1689651"/>
                <a:gd name="f21" fmla="*/ f17 1 1188484"/>
                <a:gd name="f22" fmla="*/ 0 f18 1"/>
                <a:gd name="f23" fmla="*/ 1188484 f17 1"/>
                <a:gd name="f24" fmla="*/ 844822 f18 1"/>
                <a:gd name="f25" fmla="*/ 0 f17 1"/>
                <a:gd name="f26" fmla="*/ 844829 f18 1"/>
                <a:gd name="f27" fmla="*/ 1689651 f18 1"/>
                <a:gd name="f28" fmla="+- f19 0 f1"/>
                <a:gd name="f29" fmla="*/ f22 1 1689651"/>
                <a:gd name="f30" fmla="*/ f23 1 1188484"/>
                <a:gd name="f31" fmla="*/ f24 1 1689651"/>
                <a:gd name="f32" fmla="*/ f25 1 1188484"/>
                <a:gd name="f33" fmla="*/ f26 1 1689651"/>
                <a:gd name="f34" fmla="*/ f27 1 1689651"/>
                <a:gd name="f35" fmla="*/ f13 1 f20"/>
                <a:gd name="f36" fmla="*/ f14 1 f20"/>
                <a:gd name="f37" fmla="*/ f13 1 f21"/>
                <a:gd name="f38" fmla="*/ f15 1 f21"/>
                <a:gd name="f39" fmla="*/ f29 1 f20"/>
                <a:gd name="f40" fmla="*/ f30 1 f21"/>
                <a:gd name="f41" fmla="*/ f31 1 f20"/>
                <a:gd name="f42" fmla="*/ f32 1 f21"/>
                <a:gd name="f43" fmla="*/ f33 1 f20"/>
                <a:gd name="f44" fmla="*/ f34 1 f20"/>
                <a:gd name="f45" fmla="*/ f35 f11 1"/>
                <a:gd name="f46" fmla="*/ f36 f11 1"/>
                <a:gd name="f47" fmla="*/ f38 f12 1"/>
                <a:gd name="f48" fmla="*/ f37 f12 1"/>
                <a:gd name="f49" fmla="*/ f39 f11 1"/>
                <a:gd name="f50" fmla="*/ f40 f12 1"/>
                <a:gd name="f51" fmla="*/ f41 f11 1"/>
                <a:gd name="f52" fmla="*/ f42 f12 1"/>
                <a:gd name="f53" fmla="*/ f43 f11 1"/>
                <a:gd name="f54" fmla="*/ f44 f11 1"/>
              </a:gdLst>
              <a:ahLst/>
              <a:cxnLst>
                <a:cxn ang="3cd4">
                  <a:pos x="hc" y="t"/>
                </a:cxn>
                <a:cxn ang="0">
                  <a:pos x="r" y="vc"/>
                </a:cxn>
                <a:cxn ang="cd4">
                  <a:pos x="hc" y="b"/>
                </a:cxn>
                <a:cxn ang="cd2">
                  <a:pos x="l" y="vc"/>
                </a:cxn>
                <a:cxn ang="f28">
                  <a:pos x="f49" y="f50"/>
                </a:cxn>
                <a:cxn ang="f28">
                  <a:pos x="f51" y="f52"/>
                </a:cxn>
                <a:cxn ang="f28">
                  <a:pos x="f53" y="f52"/>
                </a:cxn>
                <a:cxn ang="f28">
                  <a:pos x="f54" y="f50"/>
                </a:cxn>
                <a:cxn ang="f28">
                  <a:pos x="f49" y="f50"/>
                </a:cxn>
              </a:cxnLst>
              <a:rect l="f45" t="f48" r="f46" b="f47"/>
              <a:pathLst>
                <a:path w="1689651" h="1188484">
                  <a:moveTo>
                    <a:pt x="f5" y="f7"/>
                  </a:moveTo>
                  <a:lnTo>
                    <a:pt x="f8" y="f5"/>
                  </a:lnTo>
                  <a:lnTo>
                    <a:pt x="f9" y="f5"/>
                  </a:lnTo>
                  <a:lnTo>
                    <a:pt x="f6" y="f7"/>
                  </a:lnTo>
                  <a:lnTo>
                    <a:pt x="f5" y="f7"/>
                  </a:lnTo>
                  <a:close/>
                </a:path>
              </a:pathLst>
            </a:custGeom>
            <a:solidFill>
              <a:srgbClr val="075293"/>
            </a:solidFill>
            <a:ln w="19046" cap="flat">
              <a:solidFill>
                <a:srgbClr val="FFFFFF"/>
              </a:solidFill>
              <a:prstDash val="solid"/>
              <a:miter/>
            </a:ln>
          </p:spPr>
          <p:txBody>
            <a:bodyPr vert="horz" wrap="square" lIns="20317" tIns="20317" rIns="20317" bIns="20317" anchor="ctr" anchorCtr="1" compatLnSpc="1">
              <a:noAutofit/>
            </a:bodyPr>
            <a:lstStyle/>
            <a:p>
              <a:pPr marL="0" marR="0" lvl="0" indent="0" algn="ctr"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endParaRPr lang="en-US" sz="1600" b="0" i="0" u="none" strike="noStrike" kern="1200" cap="none" spc="0" baseline="0">
                <a:solidFill>
                  <a:srgbClr val="FFFFFF"/>
                </a:solidFill>
                <a:uFillTx/>
                <a:latin typeface="Aptos"/>
              </a:endParaRPr>
            </a:p>
            <a:p>
              <a:pPr marL="0" marR="0" lvl="0" indent="0" algn="ctr" defTabSz="711202"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US" sz="1200" b="1" i="0" u="none" strike="noStrike" kern="1200" cap="none" spc="0" baseline="0">
                  <a:solidFill>
                    <a:srgbClr val="FFFFFF"/>
                  </a:solidFill>
                  <a:uFillTx/>
                  <a:latin typeface="Aptos"/>
                </a:rPr>
                <a:t>Medically </a:t>
              </a:r>
            </a:p>
            <a:p>
              <a:pPr marL="0" marR="0" lvl="0" indent="0" algn="ctr" defTabSz="711202"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US" sz="1200" b="1" i="0" u="none" strike="noStrike" kern="1200" cap="none" spc="0" baseline="0">
                  <a:solidFill>
                    <a:srgbClr val="FFFFFF"/>
                  </a:solidFill>
                  <a:uFillTx/>
                  <a:latin typeface="Aptos"/>
                </a:rPr>
                <a:t>Tailored Meals</a:t>
              </a:r>
            </a:p>
          </p:txBody>
        </p:sp>
        <p:sp>
          <p:nvSpPr>
            <p:cNvPr id="4" name="Freeform: Shape 3">
              <a:extLst>
                <a:ext uri="{FF2B5EF4-FFF2-40B4-BE49-F238E27FC236}">
                  <a16:creationId xmlns:a16="http://schemas.microsoft.com/office/drawing/2014/main" id="{E1EA95D9-6FCE-09B9-E44E-04A6EE05B467}"/>
                </a:ext>
              </a:extLst>
            </p:cNvPr>
            <p:cNvSpPr/>
            <p:nvPr/>
          </p:nvSpPr>
          <p:spPr>
            <a:xfrm>
              <a:off x="3277959" y="1417082"/>
              <a:ext cx="2588072" cy="631941"/>
            </a:xfrm>
            <a:custGeom>
              <a:avLst/>
              <a:gdLst>
                <a:gd name="f0" fmla="val 10800000"/>
                <a:gd name="f1" fmla="val 5400000"/>
                <a:gd name="f2" fmla="val 180"/>
                <a:gd name="f3" fmla="val w"/>
                <a:gd name="f4" fmla="val h"/>
                <a:gd name="f5" fmla="val 0"/>
                <a:gd name="f6" fmla="val 2588073"/>
                <a:gd name="f7" fmla="val 631940"/>
                <a:gd name="f8" fmla="val 449208"/>
                <a:gd name="f9" fmla="val 2138865"/>
                <a:gd name="f10" fmla="+- 0 0 -90"/>
                <a:gd name="f11" fmla="*/ f3 1 2588073"/>
                <a:gd name="f12" fmla="*/ f4 1 631940"/>
                <a:gd name="f13" fmla="val f5"/>
                <a:gd name="f14" fmla="val f6"/>
                <a:gd name="f15" fmla="val f7"/>
                <a:gd name="f16" fmla="*/ f10 f0 1"/>
                <a:gd name="f17" fmla="+- f15 0 f13"/>
                <a:gd name="f18" fmla="+- f14 0 f13"/>
                <a:gd name="f19" fmla="*/ f16 1 f2"/>
                <a:gd name="f20" fmla="*/ f18 1 2588073"/>
                <a:gd name="f21" fmla="*/ f17 1 631940"/>
                <a:gd name="f22" fmla="*/ 0 f18 1"/>
                <a:gd name="f23" fmla="*/ 631940 f17 1"/>
                <a:gd name="f24" fmla="*/ 449208 f18 1"/>
                <a:gd name="f25" fmla="*/ 0 f17 1"/>
                <a:gd name="f26" fmla="*/ 2138865 f18 1"/>
                <a:gd name="f27" fmla="*/ 2588073 f18 1"/>
                <a:gd name="f28" fmla="+- f19 0 f1"/>
                <a:gd name="f29" fmla="*/ f22 1 2588073"/>
                <a:gd name="f30" fmla="*/ f23 1 631940"/>
                <a:gd name="f31" fmla="*/ f24 1 2588073"/>
                <a:gd name="f32" fmla="*/ f25 1 631940"/>
                <a:gd name="f33" fmla="*/ f26 1 2588073"/>
                <a:gd name="f34" fmla="*/ f27 1 2588073"/>
                <a:gd name="f35" fmla="*/ f13 1 f20"/>
                <a:gd name="f36" fmla="*/ f14 1 f20"/>
                <a:gd name="f37" fmla="*/ f13 1 f21"/>
                <a:gd name="f38" fmla="*/ f15 1 f21"/>
                <a:gd name="f39" fmla="*/ f29 1 f20"/>
                <a:gd name="f40" fmla="*/ f30 1 f21"/>
                <a:gd name="f41" fmla="*/ f31 1 f20"/>
                <a:gd name="f42" fmla="*/ f32 1 f21"/>
                <a:gd name="f43" fmla="*/ f33 1 f20"/>
                <a:gd name="f44" fmla="*/ f34 1 f20"/>
                <a:gd name="f45" fmla="*/ f35 f11 1"/>
                <a:gd name="f46" fmla="*/ f36 f11 1"/>
                <a:gd name="f47" fmla="*/ f38 f12 1"/>
                <a:gd name="f48" fmla="*/ f37 f12 1"/>
                <a:gd name="f49" fmla="*/ f39 f11 1"/>
                <a:gd name="f50" fmla="*/ f40 f12 1"/>
                <a:gd name="f51" fmla="*/ f41 f11 1"/>
                <a:gd name="f52" fmla="*/ f42 f12 1"/>
                <a:gd name="f53" fmla="*/ f43 f11 1"/>
                <a:gd name="f54" fmla="*/ f44 f11 1"/>
              </a:gdLst>
              <a:ahLst/>
              <a:cxnLst>
                <a:cxn ang="3cd4">
                  <a:pos x="hc" y="t"/>
                </a:cxn>
                <a:cxn ang="0">
                  <a:pos x="r" y="vc"/>
                </a:cxn>
                <a:cxn ang="cd4">
                  <a:pos x="hc" y="b"/>
                </a:cxn>
                <a:cxn ang="cd2">
                  <a:pos x="l" y="vc"/>
                </a:cxn>
                <a:cxn ang="f28">
                  <a:pos x="f49" y="f50"/>
                </a:cxn>
                <a:cxn ang="f28">
                  <a:pos x="f51" y="f52"/>
                </a:cxn>
                <a:cxn ang="f28">
                  <a:pos x="f53" y="f52"/>
                </a:cxn>
                <a:cxn ang="f28">
                  <a:pos x="f54" y="f50"/>
                </a:cxn>
                <a:cxn ang="f28">
                  <a:pos x="f49" y="f50"/>
                </a:cxn>
              </a:cxnLst>
              <a:rect l="f45" t="f48" r="f46" b="f47"/>
              <a:pathLst>
                <a:path w="2588073" h="631940">
                  <a:moveTo>
                    <a:pt x="f5" y="f7"/>
                  </a:moveTo>
                  <a:lnTo>
                    <a:pt x="f8" y="f5"/>
                  </a:lnTo>
                  <a:lnTo>
                    <a:pt x="f9" y="f5"/>
                  </a:lnTo>
                  <a:lnTo>
                    <a:pt x="f6" y="f7"/>
                  </a:lnTo>
                  <a:lnTo>
                    <a:pt x="f5" y="f7"/>
                  </a:lnTo>
                  <a:close/>
                </a:path>
              </a:pathLst>
            </a:custGeom>
            <a:solidFill>
              <a:srgbClr val="1C82B3"/>
            </a:solidFill>
            <a:ln w="19046" cap="flat">
              <a:solidFill>
                <a:srgbClr val="FFFFFF"/>
              </a:solidFill>
              <a:prstDash val="solid"/>
              <a:miter/>
            </a:ln>
          </p:spPr>
          <p:txBody>
            <a:bodyPr vert="horz" wrap="square" lIns="470696" tIns="17775" rIns="470696" bIns="17775"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1400" b="1" i="0" u="none" strike="noStrike" kern="1200" cap="none" spc="0" baseline="0">
                  <a:solidFill>
                    <a:srgbClr val="FFFFFF"/>
                  </a:solidFill>
                  <a:uFillTx/>
                  <a:latin typeface="Aptos"/>
                </a:rPr>
                <a:t>Medical Tailored Groceries</a:t>
              </a:r>
            </a:p>
          </p:txBody>
        </p:sp>
        <p:sp>
          <p:nvSpPr>
            <p:cNvPr id="5" name="Freeform: Shape 4">
              <a:extLst>
                <a:ext uri="{FF2B5EF4-FFF2-40B4-BE49-F238E27FC236}">
                  <a16:creationId xmlns:a16="http://schemas.microsoft.com/office/drawing/2014/main" id="{7AE41C02-1A31-6685-4C4D-654B8862A8AE}"/>
                </a:ext>
              </a:extLst>
            </p:cNvPr>
            <p:cNvSpPr/>
            <p:nvPr/>
          </p:nvSpPr>
          <p:spPr>
            <a:xfrm>
              <a:off x="2780141" y="2049024"/>
              <a:ext cx="3583716" cy="700329"/>
            </a:xfrm>
            <a:custGeom>
              <a:avLst/>
              <a:gdLst>
                <a:gd name="f0" fmla="val 10800000"/>
                <a:gd name="f1" fmla="val 5400000"/>
                <a:gd name="f2" fmla="val 180"/>
                <a:gd name="f3" fmla="val w"/>
                <a:gd name="f4" fmla="val h"/>
                <a:gd name="f5" fmla="val 0"/>
                <a:gd name="f6" fmla="val 3583717"/>
                <a:gd name="f7" fmla="val 700326"/>
                <a:gd name="f8" fmla="val 497820"/>
                <a:gd name="f9" fmla="val 3085897"/>
                <a:gd name="f10" fmla="+- 0 0 -90"/>
                <a:gd name="f11" fmla="*/ f3 1 3583717"/>
                <a:gd name="f12" fmla="*/ f4 1 700326"/>
                <a:gd name="f13" fmla="val f5"/>
                <a:gd name="f14" fmla="val f6"/>
                <a:gd name="f15" fmla="val f7"/>
                <a:gd name="f16" fmla="*/ f10 f0 1"/>
                <a:gd name="f17" fmla="+- f15 0 f13"/>
                <a:gd name="f18" fmla="+- f14 0 f13"/>
                <a:gd name="f19" fmla="*/ f16 1 f2"/>
                <a:gd name="f20" fmla="*/ f18 1 3583717"/>
                <a:gd name="f21" fmla="*/ f17 1 700326"/>
                <a:gd name="f22" fmla="*/ 0 f18 1"/>
                <a:gd name="f23" fmla="*/ 700326 f17 1"/>
                <a:gd name="f24" fmla="*/ 497820 f18 1"/>
                <a:gd name="f25" fmla="*/ 0 f17 1"/>
                <a:gd name="f26" fmla="*/ 3085897 f18 1"/>
                <a:gd name="f27" fmla="*/ 3583717 f18 1"/>
                <a:gd name="f28" fmla="+- f19 0 f1"/>
                <a:gd name="f29" fmla="*/ f22 1 3583717"/>
                <a:gd name="f30" fmla="*/ f23 1 700326"/>
                <a:gd name="f31" fmla="*/ f24 1 3583717"/>
                <a:gd name="f32" fmla="*/ f25 1 700326"/>
                <a:gd name="f33" fmla="*/ f26 1 3583717"/>
                <a:gd name="f34" fmla="*/ f27 1 3583717"/>
                <a:gd name="f35" fmla="*/ f13 1 f20"/>
                <a:gd name="f36" fmla="*/ f14 1 f20"/>
                <a:gd name="f37" fmla="*/ f13 1 f21"/>
                <a:gd name="f38" fmla="*/ f15 1 f21"/>
                <a:gd name="f39" fmla="*/ f29 1 f20"/>
                <a:gd name="f40" fmla="*/ f30 1 f21"/>
                <a:gd name="f41" fmla="*/ f31 1 f20"/>
                <a:gd name="f42" fmla="*/ f32 1 f21"/>
                <a:gd name="f43" fmla="*/ f33 1 f20"/>
                <a:gd name="f44" fmla="*/ f34 1 f20"/>
                <a:gd name="f45" fmla="*/ f35 f11 1"/>
                <a:gd name="f46" fmla="*/ f36 f11 1"/>
                <a:gd name="f47" fmla="*/ f38 f12 1"/>
                <a:gd name="f48" fmla="*/ f37 f12 1"/>
                <a:gd name="f49" fmla="*/ f39 f11 1"/>
                <a:gd name="f50" fmla="*/ f40 f12 1"/>
                <a:gd name="f51" fmla="*/ f41 f11 1"/>
                <a:gd name="f52" fmla="*/ f42 f12 1"/>
                <a:gd name="f53" fmla="*/ f43 f11 1"/>
                <a:gd name="f54" fmla="*/ f44 f11 1"/>
              </a:gdLst>
              <a:ahLst/>
              <a:cxnLst>
                <a:cxn ang="3cd4">
                  <a:pos x="hc" y="t"/>
                </a:cxn>
                <a:cxn ang="0">
                  <a:pos x="r" y="vc"/>
                </a:cxn>
                <a:cxn ang="cd4">
                  <a:pos x="hc" y="b"/>
                </a:cxn>
                <a:cxn ang="cd2">
                  <a:pos x="l" y="vc"/>
                </a:cxn>
                <a:cxn ang="f28">
                  <a:pos x="f49" y="f50"/>
                </a:cxn>
                <a:cxn ang="f28">
                  <a:pos x="f51" y="f52"/>
                </a:cxn>
                <a:cxn ang="f28">
                  <a:pos x="f53" y="f52"/>
                </a:cxn>
                <a:cxn ang="f28">
                  <a:pos x="f54" y="f50"/>
                </a:cxn>
                <a:cxn ang="f28">
                  <a:pos x="f49" y="f50"/>
                </a:cxn>
              </a:cxnLst>
              <a:rect l="f45" t="f48" r="f46" b="f47"/>
              <a:pathLst>
                <a:path w="3583717" h="700326">
                  <a:moveTo>
                    <a:pt x="f5" y="f7"/>
                  </a:moveTo>
                  <a:lnTo>
                    <a:pt x="f8" y="f5"/>
                  </a:lnTo>
                  <a:lnTo>
                    <a:pt x="f9" y="f5"/>
                  </a:lnTo>
                  <a:lnTo>
                    <a:pt x="f6" y="f7"/>
                  </a:lnTo>
                  <a:lnTo>
                    <a:pt x="f5" y="f7"/>
                  </a:lnTo>
                  <a:close/>
                </a:path>
              </a:pathLst>
            </a:custGeom>
            <a:solidFill>
              <a:srgbClr val="1D7ABF"/>
            </a:solidFill>
            <a:ln w="19046" cap="flat">
              <a:solidFill>
                <a:srgbClr val="FFFFFF"/>
              </a:solidFill>
              <a:prstDash val="solid"/>
              <a:miter/>
            </a:ln>
          </p:spPr>
          <p:txBody>
            <a:bodyPr vert="horz" wrap="square" lIns="644926" tIns="17775" rIns="644935" bIns="17775"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1400" b="1" i="0" u="none" strike="noStrike" kern="1200" cap="none" spc="0" baseline="0">
                  <a:solidFill>
                    <a:srgbClr val="FFFFFF"/>
                  </a:solidFill>
                  <a:uFillTx/>
                  <a:latin typeface="Aptos"/>
                </a:rPr>
                <a:t>Produce Prescription Program</a:t>
              </a:r>
            </a:p>
          </p:txBody>
        </p:sp>
        <p:sp>
          <p:nvSpPr>
            <p:cNvPr id="6" name="Freeform: Shape 5">
              <a:extLst>
                <a:ext uri="{FF2B5EF4-FFF2-40B4-BE49-F238E27FC236}">
                  <a16:creationId xmlns:a16="http://schemas.microsoft.com/office/drawing/2014/main" id="{E45C72F5-C95C-518B-6E61-51DCB68CCB16}"/>
                </a:ext>
              </a:extLst>
            </p:cNvPr>
            <p:cNvSpPr/>
            <p:nvPr/>
          </p:nvSpPr>
          <p:spPr>
            <a:xfrm>
              <a:off x="2317674" y="2749353"/>
              <a:ext cx="4508650" cy="650586"/>
            </a:xfrm>
            <a:custGeom>
              <a:avLst/>
              <a:gdLst>
                <a:gd name="f0" fmla="val 10800000"/>
                <a:gd name="f1" fmla="val 5400000"/>
                <a:gd name="f2" fmla="val 180"/>
                <a:gd name="f3" fmla="val w"/>
                <a:gd name="f4" fmla="val h"/>
                <a:gd name="f5" fmla="val 0"/>
                <a:gd name="f6" fmla="val 4508649"/>
                <a:gd name="f7" fmla="val 650588"/>
                <a:gd name="f8" fmla="val 462464"/>
                <a:gd name="f9" fmla="val 4046185"/>
                <a:gd name="f10" fmla="+- 0 0 -90"/>
                <a:gd name="f11" fmla="*/ f3 1 4508649"/>
                <a:gd name="f12" fmla="*/ f4 1 650588"/>
                <a:gd name="f13" fmla="val f5"/>
                <a:gd name="f14" fmla="val f6"/>
                <a:gd name="f15" fmla="val f7"/>
                <a:gd name="f16" fmla="*/ f10 f0 1"/>
                <a:gd name="f17" fmla="+- f15 0 f13"/>
                <a:gd name="f18" fmla="+- f14 0 f13"/>
                <a:gd name="f19" fmla="*/ f16 1 f2"/>
                <a:gd name="f20" fmla="*/ f18 1 4508649"/>
                <a:gd name="f21" fmla="*/ f17 1 650588"/>
                <a:gd name="f22" fmla="*/ 0 f18 1"/>
                <a:gd name="f23" fmla="*/ 650588 f17 1"/>
                <a:gd name="f24" fmla="*/ 462464 f18 1"/>
                <a:gd name="f25" fmla="*/ 0 f17 1"/>
                <a:gd name="f26" fmla="*/ 4046185 f18 1"/>
                <a:gd name="f27" fmla="*/ 4508649 f18 1"/>
                <a:gd name="f28" fmla="+- f19 0 f1"/>
                <a:gd name="f29" fmla="*/ f22 1 4508649"/>
                <a:gd name="f30" fmla="*/ f23 1 650588"/>
                <a:gd name="f31" fmla="*/ f24 1 4508649"/>
                <a:gd name="f32" fmla="*/ f25 1 650588"/>
                <a:gd name="f33" fmla="*/ f26 1 4508649"/>
                <a:gd name="f34" fmla="*/ f27 1 4508649"/>
                <a:gd name="f35" fmla="*/ f13 1 f20"/>
                <a:gd name="f36" fmla="*/ f14 1 f20"/>
                <a:gd name="f37" fmla="*/ f13 1 f21"/>
                <a:gd name="f38" fmla="*/ f15 1 f21"/>
                <a:gd name="f39" fmla="*/ f29 1 f20"/>
                <a:gd name="f40" fmla="*/ f30 1 f21"/>
                <a:gd name="f41" fmla="*/ f31 1 f20"/>
                <a:gd name="f42" fmla="*/ f32 1 f21"/>
                <a:gd name="f43" fmla="*/ f33 1 f20"/>
                <a:gd name="f44" fmla="*/ f34 1 f20"/>
                <a:gd name="f45" fmla="*/ f35 f11 1"/>
                <a:gd name="f46" fmla="*/ f36 f11 1"/>
                <a:gd name="f47" fmla="*/ f38 f12 1"/>
                <a:gd name="f48" fmla="*/ f37 f12 1"/>
                <a:gd name="f49" fmla="*/ f39 f11 1"/>
                <a:gd name="f50" fmla="*/ f40 f12 1"/>
                <a:gd name="f51" fmla="*/ f41 f11 1"/>
                <a:gd name="f52" fmla="*/ f42 f12 1"/>
                <a:gd name="f53" fmla="*/ f43 f11 1"/>
                <a:gd name="f54" fmla="*/ f44 f11 1"/>
              </a:gdLst>
              <a:ahLst/>
              <a:cxnLst>
                <a:cxn ang="3cd4">
                  <a:pos x="hc" y="t"/>
                </a:cxn>
                <a:cxn ang="0">
                  <a:pos x="r" y="vc"/>
                </a:cxn>
                <a:cxn ang="cd4">
                  <a:pos x="hc" y="b"/>
                </a:cxn>
                <a:cxn ang="cd2">
                  <a:pos x="l" y="vc"/>
                </a:cxn>
                <a:cxn ang="f28">
                  <a:pos x="f49" y="f50"/>
                </a:cxn>
                <a:cxn ang="f28">
                  <a:pos x="f51" y="f52"/>
                </a:cxn>
                <a:cxn ang="f28">
                  <a:pos x="f53" y="f52"/>
                </a:cxn>
                <a:cxn ang="f28">
                  <a:pos x="f54" y="f50"/>
                </a:cxn>
                <a:cxn ang="f28">
                  <a:pos x="f49" y="f50"/>
                </a:cxn>
              </a:cxnLst>
              <a:rect l="f45" t="f48" r="f46" b="f47"/>
              <a:pathLst>
                <a:path w="4508649" h="650588">
                  <a:moveTo>
                    <a:pt x="f5" y="f7"/>
                  </a:moveTo>
                  <a:lnTo>
                    <a:pt x="f8" y="f5"/>
                  </a:lnTo>
                  <a:lnTo>
                    <a:pt x="f9" y="f5"/>
                  </a:lnTo>
                  <a:lnTo>
                    <a:pt x="f6" y="f7"/>
                  </a:lnTo>
                  <a:lnTo>
                    <a:pt x="f5" y="f7"/>
                  </a:lnTo>
                  <a:close/>
                </a:path>
              </a:pathLst>
            </a:custGeom>
            <a:solidFill>
              <a:srgbClr val="0192E5"/>
            </a:solidFill>
            <a:ln w="19046" cap="flat">
              <a:solidFill>
                <a:srgbClr val="FFFFFF"/>
              </a:solidFill>
              <a:prstDash val="solid"/>
              <a:miter/>
            </a:ln>
          </p:spPr>
          <p:txBody>
            <a:bodyPr vert="horz" wrap="square" lIns="814410" tIns="25402" rIns="814410" bIns="25402"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Aptos"/>
                </a:rPr>
                <a:t>Nutrition Incentive Programs</a:t>
              </a:r>
              <a:endParaRPr lang="en-US" sz="1800" b="1" i="0" u="none" strike="noStrike" kern="1200" cap="none" spc="0" baseline="0">
                <a:solidFill>
                  <a:srgbClr val="FFFFFF"/>
                </a:solidFill>
                <a:uFillTx/>
                <a:latin typeface="Aptos"/>
              </a:endParaRPr>
            </a:p>
          </p:txBody>
        </p:sp>
        <p:sp>
          <p:nvSpPr>
            <p:cNvPr id="7" name="Freeform: Shape 6">
              <a:extLst>
                <a:ext uri="{FF2B5EF4-FFF2-40B4-BE49-F238E27FC236}">
                  <a16:creationId xmlns:a16="http://schemas.microsoft.com/office/drawing/2014/main" id="{012DD4F8-DDA9-C54B-1F4C-952E342F12E2}"/>
                </a:ext>
              </a:extLst>
            </p:cNvPr>
            <p:cNvSpPr/>
            <p:nvPr/>
          </p:nvSpPr>
          <p:spPr>
            <a:xfrm>
              <a:off x="1765852" y="3399940"/>
              <a:ext cx="5612294" cy="776298"/>
            </a:xfrm>
            <a:custGeom>
              <a:avLst/>
              <a:gdLst>
                <a:gd name="f0" fmla="val 10800000"/>
                <a:gd name="f1" fmla="val 5400000"/>
                <a:gd name="f2" fmla="val 180"/>
                <a:gd name="f3" fmla="val w"/>
                <a:gd name="f4" fmla="val h"/>
                <a:gd name="f5" fmla="val 0"/>
                <a:gd name="f6" fmla="val 5612296"/>
                <a:gd name="f7" fmla="val 776294"/>
                <a:gd name="f8" fmla="val 551821"/>
                <a:gd name="f9" fmla="val 5060475"/>
                <a:gd name="f10" fmla="+- 0 0 -90"/>
                <a:gd name="f11" fmla="*/ f3 1 5612296"/>
                <a:gd name="f12" fmla="*/ f4 1 776294"/>
                <a:gd name="f13" fmla="val f5"/>
                <a:gd name="f14" fmla="val f6"/>
                <a:gd name="f15" fmla="val f7"/>
                <a:gd name="f16" fmla="*/ f10 f0 1"/>
                <a:gd name="f17" fmla="+- f15 0 f13"/>
                <a:gd name="f18" fmla="+- f14 0 f13"/>
                <a:gd name="f19" fmla="*/ f16 1 f2"/>
                <a:gd name="f20" fmla="*/ f18 1 5612296"/>
                <a:gd name="f21" fmla="*/ f17 1 776294"/>
                <a:gd name="f22" fmla="*/ 0 f18 1"/>
                <a:gd name="f23" fmla="*/ 776294 f17 1"/>
                <a:gd name="f24" fmla="*/ 551821 f18 1"/>
                <a:gd name="f25" fmla="*/ 0 f17 1"/>
                <a:gd name="f26" fmla="*/ 5060475 f18 1"/>
                <a:gd name="f27" fmla="*/ 5612296 f18 1"/>
                <a:gd name="f28" fmla="+- f19 0 f1"/>
                <a:gd name="f29" fmla="*/ f22 1 5612296"/>
                <a:gd name="f30" fmla="*/ f23 1 776294"/>
                <a:gd name="f31" fmla="*/ f24 1 5612296"/>
                <a:gd name="f32" fmla="*/ f25 1 776294"/>
                <a:gd name="f33" fmla="*/ f26 1 5612296"/>
                <a:gd name="f34" fmla="*/ f27 1 5612296"/>
                <a:gd name="f35" fmla="*/ f13 1 f20"/>
                <a:gd name="f36" fmla="*/ f14 1 f20"/>
                <a:gd name="f37" fmla="*/ f13 1 f21"/>
                <a:gd name="f38" fmla="*/ f15 1 f21"/>
                <a:gd name="f39" fmla="*/ f29 1 f20"/>
                <a:gd name="f40" fmla="*/ f30 1 f21"/>
                <a:gd name="f41" fmla="*/ f31 1 f20"/>
                <a:gd name="f42" fmla="*/ f32 1 f21"/>
                <a:gd name="f43" fmla="*/ f33 1 f20"/>
                <a:gd name="f44" fmla="*/ f34 1 f20"/>
                <a:gd name="f45" fmla="*/ f35 f11 1"/>
                <a:gd name="f46" fmla="*/ f36 f11 1"/>
                <a:gd name="f47" fmla="*/ f38 f12 1"/>
                <a:gd name="f48" fmla="*/ f37 f12 1"/>
                <a:gd name="f49" fmla="*/ f39 f11 1"/>
                <a:gd name="f50" fmla="*/ f40 f12 1"/>
                <a:gd name="f51" fmla="*/ f41 f11 1"/>
                <a:gd name="f52" fmla="*/ f42 f12 1"/>
                <a:gd name="f53" fmla="*/ f43 f11 1"/>
                <a:gd name="f54" fmla="*/ f44 f11 1"/>
              </a:gdLst>
              <a:ahLst/>
              <a:cxnLst>
                <a:cxn ang="3cd4">
                  <a:pos x="hc" y="t"/>
                </a:cxn>
                <a:cxn ang="0">
                  <a:pos x="r" y="vc"/>
                </a:cxn>
                <a:cxn ang="cd4">
                  <a:pos x="hc" y="b"/>
                </a:cxn>
                <a:cxn ang="cd2">
                  <a:pos x="l" y="vc"/>
                </a:cxn>
                <a:cxn ang="f28">
                  <a:pos x="f49" y="f50"/>
                </a:cxn>
                <a:cxn ang="f28">
                  <a:pos x="f51" y="f52"/>
                </a:cxn>
                <a:cxn ang="f28">
                  <a:pos x="f53" y="f52"/>
                </a:cxn>
                <a:cxn ang="f28">
                  <a:pos x="f54" y="f50"/>
                </a:cxn>
                <a:cxn ang="f28">
                  <a:pos x="f49" y="f50"/>
                </a:cxn>
              </a:cxnLst>
              <a:rect l="f45" t="f48" r="f46" b="f47"/>
              <a:pathLst>
                <a:path w="5612296" h="776294">
                  <a:moveTo>
                    <a:pt x="f5" y="f7"/>
                  </a:moveTo>
                  <a:lnTo>
                    <a:pt x="f8" y="f5"/>
                  </a:lnTo>
                  <a:lnTo>
                    <a:pt x="f9" y="f5"/>
                  </a:lnTo>
                  <a:lnTo>
                    <a:pt x="f6" y="f7"/>
                  </a:lnTo>
                  <a:lnTo>
                    <a:pt x="f5" y="f7"/>
                  </a:lnTo>
                  <a:close/>
                </a:path>
              </a:pathLst>
            </a:custGeom>
            <a:solidFill>
              <a:srgbClr val="4FA5DE"/>
            </a:solidFill>
            <a:ln w="19046" cap="flat">
              <a:solidFill>
                <a:srgbClr val="FFFFFF"/>
              </a:solidFill>
              <a:prstDash val="solid"/>
              <a:miter/>
            </a:ln>
          </p:spPr>
          <p:txBody>
            <a:bodyPr vert="horz" wrap="square" lIns="1007549" tIns="25402" rIns="1007549" bIns="25402"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Aptos"/>
                </a:rPr>
                <a:t>Food banks, pantries, meal services</a:t>
              </a:r>
            </a:p>
          </p:txBody>
        </p:sp>
        <p:sp>
          <p:nvSpPr>
            <p:cNvPr id="8" name="Freeform: Shape 7">
              <a:extLst>
                <a:ext uri="{FF2B5EF4-FFF2-40B4-BE49-F238E27FC236}">
                  <a16:creationId xmlns:a16="http://schemas.microsoft.com/office/drawing/2014/main" id="{1CE00331-D92A-1816-24E4-ACFC5A553008}"/>
                </a:ext>
              </a:extLst>
            </p:cNvPr>
            <p:cNvSpPr/>
            <p:nvPr/>
          </p:nvSpPr>
          <p:spPr>
            <a:xfrm>
              <a:off x="921029" y="4176229"/>
              <a:ext cx="7301950" cy="1188482"/>
            </a:xfrm>
            <a:custGeom>
              <a:avLst/>
              <a:gdLst>
                <a:gd name="f0" fmla="val 10800000"/>
                <a:gd name="f1" fmla="val 5400000"/>
                <a:gd name="f2" fmla="val 180"/>
                <a:gd name="f3" fmla="val w"/>
                <a:gd name="f4" fmla="val h"/>
                <a:gd name="f5" fmla="val 0"/>
                <a:gd name="f6" fmla="val 7301948"/>
                <a:gd name="f7" fmla="val 1188484"/>
                <a:gd name="f8" fmla="val 844822"/>
                <a:gd name="f9" fmla="val 6457126"/>
                <a:gd name="f10" fmla="+- 0 0 -90"/>
                <a:gd name="f11" fmla="*/ f3 1 7301948"/>
                <a:gd name="f12" fmla="*/ f4 1 1188484"/>
                <a:gd name="f13" fmla="val f5"/>
                <a:gd name="f14" fmla="val f6"/>
                <a:gd name="f15" fmla="val f7"/>
                <a:gd name="f16" fmla="*/ f10 f0 1"/>
                <a:gd name="f17" fmla="+- f15 0 f13"/>
                <a:gd name="f18" fmla="+- f14 0 f13"/>
                <a:gd name="f19" fmla="*/ f16 1 f2"/>
                <a:gd name="f20" fmla="*/ f18 1 7301948"/>
                <a:gd name="f21" fmla="*/ f17 1 1188484"/>
                <a:gd name="f22" fmla="*/ 0 f18 1"/>
                <a:gd name="f23" fmla="*/ 1188484 f17 1"/>
                <a:gd name="f24" fmla="*/ 844822 f18 1"/>
                <a:gd name="f25" fmla="*/ 0 f17 1"/>
                <a:gd name="f26" fmla="*/ 6457126 f18 1"/>
                <a:gd name="f27" fmla="*/ 7301948 f18 1"/>
                <a:gd name="f28" fmla="+- f19 0 f1"/>
                <a:gd name="f29" fmla="*/ f22 1 7301948"/>
                <a:gd name="f30" fmla="*/ f23 1 1188484"/>
                <a:gd name="f31" fmla="*/ f24 1 7301948"/>
                <a:gd name="f32" fmla="*/ f25 1 1188484"/>
                <a:gd name="f33" fmla="*/ f26 1 7301948"/>
                <a:gd name="f34" fmla="*/ f27 1 7301948"/>
                <a:gd name="f35" fmla="*/ f13 1 f20"/>
                <a:gd name="f36" fmla="*/ f14 1 f20"/>
                <a:gd name="f37" fmla="*/ f13 1 f21"/>
                <a:gd name="f38" fmla="*/ f15 1 f21"/>
                <a:gd name="f39" fmla="*/ f29 1 f20"/>
                <a:gd name="f40" fmla="*/ f30 1 f21"/>
                <a:gd name="f41" fmla="*/ f31 1 f20"/>
                <a:gd name="f42" fmla="*/ f32 1 f21"/>
                <a:gd name="f43" fmla="*/ f33 1 f20"/>
                <a:gd name="f44" fmla="*/ f34 1 f20"/>
                <a:gd name="f45" fmla="*/ f35 f11 1"/>
                <a:gd name="f46" fmla="*/ f36 f11 1"/>
                <a:gd name="f47" fmla="*/ f38 f12 1"/>
                <a:gd name="f48" fmla="*/ f37 f12 1"/>
                <a:gd name="f49" fmla="*/ f39 f11 1"/>
                <a:gd name="f50" fmla="*/ f40 f12 1"/>
                <a:gd name="f51" fmla="*/ f41 f11 1"/>
                <a:gd name="f52" fmla="*/ f42 f12 1"/>
                <a:gd name="f53" fmla="*/ f43 f11 1"/>
                <a:gd name="f54" fmla="*/ f44 f11 1"/>
              </a:gdLst>
              <a:ahLst/>
              <a:cxnLst>
                <a:cxn ang="3cd4">
                  <a:pos x="hc" y="t"/>
                </a:cxn>
                <a:cxn ang="0">
                  <a:pos x="r" y="vc"/>
                </a:cxn>
                <a:cxn ang="cd4">
                  <a:pos x="hc" y="b"/>
                </a:cxn>
                <a:cxn ang="cd2">
                  <a:pos x="l" y="vc"/>
                </a:cxn>
                <a:cxn ang="f28">
                  <a:pos x="f49" y="f50"/>
                </a:cxn>
                <a:cxn ang="f28">
                  <a:pos x="f51" y="f52"/>
                </a:cxn>
                <a:cxn ang="f28">
                  <a:pos x="f53" y="f52"/>
                </a:cxn>
                <a:cxn ang="f28">
                  <a:pos x="f54" y="f50"/>
                </a:cxn>
                <a:cxn ang="f28">
                  <a:pos x="f49" y="f50"/>
                </a:cxn>
              </a:cxnLst>
              <a:rect l="f45" t="f48" r="f46" b="f47"/>
              <a:pathLst>
                <a:path w="7301948" h="1188484">
                  <a:moveTo>
                    <a:pt x="f5" y="f7"/>
                  </a:moveTo>
                  <a:lnTo>
                    <a:pt x="f8" y="f5"/>
                  </a:lnTo>
                  <a:lnTo>
                    <a:pt x="f9" y="f5"/>
                  </a:lnTo>
                  <a:lnTo>
                    <a:pt x="f6" y="f7"/>
                  </a:lnTo>
                  <a:lnTo>
                    <a:pt x="f5" y="f7"/>
                  </a:lnTo>
                  <a:close/>
                </a:path>
              </a:pathLst>
            </a:custGeom>
            <a:solidFill>
              <a:srgbClr val="82C4F4"/>
            </a:solidFill>
            <a:ln w="19046" cap="flat">
              <a:solidFill>
                <a:srgbClr val="FFFFFF"/>
              </a:solidFill>
              <a:prstDash val="solid"/>
              <a:miter/>
            </a:ln>
          </p:spPr>
          <p:txBody>
            <a:bodyPr vert="horz" wrap="square" lIns="1307052" tIns="29205" rIns="1307052" bIns="29205" anchor="ctr" anchorCtr="1" compatLnSpc="1">
              <a:noAutofit/>
            </a:bodyPr>
            <a:lstStyle/>
            <a:p>
              <a:pPr marL="0" marR="0" lvl="0" indent="0" algn="ctr"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r>
                <a:rPr lang="en-US" sz="2300" b="1" i="0" u="none" strike="noStrike" kern="1200" cap="none" spc="0" baseline="0">
                  <a:solidFill>
                    <a:srgbClr val="FFFFFF"/>
                  </a:solidFill>
                  <a:uFillTx/>
                  <a:latin typeface="Aptos"/>
                </a:rPr>
                <a:t>Nutrition Security Programs                       </a:t>
              </a:r>
              <a:r>
                <a:rPr lang="en-US" sz="1800" b="0" i="0" u="none" strike="noStrike" kern="1200" cap="none" spc="0" baseline="0">
                  <a:solidFill>
                    <a:srgbClr val="FFFFFF"/>
                  </a:solidFill>
                  <a:uFillTx/>
                  <a:latin typeface="Aptos"/>
                </a:rPr>
                <a:t>(SNAP, WIC, School Meals, CACFP, senior meal/food programs, etc.)</a:t>
              </a:r>
              <a:endParaRPr lang="en-US" sz="2300" b="0" i="0" u="none" strike="noStrike" kern="1200" cap="none" spc="0" baseline="0">
                <a:solidFill>
                  <a:srgbClr val="FFFFFF"/>
                </a:solidFill>
                <a:uFillTx/>
                <a:latin typeface="Aptos"/>
              </a:endParaRPr>
            </a:p>
          </p:txBody>
        </p:sp>
        <p:sp>
          <p:nvSpPr>
            <p:cNvPr id="9" name="Freeform: Shape 8">
              <a:extLst>
                <a:ext uri="{FF2B5EF4-FFF2-40B4-BE49-F238E27FC236}">
                  <a16:creationId xmlns:a16="http://schemas.microsoft.com/office/drawing/2014/main" id="{99A52407-5523-B4E5-E370-70C5F55BAB1B}"/>
                </a:ext>
              </a:extLst>
            </p:cNvPr>
            <p:cNvSpPr/>
            <p:nvPr/>
          </p:nvSpPr>
          <p:spPr>
            <a:xfrm>
              <a:off x="76196" y="5364711"/>
              <a:ext cx="8991596" cy="1188482"/>
            </a:xfrm>
            <a:custGeom>
              <a:avLst/>
              <a:gdLst>
                <a:gd name="f0" fmla="val 10800000"/>
                <a:gd name="f1" fmla="val 5400000"/>
                <a:gd name="f2" fmla="val 180"/>
                <a:gd name="f3" fmla="val w"/>
                <a:gd name="f4" fmla="val h"/>
                <a:gd name="f5" fmla="val 0"/>
                <a:gd name="f6" fmla="val 8991600"/>
                <a:gd name="f7" fmla="val 1188484"/>
                <a:gd name="f8" fmla="val 844822"/>
                <a:gd name="f9" fmla="val 8146778"/>
                <a:gd name="f10" fmla="+- 0 0 -90"/>
                <a:gd name="f11" fmla="*/ f3 1 8991600"/>
                <a:gd name="f12" fmla="*/ f4 1 1188484"/>
                <a:gd name="f13" fmla="val f5"/>
                <a:gd name="f14" fmla="val f6"/>
                <a:gd name="f15" fmla="val f7"/>
                <a:gd name="f16" fmla="*/ f10 f0 1"/>
                <a:gd name="f17" fmla="+- f15 0 f13"/>
                <a:gd name="f18" fmla="+- f14 0 f13"/>
                <a:gd name="f19" fmla="*/ f16 1 f2"/>
                <a:gd name="f20" fmla="*/ f18 1 8991600"/>
                <a:gd name="f21" fmla="*/ f17 1 1188484"/>
                <a:gd name="f22" fmla="*/ 0 f18 1"/>
                <a:gd name="f23" fmla="*/ 1188484 f17 1"/>
                <a:gd name="f24" fmla="*/ 844822 f18 1"/>
                <a:gd name="f25" fmla="*/ 0 f17 1"/>
                <a:gd name="f26" fmla="*/ 8146778 f18 1"/>
                <a:gd name="f27" fmla="*/ 8991600 f18 1"/>
                <a:gd name="f28" fmla="+- f19 0 f1"/>
                <a:gd name="f29" fmla="*/ f22 1 8991600"/>
                <a:gd name="f30" fmla="*/ f23 1 1188484"/>
                <a:gd name="f31" fmla="*/ f24 1 8991600"/>
                <a:gd name="f32" fmla="*/ f25 1 1188484"/>
                <a:gd name="f33" fmla="*/ f26 1 8991600"/>
                <a:gd name="f34" fmla="*/ f27 1 8991600"/>
                <a:gd name="f35" fmla="*/ f13 1 f20"/>
                <a:gd name="f36" fmla="*/ f14 1 f20"/>
                <a:gd name="f37" fmla="*/ f13 1 f21"/>
                <a:gd name="f38" fmla="*/ f15 1 f21"/>
                <a:gd name="f39" fmla="*/ f29 1 f20"/>
                <a:gd name="f40" fmla="*/ f30 1 f21"/>
                <a:gd name="f41" fmla="*/ f31 1 f20"/>
                <a:gd name="f42" fmla="*/ f32 1 f21"/>
                <a:gd name="f43" fmla="*/ f33 1 f20"/>
                <a:gd name="f44" fmla="*/ f34 1 f20"/>
                <a:gd name="f45" fmla="*/ f35 f11 1"/>
                <a:gd name="f46" fmla="*/ f36 f11 1"/>
                <a:gd name="f47" fmla="*/ f38 f12 1"/>
                <a:gd name="f48" fmla="*/ f37 f12 1"/>
                <a:gd name="f49" fmla="*/ f39 f11 1"/>
                <a:gd name="f50" fmla="*/ f40 f12 1"/>
                <a:gd name="f51" fmla="*/ f41 f11 1"/>
                <a:gd name="f52" fmla="*/ f42 f12 1"/>
                <a:gd name="f53" fmla="*/ f43 f11 1"/>
                <a:gd name="f54" fmla="*/ f44 f11 1"/>
              </a:gdLst>
              <a:ahLst/>
              <a:cxnLst>
                <a:cxn ang="3cd4">
                  <a:pos x="hc" y="t"/>
                </a:cxn>
                <a:cxn ang="0">
                  <a:pos x="r" y="vc"/>
                </a:cxn>
                <a:cxn ang="cd4">
                  <a:pos x="hc" y="b"/>
                </a:cxn>
                <a:cxn ang="cd2">
                  <a:pos x="l" y="vc"/>
                </a:cxn>
                <a:cxn ang="f28">
                  <a:pos x="f49" y="f50"/>
                </a:cxn>
                <a:cxn ang="f28">
                  <a:pos x="f51" y="f52"/>
                </a:cxn>
                <a:cxn ang="f28">
                  <a:pos x="f53" y="f52"/>
                </a:cxn>
                <a:cxn ang="f28">
                  <a:pos x="f54" y="f50"/>
                </a:cxn>
                <a:cxn ang="f28">
                  <a:pos x="f49" y="f50"/>
                </a:cxn>
              </a:cxnLst>
              <a:rect l="f45" t="f48" r="f46" b="f47"/>
              <a:pathLst>
                <a:path w="8991600" h="1188484">
                  <a:moveTo>
                    <a:pt x="f5" y="f7"/>
                  </a:moveTo>
                  <a:lnTo>
                    <a:pt x="f8" y="f5"/>
                  </a:lnTo>
                  <a:lnTo>
                    <a:pt x="f9" y="f5"/>
                  </a:lnTo>
                  <a:lnTo>
                    <a:pt x="f6" y="f7"/>
                  </a:lnTo>
                  <a:lnTo>
                    <a:pt x="f5" y="f7"/>
                  </a:lnTo>
                  <a:close/>
                </a:path>
              </a:pathLst>
            </a:custGeom>
            <a:solidFill>
              <a:srgbClr val="A6D4F5"/>
            </a:solidFill>
            <a:ln w="19046" cap="flat">
              <a:solidFill>
                <a:srgbClr val="DCEAF7"/>
              </a:solidFill>
              <a:prstDash val="solid"/>
              <a:miter/>
            </a:ln>
          </p:spPr>
          <p:txBody>
            <a:bodyPr vert="horz" wrap="square" lIns="1602742" tIns="29205" rIns="1602742" bIns="29205" anchor="ctr" anchorCtr="1" compatLnSpc="1">
              <a:noAutofit/>
            </a:bodyPr>
            <a:lstStyle/>
            <a:p>
              <a:pPr marL="0" marR="0" lvl="0" indent="0" algn="ctr"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r>
                <a:rPr lang="en-US" sz="2300" b="1" i="0" u="none" strike="noStrike" kern="1200" cap="none" spc="0" baseline="0">
                  <a:solidFill>
                    <a:srgbClr val="FFFFFF"/>
                  </a:solidFill>
                  <a:uFillTx/>
                  <a:latin typeface="Aptos"/>
                </a:rPr>
                <a:t>Population-level Healthy Food Policies  </a:t>
              </a:r>
              <a:r>
                <a:rPr lang="en-US" sz="1800" b="0" i="0" u="none" strike="noStrike" kern="1200" cap="none" spc="0" baseline="0">
                  <a:solidFill>
                    <a:srgbClr val="FFFFFF"/>
                  </a:solidFill>
                  <a:uFillTx/>
                  <a:latin typeface="Aptos"/>
                </a:rPr>
                <a:t>(Farm Bill, Smart Snacks in Schools; Federal Food Service Guidelines; Food Sovereignty; etc.)</a:t>
              </a:r>
              <a:r>
                <a:rPr lang="en-US" sz="2300" b="0" i="0" u="none" strike="noStrike" kern="1200" cap="none" spc="0" baseline="0">
                  <a:solidFill>
                    <a:srgbClr val="FFFFFF"/>
                  </a:solidFill>
                  <a:uFillTx/>
                  <a:latin typeface="Aptos"/>
                </a:rPr>
                <a:t> </a:t>
              </a:r>
            </a:p>
          </p:txBody>
        </p:sp>
      </p:grpSp>
      <p:sp>
        <p:nvSpPr>
          <p:cNvPr id="10" name="TextBox 6">
            <a:extLst>
              <a:ext uri="{FF2B5EF4-FFF2-40B4-BE49-F238E27FC236}">
                <a16:creationId xmlns:a16="http://schemas.microsoft.com/office/drawing/2014/main" id="{E5117F9B-1489-292D-104E-63506BC00780}"/>
              </a:ext>
            </a:extLst>
          </p:cNvPr>
          <p:cNvSpPr txBox="1"/>
          <p:nvPr/>
        </p:nvSpPr>
        <p:spPr>
          <a:xfrm rot="2105757">
            <a:off x="2037877" y="-248178"/>
            <a:ext cx="461662" cy="6704746"/>
          </a:xfrm>
          <a:prstGeom prst="rect">
            <a:avLst/>
          </a:prstGeom>
          <a:noFill/>
          <a:ln cap="flat">
            <a:noFill/>
          </a:ln>
        </p:spPr>
        <p:txBody>
          <a:bodyPr vert="vert270" wrap="square" lIns="91440" tIns="45720" rIns="91440" bIns="4572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215F9A"/>
                </a:solidFill>
                <a:uFillTx/>
                <a:latin typeface="Aptos"/>
              </a:rPr>
              <a:t>Prevention                                                                                              Treatment  </a:t>
            </a:r>
          </a:p>
        </p:txBody>
      </p:sp>
      <p:cxnSp>
        <p:nvCxnSpPr>
          <p:cNvPr id="11" name="Straight Arrow Connector 9">
            <a:extLst>
              <a:ext uri="{FF2B5EF4-FFF2-40B4-BE49-F238E27FC236}">
                <a16:creationId xmlns:a16="http://schemas.microsoft.com/office/drawing/2014/main" id="{728D2303-5E78-DCC7-3CA5-0874C4088AD8}"/>
              </a:ext>
            </a:extLst>
          </p:cNvPr>
          <p:cNvCxnSpPr/>
          <p:nvPr/>
        </p:nvCxnSpPr>
        <p:spPr>
          <a:xfrm flipH="1">
            <a:off x="1066803" y="1524003"/>
            <a:ext cx="2362197" cy="3352793"/>
          </a:xfrm>
          <a:prstGeom prst="straightConnector1">
            <a:avLst/>
          </a:prstGeom>
          <a:noFill/>
          <a:ln w="19046" cap="flat">
            <a:solidFill>
              <a:srgbClr val="156082"/>
            </a:solidFill>
            <a:prstDash val="solid"/>
            <a:miter/>
            <a:headEnd type="arrow"/>
            <a:tailEnd type="arrow"/>
          </a:ln>
        </p:spPr>
      </p:cxnSp>
      <p:cxnSp>
        <p:nvCxnSpPr>
          <p:cNvPr id="12" name="Straight Arrow Connector 2">
            <a:extLst>
              <a:ext uri="{FF2B5EF4-FFF2-40B4-BE49-F238E27FC236}">
                <a16:creationId xmlns:a16="http://schemas.microsoft.com/office/drawing/2014/main" id="{76F81458-22CC-263C-388D-B6967EDFC15A}"/>
              </a:ext>
            </a:extLst>
          </p:cNvPr>
          <p:cNvCxnSpPr/>
          <p:nvPr/>
        </p:nvCxnSpPr>
        <p:spPr>
          <a:xfrm flipH="1">
            <a:off x="5105396" y="753401"/>
            <a:ext cx="1828800" cy="0"/>
          </a:xfrm>
          <a:prstGeom prst="straightConnector1">
            <a:avLst/>
          </a:prstGeom>
          <a:noFill/>
          <a:ln w="19046" cap="flat">
            <a:solidFill>
              <a:srgbClr val="156082"/>
            </a:solidFill>
            <a:prstDash val="solid"/>
            <a:miter/>
            <a:tailEnd type="arrow"/>
          </a:ln>
        </p:spPr>
      </p:cxnSp>
      <p:cxnSp>
        <p:nvCxnSpPr>
          <p:cNvPr id="13" name="Straight Arrow Connector 4">
            <a:extLst>
              <a:ext uri="{FF2B5EF4-FFF2-40B4-BE49-F238E27FC236}">
                <a16:creationId xmlns:a16="http://schemas.microsoft.com/office/drawing/2014/main" id="{96CE8D26-6B58-784A-1B6C-793212A5E69E}"/>
              </a:ext>
            </a:extLst>
          </p:cNvPr>
          <p:cNvCxnSpPr/>
          <p:nvPr/>
        </p:nvCxnSpPr>
        <p:spPr>
          <a:xfrm flipH="1">
            <a:off x="6400800" y="2362196"/>
            <a:ext cx="533396" cy="0"/>
          </a:xfrm>
          <a:prstGeom prst="straightConnector1">
            <a:avLst/>
          </a:prstGeom>
          <a:noFill/>
          <a:ln w="19046" cap="flat">
            <a:solidFill>
              <a:srgbClr val="156082"/>
            </a:solidFill>
            <a:prstDash val="solid"/>
            <a:miter/>
            <a:tailEnd type="arrow"/>
          </a:ln>
        </p:spPr>
      </p:cxnSp>
      <p:cxnSp>
        <p:nvCxnSpPr>
          <p:cNvPr id="14" name="Straight Connector 12">
            <a:extLst>
              <a:ext uri="{FF2B5EF4-FFF2-40B4-BE49-F238E27FC236}">
                <a16:creationId xmlns:a16="http://schemas.microsoft.com/office/drawing/2014/main" id="{33B27362-6B20-6A41-102B-B433FCE924E6}"/>
              </a:ext>
            </a:extLst>
          </p:cNvPr>
          <p:cNvCxnSpPr/>
          <p:nvPr/>
        </p:nvCxnSpPr>
        <p:spPr>
          <a:xfrm>
            <a:off x="6934196" y="753401"/>
            <a:ext cx="0" cy="1608795"/>
          </a:xfrm>
          <a:prstGeom prst="straightConnector1">
            <a:avLst/>
          </a:prstGeom>
          <a:noFill/>
          <a:ln w="19046" cap="flat">
            <a:solidFill>
              <a:srgbClr val="156082"/>
            </a:solidFill>
            <a:prstDash val="solid"/>
            <a:miter/>
          </a:ln>
        </p:spPr>
      </p:cxnSp>
      <p:cxnSp>
        <p:nvCxnSpPr>
          <p:cNvPr id="15" name="Straight Arrow Connector 17">
            <a:extLst>
              <a:ext uri="{FF2B5EF4-FFF2-40B4-BE49-F238E27FC236}">
                <a16:creationId xmlns:a16="http://schemas.microsoft.com/office/drawing/2014/main" id="{2931A9A9-8F9B-FA50-9624-0A1ECDF2AD85}"/>
              </a:ext>
            </a:extLst>
          </p:cNvPr>
          <p:cNvCxnSpPr/>
          <p:nvPr/>
        </p:nvCxnSpPr>
        <p:spPr>
          <a:xfrm flipH="1">
            <a:off x="5791196" y="1524003"/>
            <a:ext cx="1143000" cy="0"/>
          </a:xfrm>
          <a:prstGeom prst="straightConnector1">
            <a:avLst/>
          </a:prstGeom>
          <a:noFill/>
          <a:ln w="19046" cap="flat">
            <a:solidFill>
              <a:srgbClr val="156082"/>
            </a:solidFill>
            <a:prstDash val="solid"/>
            <a:miter/>
            <a:tailEnd type="arrow"/>
          </a:ln>
        </p:spPr>
      </p:cxnSp>
      <p:sp>
        <p:nvSpPr>
          <p:cNvPr id="16" name="TextBox 19">
            <a:extLst>
              <a:ext uri="{FF2B5EF4-FFF2-40B4-BE49-F238E27FC236}">
                <a16:creationId xmlns:a16="http://schemas.microsoft.com/office/drawing/2014/main" id="{A51DFA7F-60F3-D8A3-DBC8-2F7908C80130}"/>
              </a:ext>
            </a:extLst>
          </p:cNvPr>
          <p:cNvSpPr txBox="1"/>
          <p:nvPr/>
        </p:nvSpPr>
        <p:spPr>
          <a:xfrm>
            <a:off x="7010403" y="831500"/>
            <a:ext cx="1957126" cy="86177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Aptos"/>
              </a:rPr>
              <a:t>Food is Medicine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1" u="none" strike="noStrike" kern="1200" cap="none" spc="0" baseline="0">
                <a:solidFill>
                  <a:srgbClr val="000000"/>
                </a:solidFill>
                <a:uFillTx/>
                <a:latin typeface="Aptos"/>
              </a:rPr>
              <a:t>Involves the Health Care System</a:t>
            </a:r>
          </a:p>
        </p:txBody>
      </p:sp>
      <p:sp>
        <p:nvSpPr>
          <p:cNvPr id="17" name="TextBox 1">
            <a:extLst>
              <a:ext uri="{FF2B5EF4-FFF2-40B4-BE49-F238E27FC236}">
                <a16:creationId xmlns:a16="http://schemas.microsoft.com/office/drawing/2014/main" id="{190FBB02-3927-F273-293C-391390E9F2A1}"/>
              </a:ext>
            </a:extLst>
          </p:cNvPr>
          <p:cNvSpPr txBox="1"/>
          <p:nvPr/>
        </p:nvSpPr>
        <p:spPr>
          <a:xfrm rot="2143126">
            <a:off x="1767510" y="-383708"/>
            <a:ext cx="461662" cy="6519150"/>
          </a:xfrm>
          <a:prstGeom prst="rect">
            <a:avLst/>
          </a:prstGeom>
          <a:noFill/>
          <a:ln cap="flat">
            <a:noFill/>
          </a:ln>
        </p:spPr>
        <p:txBody>
          <a:bodyPr vert="vert270" wrap="square" lIns="91440" tIns="45720" rIns="91440" bIns="4572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215F9A"/>
                </a:solidFill>
                <a:uFillTx/>
                <a:latin typeface="Aptos"/>
              </a:rPr>
              <a:t>Population impact                                                                         Individual  </a:t>
            </a:r>
          </a:p>
        </p:txBody>
      </p:sp>
      <p:cxnSp>
        <p:nvCxnSpPr>
          <p:cNvPr id="18" name="Straight Arrow Connector 3">
            <a:extLst>
              <a:ext uri="{FF2B5EF4-FFF2-40B4-BE49-F238E27FC236}">
                <a16:creationId xmlns:a16="http://schemas.microsoft.com/office/drawing/2014/main" id="{2D759452-B654-F7BC-03C4-124BB29AB850}"/>
              </a:ext>
            </a:extLst>
          </p:cNvPr>
          <p:cNvCxnSpPr/>
          <p:nvPr/>
        </p:nvCxnSpPr>
        <p:spPr>
          <a:xfrm flipH="1">
            <a:off x="1676396" y="1295403"/>
            <a:ext cx="1447807" cy="2057400"/>
          </a:xfrm>
          <a:prstGeom prst="straightConnector1">
            <a:avLst/>
          </a:prstGeom>
          <a:noFill/>
          <a:ln w="19046" cap="flat">
            <a:solidFill>
              <a:srgbClr val="156082"/>
            </a:solidFill>
            <a:prstDash val="solid"/>
            <a:miter/>
            <a:headEnd type="arrow"/>
            <a:tailEnd type="arrow"/>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130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5F36-EDF0-F35C-428E-BE15C02B17BF}"/>
              </a:ext>
            </a:extLst>
          </p:cNvPr>
          <p:cNvSpPr txBox="1">
            <a:spLocks noGrp="1"/>
          </p:cNvSpPr>
          <p:nvPr>
            <p:ph type="title"/>
          </p:nvPr>
        </p:nvSpPr>
        <p:spPr/>
        <p:txBody>
          <a:bodyPr>
            <a:noAutofit/>
          </a:bodyPr>
          <a:lstStyle/>
          <a:p>
            <a:pPr lvl="0"/>
            <a:r>
              <a:rPr lang="en-US" sz="2800" b="1">
                <a:solidFill>
                  <a:srgbClr val="264D73"/>
                </a:solidFill>
              </a:rPr>
              <a:t>Differentiating Food Is Medicine from other US food and nutrition programs and policies</a:t>
            </a:r>
          </a:p>
        </p:txBody>
      </p:sp>
      <p:pic>
        <p:nvPicPr>
          <p:cNvPr id="3" name="Content Placeholder 6">
            <a:extLst>
              <a:ext uri="{FF2B5EF4-FFF2-40B4-BE49-F238E27FC236}">
                <a16:creationId xmlns:a16="http://schemas.microsoft.com/office/drawing/2014/main" id="{E2956EBE-0642-EDAC-1BB0-A73D34E989DF}"/>
              </a:ext>
            </a:extLst>
          </p:cNvPr>
          <p:cNvPicPr>
            <a:picLocks noGrp="1" noChangeAspect="1"/>
          </p:cNvPicPr>
          <p:nvPr>
            <p:ph idx="1"/>
          </p:nvPr>
        </p:nvPicPr>
        <p:blipFill>
          <a:blip r:embed="rId2"/>
          <a:stretch>
            <a:fillRect/>
          </a:stretch>
        </p:blipFill>
        <p:spPr>
          <a:xfrm>
            <a:off x="228600" y="1371600"/>
            <a:ext cx="4776103" cy="4419596"/>
          </a:xfrm>
          <a:ln w="3172" cap="sq">
            <a:solidFill>
              <a:srgbClr val="595959"/>
            </a:solidFill>
            <a:prstDash val="solid"/>
            <a:miter/>
          </a:ln>
          <a:effectLst>
            <a:outerShdw dist="38096" dir="2700000" algn="tl">
              <a:srgbClr val="000000">
                <a:alpha val="43000"/>
              </a:srgbClr>
            </a:outerShdw>
          </a:effectLst>
        </p:spPr>
      </p:pic>
      <p:sp>
        <p:nvSpPr>
          <p:cNvPr id="4" name="Content Placeholder 8">
            <a:extLst>
              <a:ext uri="{FF2B5EF4-FFF2-40B4-BE49-F238E27FC236}">
                <a16:creationId xmlns:a16="http://schemas.microsoft.com/office/drawing/2014/main" id="{8ECA1E21-C5BE-1CF0-FB0E-CA6DE355E4B3}"/>
              </a:ext>
            </a:extLst>
          </p:cNvPr>
          <p:cNvSpPr txBox="1">
            <a:spLocks noGrp="1"/>
          </p:cNvSpPr>
          <p:nvPr>
            <p:ph idx="2"/>
          </p:nvPr>
        </p:nvSpPr>
        <p:spPr>
          <a:xfrm>
            <a:off x="5065647" y="1371600"/>
            <a:ext cx="3886200" cy="4572000"/>
          </a:xfrm>
        </p:spPr>
        <p:txBody>
          <a:bodyPr/>
          <a:lstStyle/>
          <a:p>
            <a:pPr lvl="0"/>
            <a:r>
              <a:rPr lang="en-US" sz="2800">
                <a:solidFill>
                  <a:srgbClr val="292525"/>
                </a:solidFill>
              </a:rPr>
              <a:t>Complementing and </a:t>
            </a:r>
            <a:r>
              <a:rPr lang="en-US" sz="2800" u="sng">
                <a:solidFill>
                  <a:srgbClr val="292525"/>
                </a:solidFill>
              </a:rPr>
              <a:t>not supplanting </a:t>
            </a:r>
            <a:r>
              <a:rPr lang="en-US" sz="2800">
                <a:solidFill>
                  <a:srgbClr val="292525"/>
                </a:solidFill>
              </a:rPr>
              <a:t>existing food and nutrition assistance programs</a:t>
            </a:r>
          </a:p>
          <a:p>
            <a:pPr lvl="0"/>
            <a:r>
              <a:rPr lang="en-US" sz="2800">
                <a:solidFill>
                  <a:srgbClr val="2A2525"/>
                </a:solidFill>
              </a:rPr>
              <a:t>Need standard definition</a:t>
            </a:r>
          </a:p>
          <a:p>
            <a:pPr lvl="1"/>
            <a:r>
              <a:rPr lang="en-US" sz="2000">
                <a:solidFill>
                  <a:srgbClr val="2A2525"/>
                </a:solidFill>
              </a:rPr>
              <a:t>produce prescriptions </a:t>
            </a:r>
          </a:p>
          <a:p>
            <a:pPr lvl="1"/>
            <a:r>
              <a:rPr lang="en-US" sz="2000">
                <a:solidFill>
                  <a:srgbClr val="2A2525"/>
                </a:solidFill>
              </a:rPr>
              <a:t>medically tailored groceries</a:t>
            </a:r>
          </a:p>
          <a:p>
            <a:pPr lvl="1"/>
            <a:r>
              <a:rPr lang="en-US" sz="2000">
                <a:solidFill>
                  <a:srgbClr val="2A2525"/>
                </a:solidFill>
              </a:rPr>
              <a:t>medically tailored meals</a:t>
            </a:r>
          </a:p>
          <a:p>
            <a:pPr lvl="1"/>
            <a:endParaRPr lang="en-US" sz="3600"/>
          </a:p>
        </p:txBody>
      </p:sp>
      <p:sp>
        <p:nvSpPr>
          <p:cNvPr id="5" name="TextBox 7">
            <a:extLst>
              <a:ext uri="{FF2B5EF4-FFF2-40B4-BE49-F238E27FC236}">
                <a16:creationId xmlns:a16="http://schemas.microsoft.com/office/drawing/2014/main" id="{A201C885-8B94-B6AB-B723-185D1BDDBFBB}"/>
              </a:ext>
            </a:extLst>
          </p:cNvPr>
          <p:cNvSpPr txBox="1"/>
          <p:nvPr/>
        </p:nvSpPr>
        <p:spPr>
          <a:xfrm>
            <a:off x="3200400" y="6498595"/>
            <a:ext cx="4572000"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alibri"/>
              </a:rPr>
              <a:t>https://www.healthaffairs.org/doi/epdf/10.1377/hlthaff.2024.01343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EE3A5-4782-0211-89A5-83FC99731D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37BCDF-668D-894F-E6CC-889BF84A4B15}"/>
              </a:ext>
            </a:extLst>
          </p:cNvPr>
          <p:cNvSpPr txBox="1">
            <a:spLocks noGrp="1"/>
          </p:cNvSpPr>
          <p:nvPr>
            <p:ph type="title"/>
          </p:nvPr>
        </p:nvSpPr>
        <p:spPr>
          <a:xfrm>
            <a:off x="961" y="83917"/>
            <a:ext cx="8765079" cy="978061"/>
          </a:xfrm>
        </p:spPr>
        <p:txBody>
          <a:bodyPr anchorCtr="1">
            <a:normAutofit fontScale="90000"/>
          </a:bodyPr>
          <a:lstStyle/>
          <a:p>
            <a:pPr algn="ctr"/>
            <a:r>
              <a:rPr lang="en-US" sz="3600" b="1" dirty="0">
                <a:solidFill>
                  <a:srgbClr val="264D73"/>
                </a:solidFill>
              </a:rPr>
              <a:t>Women Infant and Children (WIC) </a:t>
            </a:r>
            <a:br>
              <a:rPr lang="en-US" sz="3600" b="1" dirty="0">
                <a:ea typeface="Calibri"/>
                <a:cs typeface="Calibri"/>
              </a:rPr>
            </a:br>
            <a:r>
              <a:rPr lang="en-US" sz="3600" b="1" dirty="0">
                <a:solidFill>
                  <a:srgbClr val="264D73"/>
                </a:solidFill>
              </a:rPr>
              <a:t>Nutrition Incentive Voucher Farmers Market</a:t>
            </a:r>
            <a:endParaRPr lang="en-US" sz="3600" b="1" dirty="0">
              <a:solidFill>
                <a:srgbClr val="264D73"/>
              </a:solidFill>
              <a:ea typeface="Calibri"/>
              <a:cs typeface="Calibri"/>
            </a:endParaRPr>
          </a:p>
        </p:txBody>
      </p:sp>
      <p:sp>
        <p:nvSpPr>
          <p:cNvPr id="3" name="TextBox 2">
            <a:extLst>
              <a:ext uri="{FF2B5EF4-FFF2-40B4-BE49-F238E27FC236}">
                <a16:creationId xmlns:a16="http://schemas.microsoft.com/office/drawing/2014/main" id="{5699962E-B644-6A58-B5A6-2CFD18CE55AC}"/>
              </a:ext>
            </a:extLst>
          </p:cNvPr>
          <p:cNvSpPr txBox="1"/>
          <p:nvPr/>
        </p:nvSpPr>
        <p:spPr>
          <a:xfrm>
            <a:off x="2650106" y="1167798"/>
            <a:ext cx="632627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t>Run by Alaska Division of Public Assistance</a:t>
            </a:r>
          </a:p>
          <a:p>
            <a:pPr marL="285750" indent="-285750">
              <a:buFont typeface="Arial"/>
              <a:buChar char="•"/>
            </a:pPr>
            <a:r>
              <a:rPr lang="en-US" sz="2400" dirty="0"/>
              <a:t>WIC  participants </a:t>
            </a:r>
          </a:p>
          <a:p>
            <a:pPr marL="285750" indent="-285750">
              <a:buFont typeface="Arial"/>
              <a:buChar char="•"/>
            </a:pPr>
            <a:r>
              <a:rPr lang="en-US" sz="2400" dirty="0"/>
              <a:t>$45 to spend on fruits and veggies</a:t>
            </a:r>
          </a:p>
          <a:p>
            <a:pPr marL="285750" indent="-285750">
              <a:buFont typeface="Arial"/>
              <a:buChar char="•"/>
            </a:pPr>
            <a:endParaRPr lang="en-US" sz="2400"/>
          </a:p>
          <a:p>
            <a:pPr marL="285750" indent="-285750">
              <a:buFont typeface="Arial"/>
              <a:buChar char="•"/>
            </a:pPr>
            <a:r>
              <a:rPr lang="en-US" sz="2400" dirty="0"/>
              <a:t>Complete application at local WIC</a:t>
            </a:r>
          </a:p>
          <a:p>
            <a:pPr marL="285750" indent="-285750">
              <a:buFont typeface="Arial"/>
              <a:buChar char="•"/>
            </a:pPr>
            <a:r>
              <a:rPr lang="en-US" sz="2400" dirty="0"/>
              <a:t>Use Healthy Together App to make payment</a:t>
            </a:r>
          </a:p>
          <a:p>
            <a:pPr marL="742950" lvl="1" indent="-285750">
              <a:buFont typeface="Courier New,monospace"/>
              <a:buChar char="o"/>
            </a:pPr>
            <a:r>
              <a:rPr lang="en-US" sz="2400" dirty="0"/>
              <a:t>~60 farmers</a:t>
            </a:r>
          </a:p>
          <a:p>
            <a:pPr marL="742950" lvl="1" indent="-285750">
              <a:buFont typeface="Courier New,monospace"/>
              <a:buChar char="o"/>
            </a:pPr>
            <a:r>
              <a:rPr lang="en-US" sz="2400" dirty="0"/>
              <a:t>~40 sale locations</a:t>
            </a:r>
          </a:p>
          <a:p>
            <a:pPr marL="742950" lvl="1" indent="-285750">
              <a:buFont typeface="Courier New,monospace"/>
              <a:buChar char="o"/>
            </a:pPr>
            <a:r>
              <a:rPr lang="en-US" sz="2400" dirty="0"/>
              <a:t>13 communities</a:t>
            </a:r>
            <a:endParaRPr lang="en-US" dirty="0"/>
          </a:p>
          <a:p>
            <a:pPr marL="285750" indent="-285750">
              <a:buFont typeface="Arial"/>
              <a:buChar char="•"/>
            </a:pPr>
            <a:r>
              <a:rPr lang="en-US" sz="2400" dirty="0"/>
              <a:t>Funded by USDA and Alaska Farmers Market Association </a:t>
            </a:r>
          </a:p>
        </p:txBody>
      </p:sp>
      <p:pic>
        <p:nvPicPr>
          <p:cNvPr id="4" name="Picture 3" descr="A qr code with a heart on it&#10;&#10;AI-generated content may be incorrect.">
            <a:extLst>
              <a:ext uri="{FF2B5EF4-FFF2-40B4-BE49-F238E27FC236}">
                <a16:creationId xmlns:a16="http://schemas.microsoft.com/office/drawing/2014/main" id="{1FEB49FD-E542-188A-8F52-91756BB4CCCF}"/>
              </a:ext>
            </a:extLst>
          </p:cNvPr>
          <p:cNvPicPr>
            <a:picLocks noChangeAspect="1"/>
          </p:cNvPicPr>
          <p:nvPr/>
        </p:nvPicPr>
        <p:blipFill>
          <a:blip r:embed="rId3"/>
          <a:stretch>
            <a:fillRect/>
          </a:stretch>
        </p:blipFill>
        <p:spPr>
          <a:xfrm>
            <a:off x="159130" y="1839191"/>
            <a:ext cx="2489692" cy="2919039"/>
          </a:xfrm>
          <a:prstGeom prst="rect">
            <a:avLst/>
          </a:prstGeom>
        </p:spPr>
      </p:pic>
      <p:sp>
        <p:nvSpPr>
          <p:cNvPr id="5" name="TextBox 4">
            <a:extLst>
              <a:ext uri="{FF2B5EF4-FFF2-40B4-BE49-F238E27FC236}">
                <a16:creationId xmlns:a16="http://schemas.microsoft.com/office/drawing/2014/main" id="{E2133C93-614F-0D54-E17A-D89DBACDEE09}"/>
              </a:ext>
            </a:extLst>
          </p:cNvPr>
          <p:cNvSpPr txBox="1"/>
          <p:nvPr/>
        </p:nvSpPr>
        <p:spPr>
          <a:xfrm>
            <a:off x="162840" y="5766717"/>
            <a:ext cx="84529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Community list: </a:t>
            </a:r>
            <a:r>
              <a:rPr lang="en-US" sz="1200">
                <a:ea typeface="+mn-lt"/>
                <a:cs typeface="+mn-lt"/>
                <a:hlinkClick r:id="rId4"/>
              </a:rPr>
              <a:t>https://health.alaska.gov/en/services/farmers-market/</a:t>
            </a:r>
            <a:r>
              <a:rPr lang="en-US" sz="1200">
                <a:ea typeface="+mn-lt"/>
                <a:cs typeface="+mn-lt"/>
              </a:rPr>
              <a:t> </a:t>
            </a:r>
          </a:p>
          <a:p>
            <a:r>
              <a:rPr lang="en-US" sz="1200"/>
              <a:t>Farmer's list: </a:t>
            </a:r>
            <a:r>
              <a:rPr lang="en-US" sz="1200">
                <a:hlinkClick r:id="rId5"/>
              </a:rPr>
              <a:t>https://health.alaska.gov/media/fcpcwt3y/2025-authorized-farmers.pdf</a:t>
            </a:r>
          </a:p>
        </p:txBody>
      </p:sp>
    </p:spTree>
    <p:extLst>
      <p:ext uri="{BB962C8B-B14F-4D97-AF65-F5344CB8AC3E}">
        <p14:creationId xmlns:p14="http://schemas.microsoft.com/office/powerpoint/2010/main" val="3698718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44DEC-14ED-21AB-4F19-906EAF5C4879}"/>
              </a:ext>
            </a:extLst>
          </p:cNvPr>
          <p:cNvSpPr>
            <a:spLocks noGrp="1"/>
          </p:cNvSpPr>
          <p:nvPr>
            <p:ph type="title"/>
          </p:nvPr>
        </p:nvSpPr>
        <p:spPr>
          <a:xfrm>
            <a:off x="269001" y="228600"/>
            <a:ext cx="8511991" cy="990596"/>
          </a:xfrm>
        </p:spPr>
        <p:txBody>
          <a:bodyPr>
            <a:normAutofit fontScale="90000"/>
          </a:bodyPr>
          <a:lstStyle/>
          <a:p>
            <a:r>
              <a:rPr lang="en-US" sz="3700" b="1">
                <a:solidFill>
                  <a:srgbClr val="264D73"/>
                </a:solidFill>
              </a:rPr>
              <a:t>Few Alaskans eat the recommended amounts of fruits and veggies</a:t>
            </a:r>
          </a:p>
        </p:txBody>
      </p:sp>
      <p:sp>
        <p:nvSpPr>
          <p:cNvPr id="38" name="TextBox 37">
            <a:extLst>
              <a:ext uri="{FF2B5EF4-FFF2-40B4-BE49-F238E27FC236}">
                <a16:creationId xmlns:a16="http://schemas.microsoft.com/office/drawing/2014/main" id="{E7107CEC-0378-B123-8CFC-D337B1CF9E55}"/>
              </a:ext>
            </a:extLst>
          </p:cNvPr>
          <p:cNvSpPr txBox="1"/>
          <p:nvPr/>
        </p:nvSpPr>
        <p:spPr>
          <a:xfrm>
            <a:off x="3380441" y="6491940"/>
            <a:ext cx="34215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Source</a:t>
            </a:r>
            <a:r>
              <a:rPr lang="en-US" sz="1200"/>
              <a:t>: Alaska BRFSS</a:t>
            </a:r>
          </a:p>
        </p:txBody>
      </p:sp>
      <p:pic>
        <p:nvPicPr>
          <p:cNvPr id="41" name="Content Placeholder 40">
            <a:extLst>
              <a:ext uri="{FF2B5EF4-FFF2-40B4-BE49-F238E27FC236}">
                <a16:creationId xmlns:a16="http://schemas.microsoft.com/office/drawing/2014/main" id="{CBB684B4-A0E0-924F-85C6-A203819868DA}"/>
              </a:ext>
            </a:extLst>
          </p:cNvPr>
          <p:cNvPicPr>
            <a:picLocks noGrp="1" noChangeAspect="1"/>
          </p:cNvPicPr>
          <p:nvPr>
            <p:ph idx="1"/>
          </p:nvPr>
        </p:nvPicPr>
        <p:blipFill>
          <a:blip r:embed="rId3"/>
          <a:stretch>
            <a:fillRect/>
          </a:stretch>
        </p:blipFill>
        <p:spPr>
          <a:xfrm>
            <a:off x="129762" y="1219201"/>
            <a:ext cx="8648527" cy="4958978"/>
          </a:xfrm>
          <a:prstGeom prst="rect">
            <a:avLst/>
          </a:prstGeom>
          <a:noFill/>
          <a:ln>
            <a:noFill/>
          </a:ln>
        </p:spPr>
      </p:pic>
    </p:spTree>
    <p:extLst>
      <p:ext uri="{BB962C8B-B14F-4D97-AF65-F5344CB8AC3E}">
        <p14:creationId xmlns:p14="http://schemas.microsoft.com/office/powerpoint/2010/main" val="1299102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130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42513-A58A-CD45-9242-8DFE44E3FDEC}"/>
              </a:ext>
            </a:extLst>
          </p:cNvPr>
          <p:cNvSpPr txBox="1">
            <a:spLocks noGrp="1"/>
          </p:cNvSpPr>
          <p:nvPr>
            <p:ph type="title"/>
          </p:nvPr>
        </p:nvSpPr>
        <p:spPr>
          <a:xfrm>
            <a:off x="5351318" y="270926"/>
            <a:ext cx="3608689" cy="2891370"/>
          </a:xfrm>
        </p:spPr>
        <p:txBody>
          <a:bodyPr vert="horz" wrap="square" lIns="91440" tIns="45720" rIns="91440" bIns="45720" anchor="ctr" anchorCtr="1" compatLnSpc="1">
            <a:noAutofit/>
          </a:bodyPr>
          <a:lstStyle/>
          <a:p>
            <a:pPr algn="ctr"/>
            <a:r>
              <a:rPr lang="en-US" sz="3200" b="1" dirty="0">
                <a:solidFill>
                  <a:srgbClr val="264D73"/>
                </a:solidFill>
              </a:rPr>
              <a:t>Example of Incentive Rebate Program</a:t>
            </a:r>
            <a:br>
              <a:rPr lang="en-US" sz="3200" b="1" dirty="0">
                <a:ea typeface="Calibri"/>
                <a:cs typeface="Calibri"/>
              </a:rPr>
            </a:br>
            <a:r>
              <a:rPr lang="en-US" sz="3200" b="1" dirty="0">
                <a:solidFill>
                  <a:srgbClr val="FF0000"/>
                </a:solidFill>
                <a:ea typeface="Calibri"/>
                <a:cs typeface="Calibri"/>
              </a:rPr>
              <a:t>Not available in 2025</a:t>
            </a:r>
            <a:endParaRPr lang="en-US" sz="3200" b="1" dirty="0">
              <a:ea typeface="Calibri"/>
              <a:cs typeface="Calibri"/>
            </a:endParaRPr>
          </a:p>
        </p:txBody>
      </p:sp>
      <p:pic>
        <p:nvPicPr>
          <p:cNvPr id="3" name="Picture 3">
            <a:extLst>
              <a:ext uri="{FF2B5EF4-FFF2-40B4-BE49-F238E27FC236}">
                <a16:creationId xmlns:a16="http://schemas.microsoft.com/office/drawing/2014/main" id="{5A735EE2-6C56-6EBE-FDDE-E227F8BE1F90}"/>
              </a:ext>
            </a:extLst>
          </p:cNvPr>
          <p:cNvPicPr>
            <a:picLocks noChangeAspect="1"/>
          </p:cNvPicPr>
          <p:nvPr/>
        </p:nvPicPr>
        <p:blipFill>
          <a:blip r:embed="rId3"/>
          <a:srcRect l="1" r="1626" b="1061"/>
          <a:stretch>
            <a:fillRect/>
          </a:stretch>
        </p:blipFill>
        <p:spPr>
          <a:xfrm>
            <a:off x="190871" y="152403"/>
            <a:ext cx="4609728" cy="6019796"/>
          </a:xfrm>
          <a:prstGeom prst="rect">
            <a:avLst/>
          </a:prstGeom>
          <a:noFill/>
          <a:ln cap="flat">
            <a:noFill/>
          </a:ln>
        </p:spPr>
      </p:pic>
      <p:sp>
        <p:nvSpPr>
          <p:cNvPr id="5" name="TextBox 4">
            <a:extLst>
              <a:ext uri="{FF2B5EF4-FFF2-40B4-BE49-F238E27FC236}">
                <a16:creationId xmlns:a16="http://schemas.microsoft.com/office/drawing/2014/main" id="{88BE9EF6-B8EB-511C-3228-7F210E3B4C9D}"/>
              </a:ext>
            </a:extLst>
          </p:cNvPr>
          <p:cNvSpPr txBox="1"/>
          <p:nvPr/>
        </p:nvSpPr>
        <p:spPr>
          <a:xfrm>
            <a:off x="5216659" y="3027770"/>
            <a:ext cx="372855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t>Run by </a:t>
            </a:r>
            <a:r>
              <a:rPr lang="en-US" sz="2400" err="1"/>
              <a:t>Carrs</a:t>
            </a:r>
            <a:endParaRPr lang="en-US" sz="2400"/>
          </a:p>
          <a:p>
            <a:pPr marL="285750" indent="-285750">
              <a:buFont typeface="Arial"/>
              <a:buChar char="•"/>
            </a:pPr>
            <a:r>
              <a:rPr lang="en-US" sz="2400"/>
              <a:t>SNAP recipients </a:t>
            </a:r>
            <a:endParaRPr lang="en-US"/>
          </a:p>
          <a:p>
            <a:pPr marL="285750" indent="-285750">
              <a:buFont typeface="Arial"/>
              <a:buChar char="•"/>
            </a:pPr>
            <a:r>
              <a:rPr lang="en-US" sz="2400"/>
              <a:t>Up to $20 match every check-out</a:t>
            </a:r>
          </a:p>
          <a:p>
            <a:pPr marL="285750" indent="-285750">
              <a:buFont typeface="Arial"/>
              <a:buChar char="•"/>
            </a:pPr>
            <a:endParaRPr lang="en-US" sz="2400"/>
          </a:p>
          <a:p>
            <a:pPr marL="285750" indent="-285750">
              <a:buFont typeface="Arial"/>
              <a:buChar char="•"/>
            </a:pPr>
            <a:r>
              <a:rPr lang="en-US" sz="2400"/>
              <a:t>Receipt coupon can be used next visit</a:t>
            </a:r>
          </a:p>
          <a:p>
            <a:pPr marL="285750" indent="-285750">
              <a:buFont typeface="Arial"/>
              <a:buChar char="•"/>
            </a:pPr>
            <a:r>
              <a:rPr lang="en-US" sz="2400"/>
              <a:t>Funded by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128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3F90A-0438-F020-CAC6-DA0460274CAC}"/>
              </a:ext>
            </a:extLst>
          </p:cNvPr>
          <p:cNvSpPr txBox="1">
            <a:spLocks noGrp="1"/>
          </p:cNvSpPr>
          <p:nvPr>
            <p:ph type="title"/>
          </p:nvPr>
        </p:nvSpPr>
        <p:spPr>
          <a:xfrm>
            <a:off x="152403" y="228600"/>
            <a:ext cx="8839203" cy="990596"/>
          </a:xfrm>
        </p:spPr>
        <p:txBody>
          <a:bodyPr/>
          <a:lstStyle/>
          <a:p>
            <a:pPr lvl="0"/>
            <a:r>
              <a:rPr lang="en-US" sz="4000" b="1">
                <a:solidFill>
                  <a:srgbClr val="264D73"/>
                </a:solidFill>
              </a:rPr>
              <a:t>33rd Alaska State Legislature: HB344</a:t>
            </a:r>
          </a:p>
        </p:txBody>
      </p:sp>
      <p:pic>
        <p:nvPicPr>
          <p:cNvPr id="3" name="Content Placeholder 7">
            <a:extLst>
              <a:ext uri="{FF2B5EF4-FFF2-40B4-BE49-F238E27FC236}">
                <a16:creationId xmlns:a16="http://schemas.microsoft.com/office/drawing/2014/main" id="{8C23BEA8-FD47-7E21-0AD3-8F3FD0FC0D83}"/>
              </a:ext>
            </a:extLst>
          </p:cNvPr>
          <p:cNvPicPr>
            <a:picLocks noGrp="1" noChangeAspect="1"/>
          </p:cNvPicPr>
          <p:nvPr>
            <p:ph idx="1"/>
          </p:nvPr>
        </p:nvPicPr>
        <p:blipFill>
          <a:blip r:embed="rId2"/>
          <a:stretch>
            <a:fillRect/>
          </a:stretch>
        </p:blipFill>
        <p:spPr>
          <a:xfrm>
            <a:off x="304796" y="1143000"/>
            <a:ext cx="6710754" cy="2471431"/>
          </a:xfrm>
        </p:spPr>
      </p:pic>
      <p:pic>
        <p:nvPicPr>
          <p:cNvPr id="4" name="Picture 16">
            <a:extLst>
              <a:ext uri="{FF2B5EF4-FFF2-40B4-BE49-F238E27FC236}">
                <a16:creationId xmlns:a16="http://schemas.microsoft.com/office/drawing/2014/main" id="{CA998706-F001-0C09-F014-D83DB1809AD0}"/>
              </a:ext>
            </a:extLst>
          </p:cNvPr>
          <p:cNvPicPr>
            <a:picLocks noChangeAspect="1"/>
          </p:cNvPicPr>
          <p:nvPr/>
        </p:nvPicPr>
        <p:blipFill>
          <a:blip r:embed="rId3"/>
          <a:stretch>
            <a:fillRect/>
          </a:stretch>
        </p:blipFill>
        <p:spPr>
          <a:xfrm>
            <a:off x="1074529" y="2829409"/>
            <a:ext cx="7917076" cy="2885590"/>
          </a:xfrm>
          <a:prstGeom prst="rect">
            <a:avLst/>
          </a:prstGeom>
          <a:noFill/>
          <a:ln w="3172" cap="sq">
            <a:solidFill>
              <a:srgbClr val="7F7F7F"/>
            </a:solidFill>
            <a:prstDash val="solid"/>
            <a:miter/>
          </a:ln>
          <a:effectLst>
            <a:outerShdw dist="38096" dir="2700000" algn="tl">
              <a:srgbClr val="000000">
                <a:alpha val="43000"/>
              </a:srgbClr>
            </a:outerShdw>
          </a:effectLst>
        </p:spPr>
      </p:pic>
      <p:sp>
        <p:nvSpPr>
          <p:cNvPr id="5" name="TextBox 20">
            <a:extLst>
              <a:ext uri="{FF2B5EF4-FFF2-40B4-BE49-F238E27FC236}">
                <a16:creationId xmlns:a16="http://schemas.microsoft.com/office/drawing/2014/main" id="{BE0D274F-F095-DEAE-1669-84C969084391}"/>
              </a:ext>
            </a:extLst>
          </p:cNvPr>
          <p:cNvSpPr txBox="1"/>
          <p:nvPr/>
        </p:nvSpPr>
        <p:spPr>
          <a:xfrm>
            <a:off x="3200400" y="6488664"/>
            <a:ext cx="4267203"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https://www.akleg.gov/basis/Bill/Text/33?Hsid=HB0344Z</a:t>
            </a:r>
            <a:endParaRPr lang="en-US" sz="1200" b="0" i="0" u="none" strike="noStrike" kern="1200" cap="none" spc="0" baseline="0">
              <a:solidFill>
                <a:srgbClr val="FFFFFF"/>
              </a:solidFill>
              <a:uFillTx/>
              <a:latin typeface="Calibri"/>
            </a:endParaRPr>
          </a:p>
        </p:txBody>
      </p:sp>
      <p:sp>
        <p:nvSpPr>
          <p:cNvPr id="6" name="TextBox 21">
            <a:extLst>
              <a:ext uri="{FF2B5EF4-FFF2-40B4-BE49-F238E27FC236}">
                <a16:creationId xmlns:a16="http://schemas.microsoft.com/office/drawing/2014/main" id="{E60C69EA-3D84-AA48-E02B-D0A5313C3F86}"/>
              </a:ext>
            </a:extLst>
          </p:cNvPr>
          <p:cNvSpPr txBox="1"/>
          <p:nvPr/>
        </p:nvSpPr>
        <p:spPr>
          <a:xfrm>
            <a:off x="2670313" y="5846801"/>
            <a:ext cx="4953003"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Became law October of 2024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273">
    <p:spTree>
      <p:nvGrpSpPr>
        <p:cNvPr id="1" name=""/>
        <p:cNvGrpSpPr/>
        <p:nvPr/>
      </p:nvGrpSpPr>
      <p:grpSpPr>
        <a:xfrm>
          <a:off x="0" y="0"/>
          <a:ext cx="0" cy="0"/>
          <a:chOff x="0" y="0"/>
          <a:chExt cx="0" cy="0"/>
        </a:xfrm>
      </p:grpSpPr>
      <p:pic>
        <p:nvPicPr>
          <p:cNvPr id="2" name="Content Placeholder 5" descr="Hand holding carrots">
            <a:extLst>
              <a:ext uri="{FF2B5EF4-FFF2-40B4-BE49-F238E27FC236}">
                <a16:creationId xmlns:a16="http://schemas.microsoft.com/office/drawing/2014/main" id="{BEA30448-80AB-DC6D-9053-22758CF81B0A}"/>
              </a:ext>
            </a:extLst>
          </p:cNvPr>
          <p:cNvPicPr>
            <a:picLocks noGrp="1" noChangeAspect="1"/>
          </p:cNvPicPr>
          <p:nvPr>
            <p:ph idx="1"/>
          </p:nvPr>
        </p:nvPicPr>
        <p:blipFill>
          <a:blip r:embed="rId2"/>
          <a:srcRect r="17708" b="125"/>
          <a:stretch>
            <a:fillRect/>
          </a:stretch>
        </p:blipFill>
        <p:spPr>
          <a:xfrm>
            <a:off x="2819396" y="829845"/>
            <a:ext cx="6019796" cy="4876796"/>
          </a:xfrm>
        </p:spPr>
      </p:pic>
      <p:sp>
        <p:nvSpPr>
          <p:cNvPr id="3" name="Title 1">
            <a:extLst>
              <a:ext uri="{FF2B5EF4-FFF2-40B4-BE49-F238E27FC236}">
                <a16:creationId xmlns:a16="http://schemas.microsoft.com/office/drawing/2014/main" id="{70342098-4E2F-AF00-26B6-101A420ADD0D}"/>
              </a:ext>
            </a:extLst>
          </p:cNvPr>
          <p:cNvSpPr txBox="1">
            <a:spLocks noGrp="1"/>
          </p:cNvSpPr>
          <p:nvPr>
            <p:ph type="title"/>
          </p:nvPr>
        </p:nvSpPr>
        <p:spPr>
          <a:xfrm>
            <a:off x="77248" y="85158"/>
            <a:ext cx="8609551" cy="713378"/>
          </a:xfrm>
        </p:spPr>
        <p:txBody>
          <a:bodyPr/>
          <a:lstStyle/>
          <a:p>
            <a:pPr lvl="0">
              <a:lnSpc>
                <a:spcPct val="90000"/>
              </a:lnSpc>
            </a:pPr>
            <a:r>
              <a:rPr lang="en-US" sz="2800" b="1">
                <a:solidFill>
                  <a:srgbClr val="264D73"/>
                </a:solidFill>
              </a:rPr>
              <a:t>Many Alaskan adults have diet-related health conditions</a:t>
            </a:r>
          </a:p>
        </p:txBody>
      </p:sp>
      <p:sp>
        <p:nvSpPr>
          <p:cNvPr id="4" name="Content Placeholder 2">
            <a:extLst>
              <a:ext uri="{FF2B5EF4-FFF2-40B4-BE49-F238E27FC236}">
                <a16:creationId xmlns:a16="http://schemas.microsoft.com/office/drawing/2014/main" id="{63981108-6F32-5368-299B-1F587BE524E7}"/>
              </a:ext>
            </a:extLst>
          </p:cNvPr>
          <p:cNvSpPr txBox="1">
            <a:spLocks noGrp="1"/>
          </p:cNvSpPr>
          <p:nvPr>
            <p:ph type="body" idx="2"/>
          </p:nvPr>
        </p:nvSpPr>
        <p:spPr>
          <a:xfrm>
            <a:off x="152403" y="829845"/>
            <a:ext cx="3657600" cy="4876796"/>
          </a:xfrm>
          <a:solidFill>
            <a:srgbClr val="3A5C56"/>
          </a:solidFill>
          <a:ln w="50804" cap="sq">
            <a:solidFill>
              <a:srgbClr val="FFFFFF"/>
            </a:solidFill>
            <a:prstDash val="solid"/>
            <a:miter/>
          </a:ln>
        </p:spPr>
        <p:txBody>
          <a:bodyPr/>
          <a:lstStyle/>
          <a:p>
            <a:pPr marL="285750" lvl="0" indent="-285750">
              <a:lnSpc>
                <a:spcPct val="90000"/>
              </a:lnSpc>
              <a:buFont typeface="Arial" pitchFamily="34"/>
              <a:buChar char="•"/>
            </a:pPr>
            <a:endParaRPr lang="en-US" sz="2000" b="1" dirty="0"/>
          </a:p>
          <a:p>
            <a:pPr marL="285750" indent="-285750">
              <a:lnSpc>
                <a:spcPct val="90000"/>
              </a:lnSpc>
              <a:buFont typeface="Arial" pitchFamily="34"/>
              <a:buChar char="•"/>
            </a:pPr>
            <a:r>
              <a:rPr lang="en-US" sz="2000" b="1" dirty="0"/>
              <a:t>69% have overweight or obesity</a:t>
            </a:r>
            <a:endParaRPr lang="en-US" sz="2000" b="1" dirty="0">
              <a:cs typeface="Calibri"/>
            </a:endParaRPr>
          </a:p>
          <a:p>
            <a:pPr marL="285750" lvl="0" indent="-285750">
              <a:lnSpc>
                <a:spcPct val="90000"/>
              </a:lnSpc>
              <a:buFont typeface="Arial" pitchFamily="34"/>
              <a:buChar char="•"/>
            </a:pPr>
            <a:r>
              <a:rPr lang="en-US" sz="2000" b="1" dirty="0"/>
              <a:t>31% have high blood pressure </a:t>
            </a:r>
            <a:endParaRPr lang="en-US" sz="2000" b="1" dirty="0">
              <a:cs typeface="Calibri"/>
            </a:endParaRPr>
          </a:p>
          <a:p>
            <a:pPr marL="285750" lvl="0" indent="-285750">
              <a:lnSpc>
                <a:spcPct val="90000"/>
              </a:lnSpc>
              <a:buFont typeface="Arial" pitchFamily="34"/>
              <a:buChar char="•"/>
            </a:pPr>
            <a:r>
              <a:rPr lang="en-US" sz="2000" b="1" dirty="0"/>
              <a:t>27% have high cholesterol </a:t>
            </a:r>
            <a:endParaRPr lang="en-US" sz="2000" b="1" dirty="0">
              <a:cs typeface="Calibri"/>
            </a:endParaRPr>
          </a:p>
          <a:p>
            <a:pPr marL="285750" lvl="0" indent="-285750">
              <a:lnSpc>
                <a:spcPct val="90000"/>
              </a:lnSpc>
              <a:buFont typeface="Arial" pitchFamily="34"/>
              <a:buChar char="•"/>
            </a:pPr>
            <a:r>
              <a:rPr lang="en-US" sz="2000" b="1" dirty="0"/>
              <a:t>8% have diabetes </a:t>
            </a:r>
            <a:endParaRPr lang="en-US" sz="2000" b="1" dirty="0">
              <a:cs typeface="Calibri"/>
            </a:endParaRPr>
          </a:p>
          <a:p>
            <a:pPr marL="285750" lvl="0" indent="-285750">
              <a:lnSpc>
                <a:spcPct val="90000"/>
              </a:lnSpc>
              <a:buFont typeface="Arial" pitchFamily="34"/>
              <a:buChar char="•"/>
            </a:pPr>
            <a:r>
              <a:rPr lang="en-US" sz="2000" b="1" dirty="0"/>
              <a:t>5% have heart disease</a:t>
            </a:r>
            <a:r>
              <a:rPr lang="en-US" sz="1400" b="1" dirty="0"/>
              <a:t>^</a:t>
            </a:r>
          </a:p>
          <a:p>
            <a:pPr marL="285750" marR="0" lvl="0" indent="-285750" algn="l" defTabSz="914400" rtl="0" eaLnBrk="1" fontAlgn="auto" latinLnBrk="0" hangingPunct="1">
              <a:lnSpc>
                <a:spcPct val="90000"/>
              </a:lnSpc>
              <a:spcBef>
                <a:spcPts val="700"/>
              </a:spcBef>
              <a:spcAft>
                <a:spcPts val="1000"/>
              </a:spcAft>
              <a:buClr>
                <a:srgbClr val="51A553"/>
              </a:buClr>
              <a:buSzPct val="60000"/>
              <a:buFont typeface="Arial" pitchFamily="34"/>
              <a:buChar char="•"/>
              <a:tabLst/>
              <a:defRPr/>
            </a:pPr>
            <a:r>
              <a:rPr kumimoji="0" lang="en-US" sz="2000" b="1" i="0" u="none" strike="noStrike" kern="1200" cap="none" spc="0" normalizeH="0" baseline="0" noProof="0" dirty="0">
                <a:ln>
                  <a:noFill/>
                </a:ln>
                <a:solidFill>
                  <a:srgbClr val="FFFFFF"/>
                </a:solidFill>
                <a:effectLst/>
                <a:uLnTx/>
                <a:uFillTx/>
                <a:latin typeface="Calibri"/>
              </a:rPr>
              <a:t>15% of all Alaskans experience food insecurity, 18% of children*</a:t>
            </a:r>
            <a:endParaRPr kumimoji="0" lang="en-US" sz="2000" b="1" i="0" u="none" strike="noStrike" kern="1200" cap="none" spc="0" normalizeH="0" baseline="0" noProof="0" dirty="0">
              <a:ln>
                <a:noFill/>
              </a:ln>
              <a:solidFill>
                <a:srgbClr val="FFFFFF"/>
              </a:solidFill>
              <a:effectLst/>
              <a:uLnTx/>
              <a:uFillTx/>
              <a:latin typeface="Calibri"/>
              <a:cs typeface="Calibri"/>
            </a:endParaRPr>
          </a:p>
        </p:txBody>
      </p:sp>
      <p:sp>
        <p:nvSpPr>
          <p:cNvPr id="5" name="TextBox 7">
            <a:extLst>
              <a:ext uri="{FF2B5EF4-FFF2-40B4-BE49-F238E27FC236}">
                <a16:creationId xmlns:a16="http://schemas.microsoft.com/office/drawing/2014/main" id="{31F10557-9232-5F0F-E008-D6428D0E2D3E}"/>
              </a:ext>
            </a:extLst>
          </p:cNvPr>
          <p:cNvSpPr txBox="1"/>
          <p:nvPr/>
        </p:nvSpPr>
        <p:spPr>
          <a:xfrm>
            <a:off x="149266" y="5717084"/>
            <a:ext cx="8842330" cy="43088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orbel"/>
              </a:rPr>
              <a:t>*</a:t>
            </a:r>
            <a:r>
              <a:rPr lang="en-US" sz="1100" b="0" i="0" u="none" strike="noStrike" kern="1200" cap="none" spc="0" baseline="0">
                <a:solidFill>
                  <a:srgbClr val="000000"/>
                </a:solidFill>
                <a:uFillTx/>
                <a:latin typeface="Calibri"/>
                <a:ea typeface="Calibri"/>
                <a:cs typeface="Calibri"/>
              </a:rPr>
              <a:t>https://map.feedingamerica.org/county/2023/overall/alaska </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orbel"/>
              </a:rPr>
              <a:t> ^</a:t>
            </a:r>
            <a:r>
              <a:rPr lang="en-US" sz="1100" b="1" i="0" u="none" strike="noStrike" kern="1200" cap="none" spc="0" baseline="0">
                <a:solidFill>
                  <a:srgbClr val="000000"/>
                </a:solidFill>
                <a:uFillTx/>
                <a:latin typeface="Corbel"/>
              </a:rPr>
              <a:t>Alaska Chronic Disease Facts: </a:t>
            </a:r>
            <a:r>
              <a:rPr lang="en-US" sz="1100" b="0" i="0" u="none" strike="noStrike" kern="1200" cap="none" spc="0" baseline="0">
                <a:solidFill>
                  <a:srgbClr val="000000"/>
                </a:solidFill>
                <a:uFillTx/>
                <a:latin typeface="Corbel"/>
              </a:rPr>
              <a:t>2024 Brief Report. Alaska Department of Health. October 2024.</a:t>
            </a:r>
            <a:endParaRPr lang="en-US" sz="1800" b="0" i="0" u="none" strike="noStrike" kern="1200" cap="none" spc="0" baseline="0">
              <a:solidFill>
                <a:srgbClr val="000000"/>
              </a:solidFill>
              <a:uFillTx/>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1271">
    <p:spTree>
      <p:nvGrpSpPr>
        <p:cNvPr id="1" name=""/>
        <p:cNvGrpSpPr/>
        <p:nvPr/>
      </p:nvGrpSpPr>
      <p:grpSpPr>
        <a:xfrm>
          <a:off x="0" y="0"/>
          <a:ext cx="0" cy="0"/>
          <a:chOff x="0" y="0"/>
          <a:chExt cx="0" cy="0"/>
        </a:xfrm>
      </p:grpSpPr>
      <p:pic>
        <p:nvPicPr>
          <p:cNvPr id="2" name="Content Placeholder 7" descr="Rainbow of fresh vegetables and fruits">
            <a:extLst>
              <a:ext uri="{FF2B5EF4-FFF2-40B4-BE49-F238E27FC236}">
                <a16:creationId xmlns:a16="http://schemas.microsoft.com/office/drawing/2014/main" id="{2064443F-5A15-621A-E777-16CE01F2CA3A}"/>
              </a:ext>
            </a:extLst>
          </p:cNvPr>
          <p:cNvPicPr>
            <a:picLocks noGrp="1" noChangeAspect="1"/>
          </p:cNvPicPr>
          <p:nvPr>
            <p:ph idx="1"/>
          </p:nvPr>
        </p:nvPicPr>
        <p:blipFill>
          <a:blip r:embed="rId2"/>
          <a:srcRect r="3329" b="1"/>
          <a:stretch>
            <a:fillRect/>
          </a:stretch>
        </p:blipFill>
        <p:spPr>
          <a:xfrm>
            <a:off x="1893979" y="1139689"/>
            <a:ext cx="6885413" cy="4754212"/>
          </a:xfrm>
        </p:spPr>
      </p:pic>
      <p:sp>
        <p:nvSpPr>
          <p:cNvPr id="3" name="Title 1">
            <a:extLst>
              <a:ext uri="{FF2B5EF4-FFF2-40B4-BE49-F238E27FC236}">
                <a16:creationId xmlns:a16="http://schemas.microsoft.com/office/drawing/2014/main" id="{3D16B975-8DC8-015F-40DD-C3622C785957}"/>
              </a:ext>
            </a:extLst>
          </p:cNvPr>
          <p:cNvSpPr txBox="1">
            <a:spLocks noGrp="1"/>
          </p:cNvSpPr>
          <p:nvPr>
            <p:ph type="title"/>
          </p:nvPr>
        </p:nvSpPr>
        <p:spPr>
          <a:xfrm>
            <a:off x="79417" y="128452"/>
            <a:ext cx="8958544" cy="952578"/>
          </a:xfrm>
        </p:spPr>
        <p:txBody>
          <a:bodyPr>
            <a:normAutofit/>
          </a:bodyPr>
          <a:lstStyle/>
          <a:p>
            <a:pPr>
              <a:lnSpc>
                <a:spcPct val="90000"/>
              </a:lnSpc>
            </a:pPr>
            <a:r>
              <a:rPr lang="en-US" sz="3700" b="1">
                <a:solidFill>
                  <a:srgbClr val="264D73"/>
                </a:solidFill>
              </a:rPr>
              <a:t>Fruits and vegetables are good for health </a:t>
            </a:r>
          </a:p>
        </p:txBody>
      </p:sp>
      <p:sp>
        <p:nvSpPr>
          <p:cNvPr id="4" name="Content Placeholder 2">
            <a:extLst>
              <a:ext uri="{FF2B5EF4-FFF2-40B4-BE49-F238E27FC236}">
                <a16:creationId xmlns:a16="http://schemas.microsoft.com/office/drawing/2014/main" id="{64DC24C6-24E6-E643-C7E6-AF0CEA33CDED}"/>
              </a:ext>
            </a:extLst>
          </p:cNvPr>
          <p:cNvSpPr txBox="1">
            <a:spLocks noGrp="1"/>
          </p:cNvSpPr>
          <p:nvPr>
            <p:ph type="body" idx="2"/>
          </p:nvPr>
        </p:nvSpPr>
        <p:spPr>
          <a:xfrm>
            <a:off x="81249" y="1107448"/>
            <a:ext cx="2418523" cy="4820880"/>
          </a:xfrm>
          <a:solidFill>
            <a:srgbClr val="3A5C56"/>
          </a:solidFill>
          <a:ln w="50804" cap="sq">
            <a:solidFill>
              <a:srgbClr val="FFFFFF"/>
            </a:solidFill>
            <a:prstDash val="solid"/>
            <a:miter/>
          </a:ln>
        </p:spPr>
        <p:txBody>
          <a:bodyPr/>
          <a:lstStyle/>
          <a:p>
            <a:endParaRPr lang="en-US" sz="2000" b="1" dirty="0"/>
          </a:p>
          <a:p>
            <a:r>
              <a:rPr lang="en-US" sz="2000" b="1" dirty="0"/>
              <a:t>Protective against:</a:t>
            </a:r>
          </a:p>
          <a:p>
            <a:pPr lvl="0"/>
            <a:r>
              <a:rPr lang="en-US" sz="2000" dirty="0"/>
              <a:t>Weight gain </a:t>
            </a:r>
          </a:p>
          <a:p>
            <a:r>
              <a:rPr lang="en-US" sz="2000" dirty="0"/>
              <a:t>Stroke</a:t>
            </a:r>
            <a:endParaRPr lang="en-US" dirty="0"/>
          </a:p>
          <a:p>
            <a:r>
              <a:rPr lang="en-US" sz="2000" dirty="0"/>
              <a:t>Type 2 diabetes</a:t>
            </a:r>
            <a:endParaRPr lang="en-US" dirty="0">
              <a:ea typeface="Calibri"/>
              <a:cs typeface="Calibri"/>
            </a:endParaRPr>
          </a:p>
          <a:p>
            <a:r>
              <a:rPr lang="en-US" sz="2000" dirty="0"/>
              <a:t>Heart disease</a:t>
            </a:r>
            <a:endParaRPr lang="en-US" sz="2000" dirty="0">
              <a:solidFill>
                <a:srgbClr val="000000"/>
              </a:solidFill>
            </a:endParaRPr>
          </a:p>
          <a:p>
            <a:pPr lvl="0"/>
            <a:r>
              <a:rPr lang="en-US" sz="2000" dirty="0"/>
              <a:t>Cancer</a:t>
            </a:r>
            <a:endParaRPr lang="en-US" sz="2000" dirty="0">
              <a:ea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384C6-D298-DE3B-D108-E99824A97D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62DB3-802B-381C-355E-BE8C4B92D613}"/>
              </a:ext>
            </a:extLst>
          </p:cNvPr>
          <p:cNvSpPr>
            <a:spLocks noGrp="1"/>
          </p:cNvSpPr>
          <p:nvPr>
            <p:ph type="title"/>
          </p:nvPr>
        </p:nvSpPr>
        <p:spPr>
          <a:xfrm>
            <a:off x="612648" y="228600"/>
            <a:ext cx="8153403" cy="1489359"/>
          </a:xfrm>
        </p:spPr>
        <p:txBody>
          <a:bodyPr vert="horz" wrap="square" lIns="91440" tIns="45720" rIns="91440" bIns="45720" anchor="ctr" anchorCtr="0" compatLnSpc="1">
            <a:noAutofit/>
          </a:bodyPr>
          <a:lstStyle/>
          <a:p>
            <a:r>
              <a:rPr lang="en-US" sz="3200" b="1">
                <a:solidFill>
                  <a:srgbClr val="264D73"/>
                </a:solidFill>
              </a:rPr>
              <a:t>Alaska Medicaid Annual</a:t>
            </a:r>
            <a:r>
              <a:rPr lang="en-US" sz="3200" b="1">
                <a:solidFill>
                  <a:srgbClr val="264D73"/>
                </a:solidFill>
                <a:ea typeface="Calibri"/>
                <a:cs typeface="Calibri"/>
              </a:rPr>
              <a:t> Cost is 6X more with a chronic condition</a:t>
            </a:r>
            <a:endParaRPr lang="en-US" u="sng">
              <a:ea typeface="Calibri"/>
              <a:cs typeface="Calibri"/>
            </a:endParaRPr>
          </a:p>
        </p:txBody>
      </p:sp>
      <p:sp>
        <p:nvSpPr>
          <p:cNvPr id="5" name="TextBox 4">
            <a:extLst>
              <a:ext uri="{FF2B5EF4-FFF2-40B4-BE49-F238E27FC236}">
                <a16:creationId xmlns:a16="http://schemas.microsoft.com/office/drawing/2014/main" id="{B44EDC37-85D7-26B1-176C-CC796ADB0803}"/>
              </a:ext>
            </a:extLst>
          </p:cNvPr>
          <p:cNvSpPr txBox="1"/>
          <p:nvPr/>
        </p:nvSpPr>
        <p:spPr>
          <a:xfrm>
            <a:off x="3300700" y="6354119"/>
            <a:ext cx="4523791" cy="461665"/>
          </a:xfrm>
          <a:prstGeom prst="rect">
            <a:avLst/>
          </a:prstGeom>
          <a:noFill/>
        </p:spPr>
        <p:txBody>
          <a:bodyPr wrap="square" lIns="91440" tIns="45720" rIns="91440" bIns="45720" rtlCol="0" anchor="t">
            <a:spAutoFit/>
          </a:bodyPr>
          <a:lstStyle/>
          <a:p>
            <a:r>
              <a:rPr lang="en-US" sz="1200"/>
              <a:t>Source: Long-Term Forecast of Medicaid Enrollment and Spending in Alaska: SFY2024-2044, Alaska State Fiscal Year 2023</a:t>
            </a:r>
          </a:p>
        </p:txBody>
      </p:sp>
      <p:pic>
        <p:nvPicPr>
          <p:cNvPr id="6" name="Content Placeholder 5" descr="A green rectangles with white text&#10;&#10;AI-generated content may be incorrect.">
            <a:extLst>
              <a:ext uri="{FF2B5EF4-FFF2-40B4-BE49-F238E27FC236}">
                <a16:creationId xmlns:a16="http://schemas.microsoft.com/office/drawing/2014/main" id="{FDA905E8-C535-0A28-4B64-AB5F95264425}"/>
              </a:ext>
            </a:extLst>
          </p:cNvPr>
          <p:cNvPicPr>
            <a:picLocks noGrp="1" noChangeAspect="1"/>
          </p:cNvPicPr>
          <p:nvPr>
            <p:ph idx="1"/>
          </p:nvPr>
        </p:nvPicPr>
        <p:blipFill>
          <a:blip r:embed="rId2"/>
          <a:stretch>
            <a:fillRect/>
          </a:stretch>
        </p:blipFill>
        <p:spPr>
          <a:xfrm>
            <a:off x="321703" y="1715589"/>
            <a:ext cx="8506693" cy="3880560"/>
          </a:xfrm>
          <a:prstGeom prst="rect">
            <a:avLst/>
          </a:prstGeom>
          <a:noFill/>
          <a:ln>
            <a:noFill/>
          </a:ln>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235E299A-48A3-3DD1-2B85-FE546BA88C21}"/>
                  </a:ext>
                </a:extLst>
              </p14:cNvPr>
              <p14:cNvContentPartPr/>
              <p14:nvPr/>
            </p14:nvContentPartPr>
            <p14:xfrm>
              <a:off x="391932" y="2822430"/>
              <a:ext cx="1775963" cy="52444"/>
            </p14:xfrm>
          </p:contentPart>
        </mc:Choice>
        <mc:Fallback xmlns="">
          <p:pic>
            <p:nvPicPr>
              <p:cNvPr id="3" name="Ink 2">
                <a:extLst>
                  <a:ext uri="{FF2B5EF4-FFF2-40B4-BE49-F238E27FC236}">
                    <a16:creationId xmlns:a16="http://schemas.microsoft.com/office/drawing/2014/main" id="{235E299A-48A3-3DD1-2B85-FE546BA88C21}"/>
                  </a:ext>
                </a:extLst>
              </p:cNvPr>
              <p:cNvPicPr/>
              <p:nvPr/>
            </p:nvPicPr>
            <p:blipFill>
              <a:blip r:embed="rId4"/>
              <a:stretch>
                <a:fillRect/>
              </a:stretch>
            </p:blipFill>
            <p:spPr>
              <a:xfrm>
                <a:off x="373938" y="2804592"/>
                <a:ext cx="1811590" cy="8776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DDAF9D57-79CB-84D6-0C14-4F78BD085CA1}"/>
                  </a:ext>
                </a:extLst>
              </p14:cNvPr>
              <p14:cNvContentPartPr/>
              <p14:nvPr/>
            </p14:nvContentPartPr>
            <p14:xfrm>
              <a:off x="682877" y="4536477"/>
              <a:ext cx="2440708" cy="52858"/>
            </p14:xfrm>
          </p:contentPart>
        </mc:Choice>
        <mc:Fallback xmlns="">
          <p:pic>
            <p:nvPicPr>
              <p:cNvPr id="4" name="Ink 3">
                <a:extLst>
                  <a:ext uri="{FF2B5EF4-FFF2-40B4-BE49-F238E27FC236}">
                    <a16:creationId xmlns:a16="http://schemas.microsoft.com/office/drawing/2014/main" id="{DDAF9D57-79CB-84D6-0C14-4F78BD085CA1}"/>
                  </a:ext>
                </a:extLst>
              </p:cNvPr>
              <p:cNvPicPr/>
              <p:nvPr/>
            </p:nvPicPr>
            <p:blipFill>
              <a:blip r:embed="rId6"/>
              <a:stretch>
                <a:fillRect/>
              </a:stretch>
            </p:blipFill>
            <p:spPr>
              <a:xfrm>
                <a:off x="664880" y="4518498"/>
                <a:ext cx="2476341" cy="88456"/>
              </a:xfrm>
              <a:prstGeom prst="rect">
                <a:avLst/>
              </a:prstGeom>
            </p:spPr>
          </p:pic>
        </mc:Fallback>
      </mc:AlternateContent>
    </p:spTree>
    <p:extLst>
      <p:ext uri="{BB962C8B-B14F-4D97-AF65-F5344CB8AC3E}">
        <p14:creationId xmlns:p14="http://schemas.microsoft.com/office/powerpoint/2010/main" val="54091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1278">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948EEAE-CDF1-18E6-8F8D-02DD55BA839A}"/>
              </a:ext>
            </a:extLst>
          </p:cNvPr>
          <p:cNvSpPr txBox="1">
            <a:spLocks noGrp="1"/>
          </p:cNvSpPr>
          <p:nvPr>
            <p:ph idx="1"/>
          </p:nvPr>
        </p:nvSpPr>
        <p:spPr>
          <a:xfrm>
            <a:off x="304796" y="5181603"/>
            <a:ext cx="8534396" cy="990596"/>
          </a:xfrm>
        </p:spPr>
        <p:txBody>
          <a:bodyPr anchorCtr="1">
            <a:normAutofit lnSpcReduction="10000"/>
          </a:bodyPr>
          <a:lstStyle/>
          <a:p>
            <a:pPr lvl="0" algn="ctr">
              <a:buFont typeface="Symbol" pitchFamily="18"/>
              <a:buChar char="·"/>
            </a:pPr>
            <a:r>
              <a:rPr lang="en-US" b="1">
                <a:solidFill>
                  <a:srgbClr val="000000"/>
                </a:solidFill>
              </a:rPr>
              <a:t>Increase fruit and vegetable consumption </a:t>
            </a:r>
          </a:p>
          <a:p>
            <a:pPr lvl="0" algn="ctr">
              <a:buFont typeface="Symbol" pitchFamily="18"/>
              <a:buChar char="·"/>
            </a:pPr>
            <a:r>
              <a:rPr lang="en-US" b="1">
                <a:solidFill>
                  <a:srgbClr val="000000"/>
                </a:solidFill>
              </a:rPr>
              <a:t>Reduce food insecurity</a:t>
            </a:r>
            <a:endParaRPr lang="en-US">
              <a:solidFill>
                <a:srgbClr val="000000"/>
              </a:solidFill>
            </a:endParaRPr>
          </a:p>
        </p:txBody>
      </p:sp>
      <p:pic>
        <p:nvPicPr>
          <p:cNvPr id="3" name="Picture 2" descr="Use this image of a mother and daughter cutting vegetables for dinner to promote the CPSTF finding for Fruit and Vegetable Incentives on your social media accounts.">
            <a:extLst>
              <a:ext uri="{FF2B5EF4-FFF2-40B4-BE49-F238E27FC236}">
                <a16:creationId xmlns:a16="http://schemas.microsoft.com/office/drawing/2014/main" id="{4DDCEB8F-EC79-F623-AB6D-7EE544D91AE6}"/>
              </a:ext>
            </a:extLst>
          </p:cNvPr>
          <p:cNvPicPr>
            <a:picLocks noChangeAspect="1"/>
          </p:cNvPicPr>
          <p:nvPr/>
        </p:nvPicPr>
        <p:blipFill>
          <a:blip r:embed="rId3"/>
          <a:srcRect t="-1395" r="118" b="14017"/>
          <a:stretch>
            <a:fillRect/>
          </a:stretch>
        </p:blipFill>
        <p:spPr>
          <a:xfrm>
            <a:off x="141893" y="838200"/>
            <a:ext cx="8829053" cy="4344598"/>
          </a:xfrm>
          <a:prstGeom prst="rect">
            <a:avLst/>
          </a:prstGeom>
          <a:noFill/>
          <a:ln cap="flat">
            <a:noFill/>
          </a:ln>
        </p:spPr>
      </p:pic>
      <p:sp>
        <p:nvSpPr>
          <p:cNvPr id="5" name="Title 1">
            <a:extLst>
              <a:ext uri="{FF2B5EF4-FFF2-40B4-BE49-F238E27FC236}">
                <a16:creationId xmlns:a16="http://schemas.microsoft.com/office/drawing/2014/main" id="{18A7B8FD-05CF-C49F-F28C-8B89A676AC14}"/>
              </a:ext>
            </a:extLst>
          </p:cNvPr>
          <p:cNvSpPr>
            <a:spLocks noGrp="1"/>
          </p:cNvSpPr>
          <p:nvPr>
            <p:ph type="title"/>
          </p:nvPr>
        </p:nvSpPr>
        <p:spPr>
          <a:xfrm>
            <a:off x="300173" y="228600"/>
            <a:ext cx="8543164" cy="616524"/>
          </a:xfrm>
        </p:spPr>
        <p:txBody>
          <a:bodyPr>
            <a:normAutofit fontScale="90000"/>
          </a:bodyPr>
          <a:lstStyle/>
          <a:p>
            <a:r>
              <a:rPr lang="en-US" sz="3700" b="1">
                <a:solidFill>
                  <a:srgbClr val="264D73"/>
                </a:solidFill>
              </a:rPr>
              <a:t>Fruits and veggies incentives and prescriptions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E1067-C5C7-F09F-A5D0-FDF98D8234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3AEACC-38D1-4162-7890-903AD1F314C2}"/>
              </a:ext>
            </a:extLst>
          </p:cNvPr>
          <p:cNvSpPr txBox="1">
            <a:spLocks noGrp="1"/>
          </p:cNvSpPr>
          <p:nvPr>
            <p:ph type="title"/>
          </p:nvPr>
        </p:nvSpPr>
        <p:spPr>
          <a:xfrm>
            <a:off x="167215" y="104699"/>
            <a:ext cx="8765079" cy="978061"/>
          </a:xfrm>
        </p:spPr>
        <p:txBody>
          <a:bodyPr anchorCtr="1">
            <a:normAutofit/>
          </a:bodyPr>
          <a:lstStyle/>
          <a:p>
            <a:pPr algn="ctr"/>
            <a:r>
              <a:rPr lang="en-US" sz="3600" b="1" dirty="0">
                <a:solidFill>
                  <a:srgbClr val="264D73"/>
                </a:solidFill>
              </a:rPr>
              <a:t>Senior and WIC Farmers Market</a:t>
            </a:r>
            <a:endParaRPr lang="en-US" sz="3600" b="1" dirty="0">
              <a:solidFill>
                <a:srgbClr val="264D73"/>
              </a:solidFill>
              <a:ea typeface="Calibri"/>
              <a:cs typeface="Calibri"/>
            </a:endParaRPr>
          </a:p>
        </p:txBody>
      </p:sp>
      <p:sp>
        <p:nvSpPr>
          <p:cNvPr id="3" name="TextBox 2">
            <a:extLst>
              <a:ext uri="{FF2B5EF4-FFF2-40B4-BE49-F238E27FC236}">
                <a16:creationId xmlns:a16="http://schemas.microsoft.com/office/drawing/2014/main" id="{306526C4-F3B5-74E0-98ED-41A591EF165E}"/>
              </a:ext>
            </a:extLst>
          </p:cNvPr>
          <p:cNvSpPr txBox="1"/>
          <p:nvPr/>
        </p:nvSpPr>
        <p:spPr>
          <a:xfrm>
            <a:off x="2950158" y="1082760"/>
            <a:ext cx="597299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latin typeface="Calibri" panose="020F0502020204030204" pitchFamily="34" charset="0"/>
                <a:cs typeface="Calibri" panose="020F0502020204030204" pitchFamily="34" charset="0"/>
              </a:rPr>
              <a:t>Run by Alaska Division of Public Assistance in 2025</a:t>
            </a:r>
          </a:p>
          <a:p>
            <a:pPr marL="285750" indent="-285750">
              <a:buFont typeface="Arial"/>
              <a:buChar char="•"/>
            </a:pPr>
            <a:r>
              <a:rPr lang="en-US" sz="2400" dirty="0">
                <a:latin typeface="Calibri" panose="020F0502020204030204" pitchFamily="34" charset="0"/>
                <a:cs typeface="Calibri" panose="020F0502020204030204" pitchFamily="34" charset="0"/>
              </a:rPr>
              <a:t>Low-income seniors and WIC $45 to spend on fruits and veggies</a:t>
            </a:r>
          </a:p>
          <a:p>
            <a:pPr marL="285750" indent="-285750">
              <a:buFont typeface="Arial"/>
              <a:buChar char="•"/>
            </a:pPr>
            <a:endParaRPr lang="en-US" sz="2400" dirty="0">
              <a:latin typeface="Calibri" panose="020F0502020204030204" pitchFamily="34" charset="0"/>
              <a:cs typeface="Calibri" panose="020F0502020204030204" pitchFamily="34" charset="0"/>
            </a:endParaRPr>
          </a:p>
          <a:p>
            <a:pPr marL="285750" indent="-285750">
              <a:buFont typeface="Arial"/>
              <a:buChar char="•"/>
            </a:pPr>
            <a:r>
              <a:rPr lang="en-US" sz="2400" dirty="0">
                <a:latin typeface="Calibri" panose="020F0502020204030204" pitchFamily="34" charset="0"/>
                <a:cs typeface="Calibri" panose="020F0502020204030204" pitchFamily="34" charset="0"/>
              </a:rPr>
              <a:t>Complete application then use the Healthy Together app for payment</a:t>
            </a:r>
          </a:p>
          <a:p>
            <a:pPr marL="742950" lvl="1" indent="-285750">
              <a:buFont typeface="Courier New"/>
              <a:buChar char="o"/>
            </a:pPr>
            <a:r>
              <a:rPr lang="en-US" sz="2400" dirty="0">
                <a:latin typeface="Calibri" panose="020F0502020204030204" pitchFamily="34" charset="0"/>
                <a:cs typeface="Calibri" panose="020F0502020204030204" pitchFamily="34" charset="0"/>
              </a:rPr>
              <a:t>~60 farmers</a:t>
            </a:r>
          </a:p>
          <a:p>
            <a:pPr marL="742950" lvl="1" indent="-285750">
              <a:buFont typeface="Courier New,monospace"/>
              <a:buChar char="o"/>
            </a:pPr>
            <a:r>
              <a:rPr lang="en-US" sz="2400" dirty="0">
                <a:latin typeface="Calibri" panose="020F0502020204030204" pitchFamily="34" charset="0"/>
                <a:cs typeface="Calibri" panose="020F0502020204030204" pitchFamily="34" charset="0"/>
              </a:rPr>
              <a:t>~40 sale locations</a:t>
            </a:r>
          </a:p>
          <a:p>
            <a:pPr marL="742950" lvl="1" indent="-285750">
              <a:buFont typeface="Courier New"/>
              <a:buChar char="o"/>
            </a:pPr>
            <a:r>
              <a:rPr lang="en-US" sz="2400" dirty="0">
                <a:latin typeface="Calibri" panose="020F0502020204030204" pitchFamily="34" charset="0"/>
                <a:cs typeface="Calibri" panose="020F0502020204030204" pitchFamily="34" charset="0"/>
              </a:rPr>
              <a:t>13 communities</a:t>
            </a:r>
            <a:endParaRPr lang="en-US" dirty="0">
              <a:latin typeface="Calibri" panose="020F0502020204030204" pitchFamily="34" charset="0"/>
              <a:cs typeface="Calibri" panose="020F0502020204030204" pitchFamily="34" charset="0"/>
            </a:endParaRPr>
          </a:p>
          <a:p>
            <a:pPr marL="285750" indent="-285750">
              <a:buFont typeface="Arial"/>
              <a:buChar char="•"/>
            </a:pPr>
            <a:r>
              <a:rPr lang="en-US" sz="2400" dirty="0">
                <a:latin typeface="Calibri" panose="020F0502020204030204" pitchFamily="34" charset="0"/>
                <a:cs typeface="Calibri" panose="020F0502020204030204" pitchFamily="34" charset="0"/>
              </a:rPr>
              <a:t>Funded by USDA and Alaska Farmers Market Association </a:t>
            </a:r>
          </a:p>
        </p:txBody>
      </p:sp>
      <p:pic>
        <p:nvPicPr>
          <p:cNvPr id="4" name="Picture 3" descr="A qr code with a heart on it&#10;&#10;AI-generated content may be incorrect.">
            <a:extLst>
              <a:ext uri="{FF2B5EF4-FFF2-40B4-BE49-F238E27FC236}">
                <a16:creationId xmlns:a16="http://schemas.microsoft.com/office/drawing/2014/main" id="{8C74BD0B-B57E-486C-439F-C21B06FFBB52}"/>
              </a:ext>
            </a:extLst>
          </p:cNvPr>
          <p:cNvPicPr>
            <a:picLocks noChangeAspect="1"/>
          </p:cNvPicPr>
          <p:nvPr/>
        </p:nvPicPr>
        <p:blipFill>
          <a:blip r:embed="rId3"/>
          <a:stretch>
            <a:fillRect/>
          </a:stretch>
        </p:blipFill>
        <p:spPr>
          <a:xfrm>
            <a:off x="169521" y="1257300"/>
            <a:ext cx="2780637" cy="3261939"/>
          </a:xfrm>
          <a:prstGeom prst="rect">
            <a:avLst/>
          </a:prstGeom>
        </p:spPr>
      </p:pic>
      <p:sp>
        <p:nvSpPr>
          <p:cNvPr id="5" name="TextBox 4">
            <a:extLst>
              <a:ext uri="{FF2B5EF4-FFF2-40B4-BE49-F238E27FC236}">
                <a16:creationId xmlns:a16="http://schemas.microsoft.com/office/drawing/2014/main" id="{1823C651-9AF5-4AA0-F978-0A6C102ED598}"/>
              </a:ext>
            </a:extLst>
          </p:cNvPr>
          <p:cNvSpPr txBox="1"/>
          <p:nvPr/>
        </p:nvSpPr>
        <p:spPr>
          <a:xfrm>
            <a:off x="162840" y="5600463"/>
            <a:ext cx="84529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Senior Agency list: </a:t>
            </a:r>
            <a:r>
              <a:rPr lang="en-US" sz="1200">
                <a:ea typeface="+mn-lt"/>
                <a:cs typeface="+mn-lt"/>
                <a:hlinkClick r:id="rId4"/>
              </a:rPr>
              <a:t>https://health.alaska.gov/media/ckyj4c5q/2025-senior-agency-list.pdf</a:t>
            </a:r>
            <a:r>
              <a:rPr lang="en-US" sz="1200">
                <a:ea typeface="+mn-lt"/>
                <a:cs typeface="+mn-lt"/>
              </a:rPr>
              <a:t> </a:t>
            </a:r>
          </a:p>
          <a:p>
            <a:r>
              <a:rPr lang="en-US" sz="1200"/>
              <a:t>Farmer's list: </a:t>
            </a:r>
            <a:r>
              <a:rPr lang="en-US" sz="1200">
                <a:hlinkClick r:id="rId5"/>
              </a:rPr>
              <a:t>https://health.alaska.gov/media/fcpcwt3y/2025-authorized-farmers.pdf</a:t>
            </a:r>
          </a:p>
        </p:txBody>
      </p:sp>
    </p:spTree>
    <p:extLst>
      <p:ext uri="{BB962C8B-B14F-4D97-AF65-F5344CB8AC3E}">
        <p14:creationId xmlns:p14="http://schemas.microsoft.com/office/powerpoint/2010/main" val="2743233603"/>
      </p:ext>
    </p:extLst>
  </p:cSld>
  <p:clrMapOvr>
    <a:masterClrMapping/>
  </p:clrMapOvr>
</p:sld>
</file>

<file path=ppt/theme/theme1.xml><?xml version="1.0" encoding="utf-8"?>
<a:theme xmlns:a="http://schemas.openxmlformats.org/drawingml/2006/main" name="CDPH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CDPHP_PresentationTemplate_WhiteBkgdFooterOnly_070122</Template>
  <TotalTime>246</TotalTime>
  <Words>4846</Words>
  <Application>Microsoft Office PowerPoint</Application>
  <PresentationFormat>On-screen Show (4:3)</PresentationFormat>
  <Paragraphs>603</Paragraphs>
  <Slides>41</Slides>
  <Notes>21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41</vt:i4>
      </vt:variant>
    </vt:vector>
  </HeadingPairs>
  <TitlesOfParts>
    <vt:vector size="58" baseType="lpstr">
      <vt:lpstr>Aptos</vt:lpstr>
      <vt:lpstr>Aptos Display</vt:lpstr>
      <vt:lpstr>Arial</vt:lpstr>
      <vt:lpstr>Calibri</vt:lpstr>
      <vt:lpstr>Corbel</vt:lpstr>
      <vt:lpstr>Courier New</vt:lpstr>
      <vt:lpstr>Courier New,monospace</vt:lpstr>
      <vt:lpstr>Nunito</vt:lpstr>
      <vt:lpstr>Open Sans</vt:lpstr>
      <vt:lpstr>Open Sans Semibold</vt:lpstr>
      <vt:lpstr>Poppins</vt:lpstr>
      <vt:lpstr>Rockwell</vt:lpstr>
      <vt:lpstr>Symbol</vt:lpstr>
      <vt:lpstr>Wingdings</vt:lpstr>
      <vt:lpstr>Wingdings 2</vt:lpstr>
      <vt:lpstr>CDPHP</vt:lpstr>
      <vt:lpstr>Office Theme</vt:lpstr>
      <vt:lpstr>Alaska Anti-Hunger Network Conference  ~ Produce Prescriptions, Nutrition Incentives and Food is Medicine ~ September 17, 2025</vt:lpstr>
      <vt:lpstr>Physical Activity and Nutrition Unit Alaska Dept of Health, Section of Chronic Disease Prevention and Health Promotion</vt:lpstr>
      <vt:lpstr> Alaska Dept of Health contracts with the Food Bank of Alaska to:</vt:lpstr>
      <vt:lpstr>Few Alaskans eat the recommended amounts of fruits and veggies</vt:lpstr>
      <vt:lpstr>Many Alaskan adults have diet-related health conditions</vt:lpstr>
      <vt:lpstr>Fruits and vegetables are good for health </vt:lpstr>
      <vt:lpstr>Alaska Medicaid Annual Cost is 6X more with a chronic condition</vt:lpstr>
      <vt:lpstr>Fruits and veggies incentives and prescriptions </vt:lpstr>
      <vt:lpstr>Senior and WIC Farmers Market</vt:lpstr>
      <vt:lpstr>Example of a Match Program</vt:lpstr>
      <vt:lpstr>Fresh Bucks Nutrition Incentive Program</vt:lpstr>
      <vt:lpstr>PowerPoint Presentation</vt:lpstr>
      <vt:lpstr>Example of Produce Prescription Program</vt:lpstr>
      <vt:lpstr>Example of Produce Prescription Program</vt:lpstr>
      <vt:lpstr>Example of Prescription Program</vt:lpstr>
      <vt:lpstr>Produce Prescriptions</vt:lpstr>
      <vt:lpstr>Since CDC SPAN funds can’t buy produce, how do we fund these new and enhanced programs?</vt:lpstr>
      <vt:lpstr>Medicaid  Section 1115 waiver</vt:lpstr>
      <vt:lpstr>PowerPoint Presentation</vt:lpstr>
      <vt:lpstr>Contact info:</vt:lpstr>
      <vt:lpstr>PowerPoint Presentation</vt:lpstr>
      <vt:lpstr>Medicaid Section 1115 waiver</vt:lpstr>
      <vt:lpstr>1115 waiver is not sufficient to meet the needs of Alaska</vt:lpstr>
      <vt:lpstr>Examples of Terminology</vt:lpstr>
      <vt:lpstr>Examples of Terminology</vt:lpstr>
      <vt:lpstr>Examples of Terminology</vt:lpstr>
      <vt:lpstr>Examples of Terminology</vt:lpstr>
      <vt:lpstr>Goal is to have all types of programs</vt:lpstr>
      <vt:lpstr>Goal is to have all types of programs</vt:lpstr>
      <vt:lpstr>Goal is to have all types of programs</vt:lpstr>
      <vt:lpstr>Goal is to have all types of programs</vt:lpstr>
      <vt:lpstr>Goal is to have all types of programs</vt:lpstr>
      <vt:lpstr>Goal is to have all types of programs </vt:lpstr>
      <vt:lpstr>Definition/terminology</vt:lpstr>
      <vt:lpstr>Calbri Heading bold, 44, left justified</vt:lpstr>
      <vt:lpstr>PowerPoint Presentation</vt:lpstr>
      <vt:lpstr>PowerPoint Presentation</vt:lpstr>
      <vt:lpstr>Differentiating Food Is Medicine from other US food and nutrition programs and policies</vt:lpstr>
      <vt:lpstr>Women Infant and Children (WIC)  Nutrition Incentive Voucher Farmers Market</vt:lpstr>
      <vt:lpstr>Example of Incentive Rebate Program Not available in 2025</vt:lpstr>
      <vt:lpstr>33rd Alaska State Legislature: HB344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Resources and Updates State of AK Physical Activity &amp; Nutrition Program</dc:title>
  <dc:creator>Kelsey, Lauren C (DOH)</dc:creator>
  <cp:keywords>Alaska Section of Chronic Disease Prevention and Health Promotion, Division of Public Health, Department of Health and Social Services</cp:keywords>
  <cp:lastModifiedBy>Fink, Karol J (DOH)</cp:lastModifiedBy>
  <cp:revision>66</cp:revision>
  <cp:lastPrinted>2024-11-09T02:25:33Z</cp:lastPrinted>
  <dcterms:created xsi:type="dcterms:W3CDTF">2023-08-07T20:58:18Z</dcterms:created>
  <dcterms:modified xsi:type="dcterms:W3CDTF">2025-09-16T22:07:35Z</dcterms:modified>
</cp:coreProperties>
</file>