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17" r:id="rId17"/>
    <p:sldId id="330" r:id="rId18"/>
    <p:sldId id="332" r:id="rId19"/>
    <p:sldId id="275" r:id="rId20"/>
    <p:sldId id="278" r:id="rId21"/>
    <p:sldId id="333" r:id="rId22"/>
    <p:sldId id="329" r:id="rId23"/>
  </p:sldIdLst>
  <p:sldSz cx="18288000" cy="10287000"/>
  <p:notesSz cx="6858000" cy="9144000"/>
  <p:embeddedFontLst>
    <p:embeddedFont>
      <p:font typeface="Majesty" panose="020B0604020202020204" charset="-128"/>
      <p:regular r:id="rId24"/>
    </p:embeddedFont>
    <p:embeddedFont>
      <p:font typeface="Ahkio Heavy" panose="020B0604020202020204" charset="0"/>
      <p:regular r:id="rId25"/>
    </p:embeddedFont>
    <p:embeddedFont>
      <p:font typeface="Bebas Neue Cyrillic" panose="020B0604020202020204" charset="0"/>
      <p:regular r:id="rId26"/>
    </p:embeddedFont>
    <p:embeddedFont>
      <p:font typeface="Lora" pitchFamily="2" charset="0"/>
      <p:regular r:id="rId27"/>
    </p:embeddedFont>
    <p:embeddedFont>
      <p:font typeface="Montserrat" panose="00000500000000000000" pitchFamily="2" charset="0"/>
      <p:regular r:id="rId28"/>
      <p:bold r:id="rId29"/>
    </p:embeddedFont>
    <p:embeddedFont>
      <p:font typeface="Montserrat Bold" panose="00000800000000000000" pitchFamily="2" charset="0"/>
      <p:bold r:id="rId30"/>
    </p:embeddedFont>
    <p:embeddedFont>
      <p:font typeface="Montserrat Light Bold" panose="020B0604020202020204" charset="0"/>
      <p:regular r:id="rId31"/>
    </p:embeddedFont>
    <p:embeddedFont>
      <p:font typeface="Moontime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599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0D4B3D0-8E35-47AB-007D-28107B9DA7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3479363"/>
            <a:ext cx="16459200" cy="3581400"/>
          </a:xfrm>
        </p:spPr>
        <p:txBody>
          <a:bodyPr anchor="b" anchorCtr="0">
            <a:normAutofit/>
          </a:bodyPr>
          <a:lstStyle>
            <a:lvl1pPr algn="ctr">
              <a:lnSpc>
                <a:spcPct val="100000"/>
              </a:lnSpc>
              <a:defRPr sz="10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I am the main title. </a:t>
            </a:r>
            <a:br>
              <a:rPr lang="en-US" dirty="0"/>
            </a:br>
            <a:r>
              <a:rPr lang="en-US" dirty="0"/>
              <a:t>I am the main title.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CA86D81-279E-3B1A-0728-FCF60C1E47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7712632"/>
            <a:ext cx="16459199" cy="8027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 am a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54ED2-41EC-C961-44DF-82E92CBA506D}"/>
              </a:ext>
            </a:extLst>
          </p:cNvPr>
          <p:cNvCxnSpPr>
            <a:cxnSpLocks/>
          </p:cNvCxnSpPr>
          <p:nvPr userDrawn="1"/>
        </p:nvCxnSpPr>
        <p:spPr>
          <a:xfrm>
            <a:off x="914400" y="7197615"/>
            <a:ext cx="16459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A9F97DE6-5305-24B5-A7F0-5FB97F449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3565" y="918221"/>
            <a:ext cx="5960870" cy="19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24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EBF8A7-B2A1-FC6C-FE43-CCC67214C4BF}"/>
              </a:ext>
            </a:extLst>
          </p:cNvPr>
          <p:cNvSpPr/>
          <p:nvPr userDrawn="1"/>
        </p:nvSpPr>
        <p:spPr>
          <a:xfrm>
            <a:off x="0" y="9315450"/>
            <a:ext cx="18288000" cy="971550"/>
          </a:xfrm>
          <a:prstGeom prst="rect">
            <a:avLst/>
          </a:prstGeom>
          <a:solidFill>
            <a:srgbClr val="7ED0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6FE89-B92E-CEB2-E330-6DB98589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522C5D-FAF4-D542-B98E-B6AD559F12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570BB0-5A81-8BD5-B46D-3C698C88F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72074"/>
            <a:ext cx="16459200" cy="1800494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5400" b="1">
                <a:solidFill>
                  <a:srgbClr val="599E28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I am a page title. I am a page title. I am a page title. I am a page title.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290FC0-ECEF-106A-939E-5B83334E4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914652"/>
            <a:ext cx="7879080" cy="6000750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Montserrat" pitchFamily="2" charset="77"/>
              </a:defRPr>
            </a:lvl1pPr>
            <a:lvl2pPr>
              <a:lnSpc>
                <a:spcPct val="100000"/>
              </a:lnSpc>
              <a:defRPr>
                <a:latin typeface="Montserrat" pitchFamily="2" charset="77"/>
              </a:defRPr>
            </a:lvl2pPr>
            <a:lvl3pPr>
              <a:lnSpc>
                <a:spcPct val="100000"/>
              </a:lnSpc>
              <a:defRPr>
                <a:latin typeface="Montserrat" pitchFamily="2" charset="77"/>
              </a:defRPr>
            </a:lvl3pPr>
            <a:lvl4pPr>
              <a:lnSpc>
                <a:spcPct val="100000"/>
              </a:lnSpc>
              <a:defRPr>
                <a:latin typeface="Montserrat" pitchFamily="2" charset="77"/>
              </a:defRPr>
            </a:lvl4pPr>
            <a:lvl5pPr>
              <a:lnSpc>
                <a:spcPct val="100000"/>
              </a:lnSpc>
              <a:defRPr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F32B96-1964-80B6-7F79-F62C23994ED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494523" y="2914652"/>
            <a:ext cx="7879080" cy="6000750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Montserrat" pitchFamily="2" charset="77"/>
              </a:defRPr>
            </a:lvl1pPr>
            <a:lvl2pPr>
              <a:lnSpc>
                <a:spcPct val="100000"/>
              </a:lnSpc>
              <a:defRPr>
                <a:latin typeface="Montserrat" pitchFamily="2" charset="77"/>
              </a:defRPr>
            </a:lvl2pPr>
            <a:lvl3pPr>
              <a:lnSpc>
                <a:spcPct val="100000"/>
              </a:lnSpc>
              <a:defRPr>
                <a:latin typeface="Montserrat" pitchFamily="2" charset="77"/>
              </a:defRPr>
            </a:lvl3pPr>
            <a:lvl4pPr>
              <a:lnSpc>
                <a:spcPct val="100000"/>
              </a:lnSpc>
              <a:defRPr>
                <a:latin typeface="Montserrat" pitchFamily="2" charset="77"/>
              </a:defRPr>
            </a:lvl4pPr>
            <a:lvl5pPr>
              <a:lnSpc>
                <a:spcPct val="100000"/>
              </a:lnSpc>
              <a:defRPr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A black background with yellow letters&#10;&#10;AI-generated content may be incorrect.">
            <a:extLst>
              <a:ext uri="{FF2B5EF4-FFF2-40B4-BE49-F238E27FC236}">
                <a16:creationId xmlns:a16="http://schemas.microsoft.com/office/drawing/2014/main" id="{5C056F2B-44B8-065A-EB36-34E180853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1" y="9514683"/>
            <a:ext cx="3249977" cy="63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3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599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0D4B3D0-8E35-47AB-007D-28107B9DA7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3479363"/>
            <a:ext cx="16459200" cy="3581400"/>
          </a:xfrm>
        </p:spPr>
        <p:txBody>
          <a:bodyPr anchor="b" anchorCtr="0">
            <a:normAutofit/>
          </a:bodyPr>
          <a:lstStyle>
            <a:lvl1pPr algn="ctr">
              <a:lnSpc>
                <a:spcPct val="100000"/>
              </a:lnSpc>
              <a:defRPr sz="10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I am the main title. </a:t>
            </a:r>
            <a:br>
              <a:rPr lang="en-US" dirty="0"/>
            </a:br>
            <a:r>
              <a:rPr lang="en-US" dirty="0"/>
              <a:t>I am the main title.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CA86D81-279E-3B1A-0728-FCF60C1E47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7712632"/>
            <a:ext cx="16459199" cy="8027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 am a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54ED2-41EC-C961-44DF-82E92CBA506D}"/>
              </a:ext>
            </a:extLst>
          </p:cNvPr>
          <p:cNvCxnSpPr>
            <a:cxnSpLocks/>
          </p:cNvCxnSpPr>
          <p:nvPr userDrawn="1"/>
        </p:nvCxnSpPr>
        <p:spPr>
          <a:xfrm>
            <a:off x="914400" y="7197615"/>
            <a:ext cx="16459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A9F97DE6-5305-24B5-A7F0-5FB97F449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3565" y="918221"/>
            <a:ext cx="5960870" cy="19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2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33800" y="-7810500"/>
            <a:ext cx="29531340" cy="29905154"/>
          </a:xfrm>
          <a:custGeom>
            <a:avLst/>
            <a:gdLst/>
            <a:ahLst/>
            <a:cxnLst/>
            <a:rect l="l" t="t" r="r" b="b"/>
            <a:pathLst>
              <a:path w="29531340" h="29905154">
                <a:moveTo>
                  <a:pt x="0" y="0"/>
                </a:moveTo>
                <a:lnTo>
                  <a:pt x="29531340" y="0"/>
                </a:lnTo>
                <a:lnTo>
                  <a:pt x="29531340" y="29905154"/>
                </a:lnTo>
                <a:lnTo>
                  <a:pt x="0" y="29905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7368" y="933543"/>
            <a:ext cx="6036635" cy="8185268"/>
          </a:xfrm>
          <a:custGeom>
            <a:avLst/>
            <a:gdLst/>
            <a:ahLst/>
            <a:cxnLst/>
            <a:rect l="l" t="t" r="r" b="b"/>
            <a:pathLst>
              <a:path w="6036635" h="8185268">
                <a:moveTo>
                  <a:pt x="0" y="0"/>
                </a:moveTo>
                <a:lnTo>
                  <a:pt x="6036636" y="0"/>
                </a:lnTo>
                <a:lnTo>
                  <a:pt x="6036636" y="8185268"/>
                </a:lnTo>
                <a:lnTo>
                  <a:pt x="0" y="8185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93735" y="8187865"/>
            <a:ext cx="3365565" cy="1425776"/>
          </a:xfrm>
          <a:custGeom>
            <a:avLst/>
            <a:gdLst/>
            <a:ahLst/>
            <a:cxnLst/>
            <a:rect l="l" t="t" r="r" b="b"/>
            <a:pathLst>
              <a:path w="3365565" h="1425776">
                <a:moveTo>
                  <a:pt x="0" y="0"/>
                </a:moveTo>
                <a:lnTo>
                  <a:pt x="3365565" y="0"/>
                </a:lnTo>
                <a:lnTo>
                  <a:pt x="3365565" y="1425776"/>
                </a:lnTo>
                <a:lnTo>
                  <a:pt x="0" y="1425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955086" y="4054104"/>
            <a:ext cx="8973303" cy="262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20"/>
              </a:lnSpc>
            </a:pPr>
            <a:r>
              <a:rPr lang="en-US" sz="20230">
                <a:solidFill>
                  <a:srgbClr val="A3C0B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WELCOME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8310" y="663862"/>
            <a:ext cx="19084621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NETWORK INFRASTRUCTURE UPGRADES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229772"/>
            <a:ext cx="5216054" cy="3910207"/>
          </a:xfrm>
          <a:custGeom>
            <a:avLst/>
            <a:gdLst/>
            <a:ahLst/>
            <a:cxnLst/>
            <a:rect l="l" t="t" r="r" b="b"/>
            <a:pathLst>
              <a:path w="5216054" h="3910207">
                <a:moveTo>
                  <a:pt x="0" y="0"/>
                </a:moveTo>
                <a:lnTo>
                  <a:pt x="5216054" y="0"/>
                </a:lnTo>
                <a:lnTo>
                  <a:pt x="5216054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16054" y="2229772"/>
            <a:ext cx="2932655" cy="3910207"/>
          </a:xfrm>
          <a:custGeom>
            <a:avLst/>
            <a:gdLst/>
            <a:ahLst/>
            <a:cxnLst/>
            <a:rect l="l" t="t" r="r" b="b"/>
            <a:pathLst>
              <a:path w="2932655" h="3910207">
                <a:moveTo>
                  <a:pt x="0" y="0"/>
                </a:moveTo>
                <a:lnTo>
                  <a:pt x="2932655" y="0"/>
                </a:lnTo>
                <a:lnTo>
                  <a:pt x="2932655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148709" y="2257852"/>
            <a:ext cx="3274410" cy="3882126"/>
          </a:xfrm>
          <a:custGeom>
            <a:avLst/>
            <a:gdLst/>
            <a:ahLst/>
            <a:cxnLst/>
            <a:rect l="l" t="t" r="r" b="b"/>
            <a:pathLst>
              <a:path w="3274410" h="3882126">
                <a:moveTo>
                  <a:pt x="0" y="0"/>
                </a:moveTo>
                <a:lnTo>
                  <a:pt x="3274410" y="0"/>
                </a:lnTo>
                <a:lnTo>
                  <a:pt x="3274410" y="3882126"/>
                </a:lnTo>
                <a:lnTo>
                  <a:pt x="0" y="388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23119" y="2229772"/>
            <a:ext cx="7031891" cy="3910207"/>
          </a:xfrm>
          <a:custGeom>
            <a:avLst/>
            <a:gdLst/>
            <a:ahLst/>
            <a:cxnLst/>
            <a:rect l="l" t="t" r="r" b="b"/>
            <a:pathLst>
              <a:path w="7031891" h="3910207">
                <a:moveTo>
                  <a:pt x="0" y="0"/>
                </a:moveTo>
                <a:lnTo>
                  <a:pt x="7031891" y="0"/>
                </a:lnTo>
                <a:lnTo>
                  <a:pt x="7031891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8310" y="663862"/>
            <a:ext cx="19084621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NETWORK INFRASTRUCTURE UPGRADES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229772"/>
            <a:ext cx="5216054" cy="3910207"/>
          </a:xfrm>
          <a:custGeom>
            <a:avLst/>
            <a:gdLst/>
            <a:ahLst/>
            <a:cxnLst/>
            <a:rect l="l" t="t" r="r" b="b"/>
            <a:pathLst>
              <a:path w="5216054" h="3910207">
                <a:moveTo>
                  <a:pt x="0" y="0"/>
                </a:moveTo>
                <a:lnTo>
                  <a:pt x="5216054" y="0"/>
                </a:lnTo>
                <a:lnTo>
                  <a:pt x="5216054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16054" y="2229772"/>
            <a:ext cx="2932655" cy="3910207"/>
          </a:xfrm>
          <a:custGeom>
            <a:avLst/>
            <a:gdLst/>
            <a:ahLst/>
            <a:cxnLst/>
            <a:rect l="l" t="t" r="r" b="b"/>
            <a:pathLst>
              <a:path w="2932655" h="3910207">
                <a:moveTo>
                  <a:pt x="0" y="0"/>
                </a:moveTo>
                <a:lnTo>
                  <a:pt x="2932655" y="0"/>
                </a:lnTo>
                <a:lnTo>
                  <a:pt x="2932655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148709" y="2257852"/>
            <a:ext cx="3274410" cy="3882126"/>
          </a:xfrm>
          <a:custGeom>
            <a:avLst/>
            <a:gdLst/>
            <a:ahLst/>
            <a:cxnLst/>
            <a:rect l="l" t="t" r="r" b="b"/>
            <a:pathLst>
              <a:path w="3274410" h="3882126">
                <a:moveTo>
                  <a:pt x="0" y="0"/>
                </a:moveTo>
                <a:lnTo>
                  <a:pt x="3274410" y="0"/>
                </a:lnTo>
                <a:lnTo>
                  <a:pt x="3274410" y="3882126"/>
                </a:lnTo>
                <a:lnTo>
                  <a:pt x="0" y="388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23119" y="2229772"/>
            <a:ext cx="7031891" cy="3910207"/>
          </a:xfrm>
          <a:custGeom>
            <a:avLst/>
            <a:gdLst/>
            <a:ahLst/>
            <a:cxnLst/>
            <a:rect l="l" t="t" r="r" b="b"/>
            <a:pathLst>
              <a:path w="7031891" h="3910207">
                <a:moveTo>
                  <a:pt x="0" y="0"/>
                </a:moveTo>
                <a:lnTo>
                  <a:pt x="7031891" y="0"/>
                </a:lnTo>
                <a:lnTo>
                  <a:pt x="7031891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6139978"/>
            <a:ext cx="5549845" cy="4147022"/>
          </a:xfrm>
          <a:custGeom>
            <a:avLst/>
            <a:gdLst/>
            <a:ahLst/>
            <a:cxnLst/>
            <a:rect l="l" t="t" r="r" b="b"/>
            <a:pathLst>
              <a:path w="5549845" h="4147022">
                <a:moveTo>
                  <a:pt x="0" y="0"/>
                </a:moveTo>
                <a:lnTo>
                  <a:pt x="5549845" y="0"/>
                </a:lnTo>
                <a:lnTo>
                  <a:pt x="5549845" y="4147022"/>
                </a:lnTo>
                <a:lnTo>
                  <a:pt x="0" y="4147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408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8310" y="663862"/>
            <a:ext cx="19084621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NETWORK INFRASTRUCTURE UPGRADES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229772"/>
            <a:ext cx="5216054" cy="3910207"/>
          </a:xfrm>
          <a:custGeom>
            <a:avLst/>
            <a:gdLst/>
            <a:ahLst/>
            <a:cxnLst/>
            <a:rect l="l" t="t" r="r" b="b"/>
            <a:pathLst>
              <a:path w="5216054" h="3910207">
                <a:moveTo>
                  <a:pt x="0" y="0"/>
                </a:moveTo>
                <a:lnTo>
                  <a:pt x="5216054" y="0"/>
                </a:lnTo>
                <a:lnTo>
                  <a:pt x="5216054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16054" y="2229772"/>
            <a:ext cx="2932655" cy="3910207"/>
          </a:xfrm>
          <a:custGeom>
            <a:avLst/>
            <a:gdLst/>
            <a:ahLst/>
            <a:cxnLst/>
            <a:rect l="l" t="t" r="r" b="b"/>
            <a:pathLst>
              <a:path w="2932655" h="3910207">
                <a:moveTo>
                  <a:pt x="0" y="0"/>
                </a:moveTo>
                <a:lnTo>
                  <a:pt x="2932655" y="0"/>
                </a:lnTo>
                <a:lnTo>
                  <a:pt x="2932655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148709" y="2257852"/>
            <a:ext cx="3274410" cy="3882126"/>
          </a:xfrm>
          <a:custGeom>
            <a:avLst/>
            <a:gdLst/>
            <a:ahLst/>
            <a:cxnLst/>
            <a:rect l="l" t="t" r="r" b="b"/>
            <a:pathLst>
              <a:path w="3274410" h="3882126">
                <a:moveTo>
                  <a:pt x="0" y="0"/>
                </a:moveTo>
                <a:lnTo>
                  <a:pt x="3274410" y="0"/>
                </a:lnTo>
                <a:lnTo>
                  <a:pt x="3274410" y="3882126"/>
                </a:lnTo>
                <a:lnTo>
                  <a:pt x="0" y="388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23119" y="2229772"/>
            <a:ext cx="7031891" cy="3910207"/>
          </a:xfrm>
          <a:custGeom>
            <a:avLst/>
            <a:gdLst/>
            <a:ahLst/>
            <a:cxnLst/>
            <a:rect l="l" t="t" r="r" b="b"/>
            <a:pathLst>
              <a:path w="7031891" h="3910207">
                <a:moveTo>
                  <a:pt x="0" y="0"/>
                </a:moveTo>
                <a:lnTo>
                  <a:pt x="7031891" y="0"/>
                </a:lnTo>
                <a:lnTo>
                  <a:pt x="7031891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6139978"/>
            <a:ext cx="5549845" cy="4147022"/>
          </a:xfrm>
          <a:custGeom>
            <a:avLst/>
            <a:gdLst/>
            <a:ahLst/>
            <a:cxnLst/>
            <a:rect l="l" t="t" r="r" b="b"/>
            <a:pathLst>
              <a:path w="5549845" h="4147022">
                <a:moveTo>
                  <a:pt x="0" y="0"/>
                </a:moveTo>
                <a:lnTo>
                  <a:pt x="5549845" y="0"/>
                </a:lnTo>
                <a:lnTo>
                  <a:pt x="5549845" y="4147022"/>
                </a:lnTo>
                <a:lnTo>
                  <a:pt x="0" y="4147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40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49845" y="6139978"/>
            <a:ext cx="3422666" cy="4563554"/>
          </a:xfrm>
          <a:custGeom>
            <a:avLst/>
            <a:gdLst/>
            <a:ahLst/>
            <a:cxnLst/>
            <a:rect l="l" t="t" r="r" b="b"/>
            <a:pathLst>
              <a:path w="3422666" h="4563554">
                <a:moveTo>
                  <a:pt x="0" y="0"/>
                </a:moveTo>
                <a:lnTo>
                  <a:pt x="3422666" y="0"/>
                </a:lnTo>
                <a:lnTo>
                  <a:pt x="3422666" y="4563555"/>
                </a:lnTo>
                <a:lnTo>
                  <a:pt x="0" y="45635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649955">
            <a:off x="9053319" y="7566534"/>
            <a:ext cx="9070974" cy="143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2"/>
              </a:lnSpc>
            </a:pPr>
            <a:r>
              <a:rPr lang="en-US" sz="10350">
                <a:solidFill>
                  <a:srgbClr val="CAFC05"/>
                </a:solidFill>
                <a:latin typeface="Majesty"/>
                <a:ea typeface="Majesty"/>
                <a:cs typeface="Majesty"/>
                <a:sym typeface="Majesty"/>
              </a:rPr>
              <a:t>and more!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3915" y="6549269"/>
            <a:ext cx="4524597" cy="3376481"/>
          </a:xfrm>
          <a:custGeom>
            <a:avLst/>
            <a:gdLst/>
            <a:ahLst/>
            <a:cxnLst/>
            <a:rect l="l" t="t" r="r" b="b"/>
            <a:pathLst>
              <a:path w="4524597" h="3376481">
                <a:moveTo>
                  <a:pt x="0" y="0"/>
                </a:moveTo>
                <a:lnTo>
                  <a:pt x="4524597" y="0"/>
                </a:lnTo>
                <a:lnTo>
                  <a:pt x="4524597" y="3376481"/>
                </a:lnTo>
                <a:lnTo>
                  <a:pt x="0" y="3376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40931" y="0"/>
            <a:ext cx="11434289" cy="7618095"/>
          </a:xfrm>
          <a:custGeom>
            <a:avLst/>
            <a:gdLst/>
            <a:ahLst/>
            <a:cxnLst/>
            <a:rect l="l" t="t" r="r" b="b"/>
            <a:pathLst>
              <a:path w="11434289" h="7618095">
                <a:moveTo>
                  <a:pt x="0" y="0"/>
                </a:moveTo>
                <a:lnTo>
                  <a:pt x="11434289" y="0"/>
                </a:lnTo>
                <a:lnTo>
                  <a:pt x="11434289" y="7618095"/>
                </a:lnTo>
                <a:lnTo>
                  <a:pt x="0" y="7618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285997" y="787042"/>
            <a:ext cx="9633293" cy="337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7"/>
              </a:lnSpc>
            </a:pPr>
            <a:r>
              <a:rPr lang="en-US" sz="13434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FOOD PANTRY RELIEF FUND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3915" y="6549269"/>
            <a:ext cx="4524597" cy="3376481"/>
          </a:xfrm>
          <a:custGeom>
            <a:avLst/>
            <a:gdLst/>
            <a:ahLst/>
            <a:cxnLst/>
            <a:rect l="l" t="t" r="r" b="b"/>
            <a:pathLst>
              <a:path w="4524597" h="3376481">
                <a:moveTo>
                  <a:pt x="0" y="0"/>
                </a:moveTo>
                <a:lnTo>
                  <a:pt x="4524597" y="0"/>
                </a:lnTo>
                <a:lnTo>
                  <a:pt x="4524597" y="3376481"/>
                </a:lnTo>
                <a:lnTo>
                  <a:pt x="0" y="3376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40931" y="0"/>
            <a:ext cx="11434289" cy="7618095"/>
          </a:xfrm>
          <a:custGeom>
            <a:avLst/>
            <a:gdLst/>
            <a:ahLst/>
            <a:cxnLst/>
            <a:rect l="l" t="t" r="r" b="b"/>
            <a:pathLst>
              <a:path w="11434289" h="7618095">
                <a:moveTo>
                  <a:pt x="0" y="0"/>
                </a:moveTo>
                <a:lnTo>
                  <a:pt x="11434289" y="0"/>
                </a:lnTo>
                <a:lnTo>
                  <a:pt x="11434289" y="7618095"/>
                </a:lnTo>
                <a:lnTo>
                  <a:pt x="0" y="7618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285997" y="787042"/>
            <a:ext cx="9633293" cy="337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7"/>
              </a:lnSpc>
            </a:pPr>
            <a:r>
              <a:rPr lang="en-US" sz="13434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FOOD PANTRY RELIEF FUND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13935" y="5508147"/>
            <a:ext cx="7777418" cy="477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1"/>
              </a:lnSpc>
            </a:pPr>
            <a:r>
              <a:rPr lang="en-US" sz="16349" b="1">
                <a:solidFill>
                  <a:srgbClr val="2C4A5E"/>
                </a:solidFill>
                <a:latin typeface="Ahkio Heavy"/>
                <a:ea typeface="Ahkio Heavy"/>
                <a:cs typeface="Ahkio Heavy"/>
                <a:sym typeface="Ahkio Heavy"/>
              </a:rPr>
              <a:t>1 MILLION POUNDS!</a:t>
            </a:r>
          </a:p>
          <a:p>
            <a:pPr algn="ctr">
              <a:lnSpc>
                <a:spcPts val="11771"/>
              </a:lnSpc>
            </a:pPr>
            <a:r>
              <a:rPr lang="en-US" sz="16349" b="1">
                <a:solidFill>
                  <a:srgbClr val="2C4A5E"/>
                </a:solidFill>
                <a:latin typeface="Ahkio Heavy"/>
                <a:ea typeface="Ahkio Heavy"/>
                <a:cs typeface="Ahkio Heavy"/>
                <a:sym typeface="Ahkio Heavy"/>
              </a:rPr>
              <a:t>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88317" y="659990"/>
            <a:ext cx="6673645" cy="5644945"/>
          </a:xfrm>
          <a:custGeom>
            <a:avLst/>
            <a:gdLst/>
            <a:ahLst/>
            <a:cxnLst/>
            <a:rect l="l" t="t" r="r" b="b"/>
            <a:pathLst>
              <a:path w="6673645" h="5644945">
                <a:moveTo>
                  <a:pt x="0" y="0"/>
                </a:moveTo>
                <a:lnTo>
                  <a:pt x="6673645" y="0"/>
                </a:lnTo>
                <a:lnTo>
                  <a:pt x="6673645" y="5644945"/>
                </a:lnTo>
                <a:lnTo>
                  <a:pt x="0" y="5644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64" r="-15156" b="-3236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8970" y="659990"/>
            <a:ext cx="8455030" cy="5876246"/>
          </a:xfrm>
          <a:custGeom>
            <a:avLst/>
            <a:gdLst/>
            <a:ahLst/>
            <a:cxnLst/>
            <a:rect l="l" t="t" r="r" b="b"/>
            <a:pathLst>
              <a:path w="8455030" h="5876246">
                <a:moveTo>
                  <a:pt x="0" y="0"/>
                </a:moveTo>
                <a:lnTo>
                  <a:pt x="8455030" y="0"/>
                </a:lnTo>
                <a:lnTo>
                  <a:pt x="8455030" y="5876246"/>
                </a:lnTo>
                <a:lnTo>
                  <a:pt x="0" y="587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16119" y="7371346"/>
            <a:ext cx="7818041" cy="15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2C4A5E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DIRECTOR OF BUSINESS PARTNERSHIPS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2C4A5E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FRESH CONNECT CENTRAL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12875" y="6423061"/>
            <a:ext cx="7624529" cy="132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9"/>
              </a:lnSpc>
              <a:spcBef>
                <a:spcPct val="0"/>
              </a:spcBef>
            </a:pPr>
            <a:r>
              <a:rPr lang="en-US" sz="7649">
                <a:solidFill>
                  <a:srgbClr val="2C4A5E"/>
                </a:solidFill>
                <a:latin typeface="Lora"/>
                <a:ea typeface="Lora"/>
                <a:cs typeface="Lora"/>
                <a:sym typeface="Lora"/>
              </a:rPr>
              <a:t>Sam Schwoeppe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8FC5-2949-AB55-5F58-03A7CA293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Fresh Connect Central </a:t>
            </a:r>
            <a:r>
              <a:rPr lang="en-US" sz="4800" dirty="0"/>
              <a:t>Indianapolis, </a:t>
            </a:r>
            <a:r>
              <a:rPr lang="en-US" sz="4800" dirty="0" err="1"/>
              <a:t>Indidana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94284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6CBF-BE29-8427-F38C-2280F110C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475" y="2574369"/>
            <a:ext cx="10585583" cy="3581400"/>
          </a:xfrm>
        </p:spPr>
        <p:txBody>
          <a:bodyPr>
            <a:normAutofit/>
          </a:bodyPr>
          <a:lstStyle/>
          <a:p>
            <a:r>
              <a:rPr lang="en-US" sz="2700" dirty="0"/>
              <a:t>Sam Schwoeppe</a:t>
            </a:r>
            <a:br>
              <a:rPr lang="en-US" sz="2700" dirty="0"/>
            </a:br>
            <a:r>
              <a:rPr lang="en-US" sz="2700" dirty="0"/>
              <a:t>Director, Business Partnerships</a:t>
            </a:r>
            <a:br>
              <a:rPr lang="en-US" sz="2700" dirty="0"/>
            </a:br>
            <a:r>
              <a:rPr lang="en-US" sz="2700" dirty="0"/>
              <a:t>Fresh Connect Central by</a:t>
            </a:r>
            <a:br>
              <a:rPr lang="en-US" sz="2700" dirty="0"/>
            </a:br>
            <a:r>
              <a:rPr lang="en-US" sz="2700" dirty="0"/>
              <a:t>Gleaners Food Bank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27A82-7C8F-D981-526A-9E1077AD0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Food Bank of Alaska Conference, September 17, 2025</a:t>
            </a:r>
          </a:p>
        </p:txBody>
      </p:sp>
      <p:pic>
        <p:nvPicPr>
          <p:cNvPr id="5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8270154D-EEA8-D6EC-5FEF-F351EB421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660" y="2505057"/>
            <a:ext cx="4532523" cy="45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6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2884E-89A5-A6B0-69FF-DDF2C36AB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0226" y="102395"/>
            <a:ext cx="12147549" cy="9110663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FA7FDF7C-ADA1-731C-3056-29E8FCBA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900"/>
              </a:spcAft>
            </a:pPr>
            <a:fld id="{01522C5D-FAF4-D542-B98E-B6AD559F1262}" type="slidenum">
              <a:rPr lang="en-US" smtClean="0"/>
              <a:pPr>
                <a:spcAft>
                  <a:spcPts val="9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7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5308E3D-9575-7129-CE55-FDE96AB1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71334" y="9514684"/>
            <a:ext cx="1202265" cy="547688"/>
          </a:xfrm>
        </p:spPr>
        <p:txBody>
          <a:bodyPr anchor="ctr">
            <a:normAutofit/>
          </a:bodyPr>
          <a:lstStyle/>
          <a:p>
            <a:pPr>
              <a:spcAft>
                <a:spcPts val="900"/>
              </a:spcAft>
            </a:pPr>
            <a:fld id="{01522C5D-FAF4-D542-B98E-B6AD559F1262}" type="slidenum">
              <a:rPr lang="en-US" smtClean="0"/>
              <a:pPr>
                <a:spcAft>
                  <a:spcPts val="900"/>
                </a:spcAft>
              </a:pPr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BCFA1-51AC-9283-C6F2-F199E60E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27" b="17003"/>
          <a:stretch>
            <a:fillRect/>
          </a:stretch>
        </p:blipFill>
        <p:spPr>
          <a:xfrm>
            <a:off x="914461" y="2923853"/>
            <a:ext cx="16459079" cy="598328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8D8FC5-2949-AB55-5F58-03A7CA293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971551"/>
            <a:ext cx="16459199" cy="1800494"/>
          </a:xfrm>
        </p:spPr>
        <p:txBody>
          <a:bodyPr anchor="t">
            <a:normAutofit/>
          </a:bodyPr>
          <a:lstStyle/>
          <a:p>
            <a:r>
              <a:rPr lang="en-US" dirty="0"/>
              <a:t>Our Team</a:t>
            </a:r>
          </a:p>
        </p:txBody>
      </p:sp>
    </p:spTree>
    <p:extLst>
      <p:ext uri="{BB962C8B-B14F-4D97-AF65-F5344CB8AC3E}">
        <p14:creationId xmlns:p14="http://schemas.microsoft.com/office/powerpoint/2010/main" val="391880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8238" y="0"/>
            <a:ext cx="12981780" cy="10287000"/>
          </a:xfrm>
          <a:custGeom>
            <a:avLst/>
            <a:gdLst/>
            <a:ahLst/>
            <a:cxnLst/>
            <a:rect l="l" t="t" r="r" b="b"/>
            <a:pathLst>
              <a:path w="12981780" h="10287000">
                <a:moveTo>
                  <a:pt x="0" y="0"/>
                </a:moveTo>
                <a:lnTo>
                  <a:pt x="12981780" y="0"/>
                </a:lnTo>
                <a:lnTo>
                  <a:pt x="129817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05" r="-24468" b="-24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520567" y="558210"/>
            <a:ext cx="8767433" cy="302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MEALS TO YOU ALASKA</a:t>
            </a:r>
          </a:p>
        </p:txBody>
      </p:sp>
      <p:sp>
        <p:nvSpPr>
          <p:cNvPr id="4" name="Freeform 4"/>
          <p:cNvSpPr/>
          <p:nvPr/>
        </p:nvSpPr>
        <p:spPr>
          <a:xfrm>
            <a:off x="9346064" y="3581445"/>
            <a:ext cx="8562578" cy="6389824"/>
          </a:xfrm>
          <a:custGeom>
            <a:avLst/>
            <a:gdLst/>
            <a:ahLst/>
            <a:cxnLst/>
            <a:rect l="l" t="t" r="r" b="b"/>
            <a:pathLst>
              <a:path w="8562578" h="6389824">
                <a:moveTo>
                  <a:pt x="0" y="0"/>
                </a:moveTo>
                <a:lnTo>
                  <a:pt x="8562578" y="0"/>
                </a:lnTo>
                <a:lnTo>
                  <a:pt x="8562578" y="6389824"/>
                </a:lnTo>
                <a:lnTo>
                  <a:pt x="0" y="6389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5BC74-CBEE-47B2-B868-89331754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71334" y="9514684"/>
            <a:ext cx="1202265" cy="547688"/>
          </a:xfrm>
        </p:spPr>
        <p:txBody>
          <a:bodyPr/>
          <a:lstStyle/>
          <a:p>
            <a:fld id="{01522C5D-FAF4-D542-B98E-B6AD559F126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471CCC-C2AF-E4DD-40A8-AD4D0ACD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2074"/>
            <a:ext cx="16459200" cy="1800494"/>
          </a:xfrm>
        </p:spPr>
        <p:txBody>
          <a:bodyPr/>
          <a:lstStyle/>
          <a:p>
            <a:r>
              <a:rPr lang="en-US" dirty="0"/>
              <a:t>What is Fresh Connect Central and what do we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49C23-F807-71E8-6575-493DD911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118" y="2772567"/>
            <a:ext cx="7879080" cy="60007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social enterprise of Gleaners Food Bank of IN</a:t>
            </a:r>
          </a:p>
          <a:p>
            <a:r>
              <a:rPr lang="en-US" dirty="0"/>
              <a:t>Wholesale food distribution business primarily serving non-profits</a:t>
            </a:r>
          </a:p>
          <a:p>
            <a:r>
              <a:rPr lang="en-US" dirty="0"/>
              <a:t>Acquire fresh produce, protein, dairy, and dry goods and offer 100% customizable orders</a:t>
            </a:r>
          </a:p>
          <a:p>
            <a:r>
              <a:rPr lang="en-US" dirty="0"/>
              <a:t>All products are purchased and have costs associated with them</a:t>
            </a:r>
          </a:p>
          <a:p>
            <a:r>
              <a:rPr lang="en-US" dirty="0"/>
              <a:t>Assemble custom made-to-order food boxes on site</a:t>
            </a:r>
          </a:p>
          <a:p>
            <a:r>
              <a:rPr lang="en-US" dirty="0"/>
              <a:t>Work directly growers, manufacturers, brokers, vendors, etc.</a:t>
            </a:r>
          </a:p>
        </p:txBody>
      </p:sp>
      <p:pic>
        <p:nvPicPr>
          <p:cNvPr id="10" name="Picture 9" descr="A box of groceries and a black background&#10;&#10;AI-generated content may be incorrect.">
            <a:extLst>
              <a:ext uri="{FF2B5EF4-FFF2-40B4-BE49-F238E27FC236}">
                <a16:creationId xmlns:a16="http://schemas.microsoft.com/office/drawing/2014/main" id="{E6ACE968-A303-C668-99B5-A8660A733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45" y="1775297"/>
            <a:ext cx="8981876" cy="67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704" y="133171"/>
            <a:ext cx="14161667" cy="1780682"/>
            <a:chOff x="0" y="0"/>
            <a:chExt cx="3334169" cy="419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169" cy="419237"/>
            </a:xfrm>
            <a:custGeom>
              <a:avLst/>
              <a:gdLst/>
              <a:ahLst/>
              <a:cxnLst/>
              <a:rect l="l" t="t" r="r" b="b"/>
              <a:pathLst>
                <a:path w="3334169" h="419237">
                  <a:moveTo>
                    <a:pt x="54668" y="0"/>
                  </a:moveTo>
                  <a:lnTo>
                    <a:pt x="3279501" y="0"/>
                  </a:lnTo>
                  <a:cubicBezTo>
                    <a:pt x="3309693" y="0"/>
                    <a:pt x="3334169" y="24476"/>
                    <a:pt x="3334169" y="54668"/>
                  </a:cubicBezTo>
                  <a:lnTo>
                    <a:pt x="3334169" y="364569"/>
                  </a:lnTo>
                  <a:cubicBezTo>
                    <a:pt x="3334169" y="379068"/>
                    <a:pt x="3328409" y="392973"/>
                    <a:pt x="3318157" y="403225"/>
                  </a:cubicBezTo>
                  <a:cubicBezTo>
                    <a:pt x="3307904" y="413477"/>
                    <a:pt x="3293999" y="419237"/>
                    <a:pt x="3279501" y="419237"/>
                  </a:cubicBezTo>
                  <a:lnTo>
                    <a:pt x="54668" y="419237"/>
                  </a:lnTo>
                  <a:cubicBezTo>
                    <a:pt x="40169" y="419237"/>
                    <a:pt x="26264" y="413477"/>
                    <a:pt x="16012" y="403225"/>
                  </a:cubicBezTo>
                  <a:cubicBezTo>
                    <a:pt x="5760" y="392973"/>
                    <a:pt x="0" y="379068"/>
                    <a:pt x="0" y="364569"/>
                  </a:cubicBezTo>
                  <a:lnTo>
                    <a:pt x="0" y="54668"/>
                  </a:lnTo>
                  <a:cubicBezTo>
                    <a:pt x="0" y="24476"/>
                    <a:pt x="24476" y="0"/>
                    <a:pt x="54668" y="0"/>
                  </a:cubicBezTo>
                  <a:close/>
                </a:path>
              </a:pathLst>
            </a:custGeom>
            <a:solidFill>
              <a:srgbClr val="FAFA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34169" cy="45733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17928252" y="-918792"/>
            <a:ext cx="0" cy="1115229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0" y="9477375"/>
            <a:ext cx="1893607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449267" y="9530870"/>
            <a:ext cx="2351339" cy="756131"/>
          </a:xfrm>
          <a:custGeom>
            <a:avLst/>
            <a:gdLst/>
            <a:ahLst/>
            <a:cxnLst/>
            <a:rect l="l" t="t" r="r" b="b"/>
            <a:pathLst>
              <a:path w="2351339" h="756130">
                <a:moveTo>
                  <a:pt x="0" y="0"/>
                </a:moveTo>
                <a:lnTo>
                  <a:pt x="2351339" y="0"/>
                </a:lnTo>
                <a:lnTo>
                  <a:pt x="2351339" y="756130"/>
                </a:lnTo>
                <a:lnTo>
                  <a:pt x="0" y="756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64589" y="2342725"/>
            <a:ext cx="6506084" cy="2800778"/>
            <a:chOff x="0" y="0"/>
            <a:chExt cx="812800" cy="3498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49899"/>
            </a:xfrm>
            <a:custGeom>
              <a:avLst/>
              <a:gdLst/>
              <a:ahLst/>
              <a:cxnLst/>
              <a:rect l="l" t="t" r="r" b="b"/>
              <a:pathLst>
                <a:path w="812800" h="349899">
                  <a:moveTo>
                    <a:pt x="27369" y="0"/>
                  </a:moveTo>
                  <a:lnTo>
                    <a:pt x="785431" y="0"/>
                  </a:lnTo>
                  <a:cubicBezTo>
                    <a:pt x="792690" y="0"/>
                    <a:pt x="799651" y="2883"/>
                    <a:pt x="804784" y="8016"/>
                  </a:cubicBezTo>
                  <a:cubicBezTo>
                    <a:pt x="809917" y="13149"/>
                    <a:pt x="812800" y="20110"/>
                    <a:pt x="812800" y="27369"/>
                  </a:cubicBezTo>
                  <a:lnTo>
                    <a:pt x="812800" y="322530"/>
                  </a:lnTo>
                  <a:cubicBezTo>
                    <a:pt x="812800" y="329789"/>
                    <a:pt x="809917" y="336750"/>
                    <a:pt x="804784" y="341883"/>
                  </a:cubicBezTo>
                  <a:cubicBezTo>
                    <a:pt x="799651" y="347015"/>
                    <a:pt x="792690" y="349899"/>
                    <a:pt x="785431" y="349899"/>
                  </a:cubicBezTo>
                  <a:lnTo>
                    <a:pt x="27369" y="349899"/>
                  </a:lnTo>
                  <a:cubicBezTo>
                    <a:pt x="20110" y="349899"/>
                    <a:pt x="13149" y="347015"/>
                    <a:pt x="8016" y="341883"/>
                  </a:cubicBezTo>
                  <a:cubicBezTo>
                    <a:pt x="2883" y="336750"/>
                    <a:pt x="0" y="329789"/>
                    <a:pt x="0" y="322530"/>
                  </a:cubicBezTo>
                  <a:lnTo>
                    <a:pt x="0" y="27369"/>
                  </a:lnTo>
                  <a:cubicBezTo>
                    <a:pt x="0" y="20110"/>
                    <a:pt x="2883" y="13149"/>
                    <a:pt x="8016" y="8016"/>
                  </a:cubicBezTo>
                  <a:cubicBezTo>
                    <a:pt x="13149" y="2883"/>
                    <a:pt x="20110" y="0"/>
                    <a:pt x="27369" y="0"/>
                  </a:cubicBezTo>
                  <a:close/>
                </a:path>
              </a:pathLst>
            </a:custGeom>
            <a:blipFill>
              <a:blip r:embed="rId3"/>
              <a:stretch>
                <a:fillRect t="-685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1" y="466053"/>
            <a:ext cx="1532199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75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 IN THIS ROOM</a:t>
            </a:r>
          </a:p>
        </p:txBody>
      </p:sp>
      <p:sp>
        <p:nvSpPr>
          <p:cNvPr id="11" name="Freeform 11"/>
          <p:cNvSpPr/>
          <p:nvPr/>
        </p:nvSpPr>
        <p:spPr>
          <a:xfrm>
            <a:off x="8772716" y="2411148"/>
            <a:ext cx="1691871" cy="1331964"/>
          </a:xfrm>
          <a:custGeom>
            <a:avLst/>
            <a:gdLst/>
            <a:ahLst/>
            <a:cxnLst/>
            <a:rect l="l" t="t" r="r" b="b"/>
            <a:pathLst>
              <a:path w="1691871" h="1331964">
                <a:moveTo>
                  <a:pt x="0" y="0"/>
                </a:moveTo>
                <a:lnTo>
                  <a:pt x="1691871" y="0"/>
                </a:lnTo>
                <a:lnTo>
                  <a:pt x="1691871" y="1331964"/>
                </a:lnTo>
                <a:lnTo>
                  <a:pt x="0" y="133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772716" y="4101454"/>
            <a:ext cx="1439135" cy="1242890"/>
          </a:xfrm>
          <a:custGeom>
            <a:avLst/>
            <a:gdLst/>
            <a:ahLst/>
            <a:cxnLst/>
            <a:rect l="l" t="t" r="r" b="b"/>
            <a:pathLst>
              <a:path w="1439134" h="1242889">
                <a:moveTo>
                  <a:pt x="0" y="0"/>
                </a:moveTo>
                <a:lnTo>
                  <a:pt x="1439135" y="0"/>
                </a:lnTo>
                <a:lnTo>
                  <a:pt x="1439135" y="1242889"/>
                </a:lnTo>
                <a:lnTo>
                  <a:pt x="0" y="12428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076980" y="5881970"/>
            <a:ext cx="1134870" cy="1481070"/>
          </a:xfrm>
          <a:custGeom>
            <a:avLst/>
            <a:gdLst/>
            <a:ahLst/>
            <a:cxnLst/>
            <a:rect l="l" t="t" r="r" b="b"/>
            <a:pathLst>
              <a:path w="1134870" h="1481070">
                <a:moveTo>
                  <a:pt x="0" y="0"/>
                </a:moveTo>
                <a:lnTo>
                  <a:pt x="1134870" y="0"/>
                </a:lnTo>
                <a:lnTo>
                  <a:pt x="1134870" y="1481069"/>
                </a:lnTo>
                <a:lnTo>
                  <a:pt x="0" y="1481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89697" y="7787108"/>
            <a:ext cx="2150459" cy="1147808"/>
          </a:xfrm>
          <a:custGeom>
            <a:avLst/>
            <a:gdLst/>
            <a:ahLst/>
            <a:cxnLst/>
            <a:rect l="l" t="t" r="r" b="b"/>
            <a:pathLst>
              <a:path w="2150459" h="1147808">
                <a:moveTo>
                  <a:pt x="0" y="0"/>
                </a:moveTo>
                <a:lnTo>
                  <a:pt x="2150459" y="0"/>
                </a:lnTo>
                <a:lnTo>
                  <a:pt x="2150459" y="1147808"/>
                </a:lnTo>
                <a:lnTo>
                  <a:pt x="0" y="1147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820249" y="2724117"/>
            <a:ext cx="7716578" cy="67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2"/>
              </a:lnSpc>
            </a:pPr>
            <a:r>
              <a:rPr lang="en-US" sz="597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Creativity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23174" y="4466735"/>
            <a:ext cx="7293081" cy="69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3"/>
              </a:lnSpc>
              <a:spcBef>
                <a:spcPct val="0"/>
              </a:spcBef>
            </a:pPr>
            <a:r>
              <a:rPr lang="en-US" sz="614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95819" y="7996658"/>
            <a:ext cx="6788600" cy="68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5"/>
              </a:lnSpc>
              <a:spcBef>
                <a:spcPct val="0"/>
              </a:spcBef>
            </a:pPr>
            <a:r>
              <a:rPr lang="en-US" sz="6053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Resilience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23175" y="6296183"/>
            <a:ext cx="7571774" cy="69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3"/>
              </a:lnSpc>
              <a:spcBef>
                <a:spcPct val="0"/>
              </a:spcBef>
            </a:pPr>
            <a:r>
              <a:rPr lang="en-US" sz="614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Commitment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01853" y="5962651"/>
            <a:ext cx="6506084" cy="2800778"/>
            <a:chOff x="0" y="0"/>
            <a:chExt cx="812800" cy="34989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349899"/>
            </a:xfrm>
            <a:custGeom>
              <a:avLst/>
              <a:gdLst/>
              <a:ahLst/>
              <a:cxnLst/>
              <a:rect l="l" t="t" r="r" b="b"/>
              <a:pathLst>
                <a:path w="812800" h="349899">
                  <a:moveTo>
                    <a:pt x="27369" y="0"/>
                  </a:moveTo>
                  <a:lnTo>
                    <a:pt x="785431" y="0"/>
                  </a:lnTo>
                  <a:cubicBezTo>
                    <a:pt x="792690" y="0"/>
                    <a:pt x="799651" y="2883"/>
                    <a:pt x="804784" y="8016"/>
                  </a:cubicBezTo>
                  <a:cubicBezTo>
                    <a:pt x="809917" y="13149"/>
                    <a:pt x="812800" y="20110"/>
                    <a:pt x="812800" y="27369"/>
                  </a:cubicBezTo>
                  <a:lnTo>
                    <a:pt x="812800" y="322530"/>
                  </a:lnTo>
                  <a:cubicBezTo>
                    <a:pt x="812800" y="329789"/>
                    <a:pt x="809917" y="336750"/>
                    <a:pt x="804784" y="341883"/>
                  </a:cubicBezTo>
                  <a:cubicBezTo>
                    <a:pt x="799651" y="347015"/>
                    <a:pt x="792690" y="349899"/>
                    <a:pt x="785431" y="349899"/>
                  </a:cubicBezTo>
                  <a:lnTo>
                    <a:pt x="27369" y="349899"/>
                  </a:lnTo>
                  <a:cubicBezTo>
                    <a:pt x="20110" y="349899"/>
                    <a:pt x="13149" y="347015"/>
                    <a:pt x="8016" y="341883"/>
                  </a:cubicBezTo>
                  <a:cubicBezTo>
                    <a:pt x="2883" y="336750"/>
                    <a:pt x="0" y="329789"/>
                    <a:pt x="0" y="322530"/>
                  </a:cubicBezTo>
                  <a:lnTo>
                    <a:pt x="0" y="27369"/>
                  </a:lnTo>
                  <a:cubicBezTo>
                    <a:pt x="0" y="20110"/>
                    <a:pt x="2883" y="13149"/>
                    <a:pt x="8016" y="8016"/>
                  </a:cubicBezTo>
                  <a:cubicBezTo>
                    <a:pt x="13149" y="2883"/>
                    <a:pt x="20110" y="0"/>
                    <a:pt x="27369" y="0"/>
                  </a:cubicBezTo>
                  <a:close/>
                </a:path>
              </a:pathLst>
            </a:custGeom>
            <a:blipFill>
              <a:blip r:embed="rId12"/>
              <a:stretch>
                <a:fillRect t="-490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6F543-64CB-A07C-3733-48BD94526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92FA4-7E44-DAB9-8659-B01C57A8C1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i="0" u="none" strike="noStrike" baseline="0" dirty="0">
                <a:solidFill>
                  <a:srgbClr val="FCFDF5"/>
                </a:solidFill>
                <a:latin typeface="Montserrat" panose="00000500000000000000" pitchFamily="2" charset="0"/>
              </a:rPr>
              <a:t>Endless Possibilities</a:t>
            </a:r>
            <a:br>
              <a:rPr lang="en-US" b="1" i="0" u="none" strike="noStrike" baseline="0" dirty="0">
                <a:solidFill>
                  <a:srgbClr val="FCFDF5"/>
                </a:solidFill>
                <a:latin typeface="Montserrat" panose="00000500000000000000" pitchFamily="2" charset="0"/>
              </a:rPr>
            </a:br>
            <a:r>
              <a:rPr lang="en-US" b="1" i="0" u="none" strike="noStrike" baseline="0" dirty="0">
                <a:solidFill>
                  <a:srgbClr val="FCFDF5"/>
                </a:solidFill>
                <a:latin typeface="Montserrat" panose="00000500000000000000" pitchFamily="2" charset="0"/>
              </a:rPr>
              <a:t>You Ask — We Deliver</a:t>
            </a:r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6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8238" y="0"/>
            <a:ext cx="12981780" cy="10287000"/>
          </a:xfrm>
          <a:custGeom>
            <a:avLst/>
            <a:gdLst/>
            <a:ahLst/>
            <a:cxnLst/>
            <a:rect l="l" t="t" r="r" b="b"/>
            <a:pathLst>
              <a:path w="12981780" h="10287000">
                <a:moveTo>
                  <a:pt x="0" y="0"/>
                </a:moveTo>
                <a:lnTo>
                  <a:pt x="12981780" y="0"/>
                </a:lnTo>
                <a:lnTo>
                  <a:pt x="129817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05" r="-24468" b="-24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520567" y="558210"/>
            <a:ext cx="8767433" cy="302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MEALS TO YOU ALASKA</a:t>
            </a:r>
          </a:p>
        </p:txBody>
      </p:sp>
      <p:sp>
        <p:nvSpPr>
          <p:cNvPr id="4" name="Freeform 4"/>
          <p:cNvSpPr/>
          <p:nvPr/>
        </p:nvSpPr>
        <p:spPr>
          <a:xfrm>
            <a:off x="9346064" y="3581445"/>
            <a:ext cx="8562578" cy="6389824"/>
          </a:xfrm>
          <a:custGeom>
            <a:avLst/>
            <a:gdLst/>
            <a:ahLst/>
            <a:cxnLst/>
            <a:rect l="l" t="t" r="r" b="b"/>
            <a:pathLst>
              <a:path w="8562578" h="6389824">
                <a:moveTo>
                  <a:pt x="0" y="0"/>
                </a:moveTo>
                <a:lnTo>
                  <a:pt x="8562578" y="0"/>
                </a:lnTo>
                <a:lnTo>
                  <a:pt x="8562578" y="6389824"/>
                </a:lnTo>
                <a:lnTo>
                  <a:pt x="0" y="6389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631058" y="5262850"/>
            <a:ext cx="5708009" cy="3522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11999" b="1">
                <a:solidFill>
                  <a:srgbClr val="2C4A5E"/>
                </a:solidFill>
                <a:latin typeface="Ahkio Heavy"/>
                <a:ea typeface="Ahkio Heavy"/>
                <a:cs typeface="Ahkio Heavy"/>
                <a:sym typeface="Ahkio Heavy"/>
              </a:rPr>
              <a:t>1 MILLION MEALS!</a:t>
            </a:r>
          </a:p>
          <a:p>
            <a:pPr algn="ctr">
              <a:lnSpc>
                <a:spcPts val="8639"/>
              </a:lnSpc>
            </a:pPr>
            <a:r>
              <a:rPr lang="en-US" sz="11999" b="1">
                <a:solidFill>
                  <a:srgbClr val="2C4A5E"/>
                </a:solidFill>
                <a:latin typeface="Ahkio Heavy"/>
                <a:ea typeface="Ahkio Heavy"/>
                <a:cs typeface="Ahkio Heavy"/>
                <a:sym typeface="Ahkio Heavy"/>
              </a:rPr>
              <a:t>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50098" y="782328"/>
            <a:ext cx="4535708" cy="3543522"/>
          </a:xfrm>
          <a:custGeom>
            <a:avLst/>
            <a:gdLst/>
            <a:ahLst/>
            <a:cxnLst/>
            <a:rect l="l" t="t" r="r" b="b"/>
            <a:pathLst>
              <a:path w="4535708" h="3543522">
                <a:moveTo>
                  <a:pt x="0" y="0"/>
                </a:moveTo>
                <a:lnTo>
                  <a:pt x="4535708" y="0"/>
                </a:lnTo>
                <a:lnTo>
                  <a:pt x="4535708" y="3543522"/>
                </a:lnTo>
                <a:lnTo>
                  <a:pt x="0" y="354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88680"/>
            <a:ext cx="6105374" cy="10443404"/>
          </a:xfrm>
          <a:custGeom>
            <a:avLst/>
            <a:gdLst/>
            <a:ahLst/>
            <a:cxnLst/>
            <a:rect l="l" t="t" r="r" b="b"/>
            <a:pathLst>
              <a:path w="6105374" h="10443404">
                <a:moveTo>
                  <a:pt x="0" y="0"/>
                </a:moveTo>
                <a:lnTo>
                  <a:pt x="6105374" y="0"/>
                </a:lnTo>
                <a:lnTo>
                  <a:pt x="6105374" y="10443403"/>
                </a:lnTo>
                <a:lnTo>
                  <a:pt x="0" y="10443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60" t="-1058" r="-9629" b="-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831301" y="5743944"/>
            <a:ext cx="8973303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A3C0B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FOOD IS MEDICINE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50098" y="782328"/>
            <a:ext cx="4535708" cy="3543522"/>
          </a:xfrm>
          <a:custGeom>
            <a:avLst/>
            <a:gdLst/>
            <a:ahLst/>
            <a:cxnLst/>
            <a:rect l="l" t="t" r="r" b="b"/>
            <a:pathLst>
              <a:path w="4535708" h="3543522">
                <a:moveTo>
                  <a:pt x="0" y="0"/>
                </a:moveTo>
                <a:lnTo>
                  <a:pt x="4535708" y="0"/>
                </a:lnTo>
                <a:lnTo>
                  <a:pt x="4535708" y="3543522"/>
                </a:lnTo>
                <a:lnTo>
                  <a:pt x="0" y="354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88680"/>
            <a:ext cx="6105374" cy="10443404"/>
          </a:xfrm>
          <a:custGeom>
            <a:avLst/>
            <a:gdLst/>
            <a:ahLst/>
            <a:cxnLst/>
            <a:rect l="l" t="t" r="r" b="b"/>
            <a:pathLst>
              <a:path w="6105374" h="10443404">
                <a:moveTo>
                  <a:pt x="0" y="0"/>
                </a:moveTo>
                <a:lnTo>
                  <a:pt x="6105374" y="0"/>
                </a:lnTo>
                <a:lnTo>
                  <a:pt x="6105374" y="10443403"/>
                </a:lnTo>
                <a:lnTo>
                  <a:pt x="0" y="10443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60" t="-1058" r="-9629" b="-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831301" y="5743944"/>
            <a:ext cx="8973303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A3C0B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FOOD IS MEDICINE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035482" y="6616663"/>
            <a:ext cx="12223818" cy="4594067"/>
            <a:chOff x="0" y="0"/>
            <a:chExt cx="16298423" cy="6125422"/>
          </a:xfrm>
        </p:grpSpPr>
        <p:sp>
          <p:nvSpPr>
            <p:cNvPr id="6" name="TextBox 6"/>
            <p:cNvSpPr txBox="1"/>
            <p:nvPr/>
          </p:nvSpPr>
          <p:spPr>
            <a:xfrm>
              <a:off x="3935674" y="952500"/>
              <a:ext cx="10990393" cy="4109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81"/>
                </a:lnSpc>
                <a:spcBef>
                  <a:spcPct val="0"/>
                </a:spcBef>
              </a:pPr>
              <a:r>
                <a:rPr lang="en-US" sz="24977">
                  <a:solidFill>
                    <a:srgbClr val="CAFC05"/>
                  </a:solidFill>
                  <a:latin typeface="Moontime"/>
                  <a:ea typeface="Moontime"/>
                  <a:cs typeface="Moontime"/>
                  <a:sym typeface="Moontime"/>
                </a:rPr>
                <a:t>Launched!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37179"/>
              <a:ext cx="16298423" cy="3288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0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8310" y="663862"/>
            <a:ext cx="19084621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NETWORK INFRASTRUCTURE UPGRADES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8310" y="663862"/>
            <a:ext cx="19084621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NETWORK INFRASTRUCTURE UPGRADES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229772"/>
            <a:ext cx="5216054" cy="3910207"/>
          </a:xfrm>
          <a:custGeom>
            <a:avLst/>
            <a:gdLst/>
            <a:ahLst/>
            <a:cxnLst/>
            <a:rect l="l" t="t" r="r" b="b"/>
            <a:pathLst>
              <a:path w="5216054" h="3910207">
                <a:moveTo>
                  <a:pt x="0" y="0"/>
                </a:moveTo>
                <a:lnTo>
                  <a:pt x="5216054" y="0"/>
                </a:lnTo>
                <a:lnTo>
                  <a:pt x="5216054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8310" y="663862"/>
            <a:ext cx="19084621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NETWORK INFRASTRUCTURE UPGRADES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229772"/>
            <a:ext cx="5216054" cy="3910207"/>
          </a:xfrm>
          <a:custGeom>
            <a:avLst/>
            <a:gdLst/>
            <a:ahLst/>
            <a:cxnLst/>
            <a:rect l="l" t="t" r="r" b="b"/>
            <a:pathLst>
              <a:path w="5216054" h="3910207">
                <a:moveTo>
                  <a:pt x="0" y="0"/>
                </a:moveTo>
                <a:lnTo>
                  <a:pt x="5216054" y="0"/>
                </a:lnTo>
                <a:lnTo>
                  <a:pt x="5216054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16054" y="2229772"/>
            <a:ext cx="2932655" cy="3910207"/>
          </a:xfrm>
          <a:custGeom>
            <a:avLst/>
            <a:gdLst/>
            <a:ahLst/>
            <a:cxnLst/>
            <a:rect l="l" t="t" r="r" b="b"/>
            <a:pathLst>
              <a:path w="2932655" h="3910207">
                <a:moveTo>
                  <a:pt x="0" y="0"/>
                </a:moveTo>
                <a:lnTo>
                  <a:pt x="2932655" y="0"/>
                </a:lnTo>
                <a:lnTo>
                  <a:pt x="2932655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8310" y="663862"/>
            <a:ext cx="19084621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>
                <a:solidFill>
                  <a:srgbClr val="2C4A5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NETWORK INFRASTRUCTURE UPGRADES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229772"/>
            <a:ext cx="5216054" cy="3910207"/>
          </a:xfrm>
          <a:custGeom>
            <a:avLst/>
            <a:gdLst/>
            <a:ahLst/>
            <a:cxnLst/>
            <a:rect l="l" t="t" r="r" b="b"/>
            <a:pathLst>
              <a:path w="5216054" h="3910207">
                <a:moveTo>
                  <a:pt x="0" y="0"/>
                </a:moveTo>
                <a:lnTo>
                  <a:pt x="5216054" y="0"/>
                </a:lnTo>
                <a:lnTo>
                  <a:pt x="5216054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16054" y="2229772"/>
            <a:ext cx="2932655" cy="3910207"/>
          </a:xfrm>
          <a:custGeom>
            <a:avLst/>
            <a:gdLst/>
            <a:ahLst/>
            <a:cxnLst/>
            <a:rect l="l" t="t" r="r" b="b"/>
            <a:pathLst>
              <a:path w="2932655" h="3910207">
                <a:moveTo>
                  <a:pt x="0" y="0"/>
                </a:moveTo>
                <a:lnTo>
                  <a:pt x="2932655" y="0"/>
                </a:lnTo>
                <a:lnTo>
                  <a:pt x="2932655" y="3910206"/>
                </a:lnTo>
                <a:lnTo>
                  <a:pt x="0" y="3910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148709" y="2257852"/>
            <a:ext cx="3274410" cy="3882126"/>
          </a:xfrm>
          <a:custGeom>
            <a:avLst/>
            <a:gdLst/>
            <a:ahLst/>
            <a:cxnLst/>
            <a:rect l="l" t="t" r="r" b="b"/>
            <a:pathLst>
              <a:path w="3274410" h="3882126">
                <a:moveTo>
                  <a:pt x="0" y="0"/>
                </a:moveTo>
                <a:lnTo>
                  <a:pt x="3274410" y="0"/>
                </a:lnTo>
                <a:lnTo>
                  <a:pt x="3274410" y="3882126"/>
                </a:lnTo>
                <a:lnTo>
                  <a:pt x="0" y="388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194</Words>
  <Application>Microsoft Office PowerPoint</Application>
  <PresentationFormat>Custom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Majesty</vt:lpstr>
      <vt:lpstr>Montserrat Bold</vt:lpstr>
      <vt:lpstr>Bebas Neue Cyrillic</vt:lpstr>
      <vt:lpstr>Montserrat Light Bold</vt:lpstr>
      <vt:lpstr>Calibri</vt:lpstr>
      <vt:lpstr>Ahkio Heavy</vt:lpstr>
      <vt:lpstr>Arial</vt:lpstr>
      <vt:lpstr>Lora</vt:lpstr>
      <vt:lpstr>Montserrat</vt:lpstr>
      <vt:lpstr>Moontime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Fresh Connect Central Indianapolis, Indidana</vt:lpstr>
      <vt:lpstr>Sam Schwoeppe Director, Business Partnerships Fresh Connect Central by Gleaners Food Bank</vt:lpstr>
      <vt:lpstr>PowerPoint Presentation</vt:lpstr>
      <vt:lpstr>Our Team</vt:lpstr>
      <vt:lpstr>What is Fresh Connect Central and what do we do?</vt:lpstr>
      <vt:lpstr>PowerPoint Presentation</vt:lpstr>
      <vt:lpstr>Endless Possibilities You Ask — We Deliver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Opening Slides</dc:title>
  <dc:creator>Cara Durr</dc:creator>
  <cp:lastModifiedBy>Rebecca Guyer</cp:lastModifiedBy>
  <cp:revision>3</cp:revision>
  <dcterms:created xsi:type="dcterms:W3CDTF">2006-08-16T00:00:00Z</dcterms:created>
  <dcterms:modified xsi:type="dcterms:W3CDTF">2025-09-17T16:12:44Z</dcterms:modified>
  <dc:identifier>DAGzMGohM-c</dc:identifier>
</cp:coreProperties>
</file>