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Open Sans" panose="020B0606030504020204" pitchFamily="34" charset="0"/>
      <p:regular r:id="rId10"/>
    </p:embeddedFont>
    <p:embeddedFont>
      <p:font typeface="Poppins" panose="00000500000000000000" pitchFamily="2" charset="0"/>
      <p:regular r:id="rId11"/>
    </p:embeddedFont>
    <p:embeddedFont>
      <p:font typeface="Poppins Bold" panose="00000800000000000000" charset="0"/>
      <p:regular r:id="rId12"/>
    </p:embeddedFont>
    <p:embeddedFont>
      <p:font typeface="Poppins Italics" panose="020B0604020202020204" charset="0"/>
      <p:regular r:id="rId13"/>
    </p:embeddedFont>
    <p:embeddedFont>
      <p:font typeface="Poppins Ultra-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3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4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6.svg"/><Relationship Id="rId5" Type="http://schemas.openxmlformats.org/officeDocument/2006/relationships/image" Target="../media/image32.jpeg"/><Relationship Id="rId10" Type="http://schemas.openxmlformats.org/officeDocument/2006/relationships/image" Target="../media/image5.png"/><Relationship Id="rId4" Type="http://schemas.openxmlformats.org/officeDocument/2006/relationships/image" Target="../media/image31.jpe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6.sv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158">
            <a:off x="2737357" y="7575983"/>
            <a:ext cx="9101962" cy="7711844"/>
          </a:xfrm>
          <a:custGeom>
            <a:avLst/>
            <a:gdLst/>
            <a:ahLst/>
            <a:cxnLst/>
            <a:rect l="l" t="t" r="r" b="b"/>
            <a:pathLst>
              <a:path w="9101962" h="7711844">
                <a:moveTo>
                  <a:pt x="0" y="0"/>
                </a:moveTo>
                <a:lnTo>
                  <a:pt x="9101962" y="0"/>
                </a:lnTo>
                <a:lnTo>
                  <a:pt x="9101962" y="7711844"/>
                </a:lnTo>
                <a:lnTo>
                  <a:pt x="0" y="7711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359346">
            <a:off x="9666891" y="1945896"/>
            <a:ext cx="12609494" cy="10683680"/>
          </a:xfrm>
          <a:custGeom>
            <a:avLst/>
            <a:gdLst/>
            <a:ahLst/>
            <a:cxnLst/>
            <a:rect l="l" t="t" r="r" b="b"/>
            <a:pathLst>
              <a:path w="12609494" h="10683680">
                <a:moveTo>
                  <a:pt x="0" y="0"/>
                </a:moveTo>
                <a:lnTo>
                  <a:pt x="12609494" y="0"/>
                </a:lnTo>
                <a:lnTo>
                  <a:pt x="12609494" y="10683681"/>
                </a:lnTo>
                <a:lnTo>
                  <a:pt x="0" y="1068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06330" y="7709159"/>
            <a:ext cx="1668856" cy="1668856"/>
          </a:xfrm>
          <a:custGeom>
            <a:avLst/>
            <a:gdLst/>
            <a:ahLst/>
            <a:cxnLst/>
            <a:rect l="l" t="t" r="r" b="b"/>
            <a:pathLst>
              <a:path w="1668856" h="1668856">
                <a:moveTo>
                  <a:pt x="0" y="0"/>
                </a:moveTo>
                <a:lnTo>
                  <a:pt x="1668857" y="0"/>
                </a:lnTo>
                <a:lnTo>
                  <a:pt x="1668857" y="1668857"/>
                </a:lnTo>
                <a:lnTo>
                  <a:pt x="0" y="1668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508072" y="4902425"/>
            <a:ext cx="2640215" cy="2640215"/>
          </a:xfrm>
          <a:custGeom>
            <a:avLst/>
            <a:gdLst/>
            <a:ahLst/>
            <a:cxnLst/>
            <a:rect l="l" t="t" r="r" b="b"/>
            <a:pathLst>
              <a:path w="2640215" h="2640215">
                <a:moveTo>
                  <a:pt x="0" y="0"/>
                </a:moveTo>
                <a:lnTo>
                  <a:pt x="2640216" y="0"/>
                </a:lnTo>
                <a:lnTo>
                  <a:pt x="2640216" y="2640215"/>
                </a:lnTo>
                <a:lnTo>
                  <a:pt x="0" y="2640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59577" y="2914217"/>
            <a:ext cx="2395802" cy="2395802"/>
          </a:xfrm>
          <a:custGeom>
            <a:avLst/>
            <a:gdLst/>
            <a:ahLst/>
            <a:cxnLst/>
            <a:rect l="l" t="t" r="r" b="b"/>
            <a:pathLst>
              <a:path w="2395802" h="2395802">
                <a:moveTo>
                  <a:pt x="0" y="0"/>
                </a:moveTo>
                <a:lnTo>
                  <a:pt x="2395802" y="0"/>
                </a:lnTo>
                <a:lnTo>
                  <a:pt x="2395802" y="2395802"/>
                </a:lnTo>
                <a:lnTo>
                  <a:pt x="0" y="2395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85135">
            <a:off x="-3007742" y="-4780383"/>
            <a:ext cx="9560765" cy="9560765"/>
          </a:xfrm>
          <a:custGeom>
            <a:avLst/>
            <a:gdLst/>
            <a:ahLst/>
            <a:cxnLst/>
            <a:rect l="l" t="t" r="r" b="b"/>
            <a:pathLst>
              <a:path w="9560765" h="9560765">
                <a:moveTo>
                  <a:pt x="0" y="0"/>
                </a:moveTo>
                <a:lnTo>
                  <a:pt x="9560765" y="0"/>
                </a:lnTo>
                <a:lnTo>
                  <a:pt x="9560765" y="9560766"/>
                </a:lnTo>
                <a:lnTo>
                  <a:pt x="0" y="9560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13626" y="2957511"/>
            <a:ext cx="3652606" cy="921655"/>
            <a:chOff x="0" y="0"/>
            <a:chExt cx="2516756" cy="6350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6756" cy="635048"/>
            </a:xfrm>
            <a:custGeom>
              <a:avLst/>
              <a:gdLst/>
              <a:ahLst/>
              <a:cxnLst/>
              <a:rect l="l" t="t" r="r" b="b"/>
              <a:pathLst>
                <a:path w="2516756" h="635048">
                  <a:moveTo>
                    <a:pt x="2313556" y="0"/>
                  </a:moveTo>
                  <a:cubicBezTo>
                    <a:pt x="2425780" y="0"/>
                    <a:pt x="2516756" y="142160"/>
                    <a:pt x="2516756" y="317524"/>
                  </a:cubicBezTo>
                  <a:cubicBezTo>
                    <a:pt x="2516756" y="492888"/>
                    <a:pt x="2425780" y="635048"/>
                    <a:pt x="2313556" y="635048"/>
                  </a:cubicBezTo>
                  <a:lnTo>
                    <a:pt x="203200" y="635048"/>
                  </a:lnTo>
                  <a:cubicBezTo>
                    <a:pt x="90976" y="635048"/>
                    <a:pt x="0" y="492888"/>
                    <a:pt x="0" y="317524"/>
                  </a:cubicBezTo>
                  <a:cubicBezTo>
                    <a:pt x="0" y="14216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A3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16756" cy="673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3039" y="6346063"/>
            <a:ext cx="6342114" cy="1196577"/>
            <a:chOff x="0" y="0"/>
            <a:chExt cx="2628420" cy="4959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8420" cy="495908"/>
            </a:xfrm>
            <a:custGeom>
              <a:avLst/>
              <a:gdLst/>
              <a:ahLst/>
              <a:cxnLst/>
              <a:rect l="l" t="t" r="r" b="b"/>
              <a:pathLst>
                <a:path w="2628420" h="495908">
                  <a:moveTo>
                    <a:pt x="2425220" y="0"/>
                  </a:moveTo>
                  <a:cubicBezTo>
                    <a:pt x="2537444" y="0"/>
                    <a:pt x="2628420" y="111013"/>
                    <a:pt x="2628420" y="247954"/>
                  </a:cubicBezTo>
                  <a:cubicBezTo>
                    <a:pt x="2628420" y="384895"/>
                    <a:pt x="2537444" y="495908"/>
                    <a:pt x="2425220" y="495908"/>
                  </a:cubicBezTo>
                  <a:lnTo>
                    <a:pt x="203200" y="495908"/>
                  </a:lnTo>
                  <a:cubicBezTo>
                    <a:pt x="90976" y="495908"/>
                    <a:pt x="0" y="384895"/>
                    <a:pt x="0" y="247954"/>
                  </a:cubicBezTo>
                  <a:cubicBezTo>
                    <a:pt x="0" y="1110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A3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28420" cy="534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30645" y="6607981"/>
            <a:ext cx="672741" cy="6727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C0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130672" y="6808009"/>
            <a:ext cx="272687" cy="272687"/>
          </a:xfrm>
          <a:custGeom>
            <a:avLst/>
            <a:gdLst/>
            <a:ahLst/>
            <a:cxnLst/>
            <a:rect l="l" t="t" r="r" b="b"/>
            <a:pathLst>
              <a:path w="272687" h="272687">
                <a:moveTo>
                  <a:pt x="0" y="0"/>
                </a:moveTo>
                <a:lnTo>
                  <a:pt x="272687" y="0"/>
                </a:lnTo>
                <a:lnTo>
                  <a:pt x="272687" y="272686"/>
                </a:lnTo>
                <a:lnTo>
                  <a:pt x="0" y="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35445" y="518457"/>
            <a:ext cx="3335827" cy="1413178"/>
          </a:xfrm>
          <a:custGeom>
            <a:avLst/>
            <a:gdLst/>
            <a:ahLst/>
            <a:cxnLst/>
            <a:rect l="l" t="t" r="r" b="b"/>
            <a:pathLst>
              <a:path w="3335827" h="1413178">
                <a:moveTo>
                  <a:pt x="0" y="0"/>
                </a:moveTo>
                <a:lnTo>
                  <a:pt x="3335827" y="0"/>
                </a:lnTo>
                <a:lnTo>
                  <a:pt x="3335827" y="1413177"/>
                </a:lnTo>
                <a:lnTo>
                  <a:pt x="0" y="14131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308530" y="4202493"/>
            <a:ext cx="6109762" cy="4040080"/>
          </a:xfrm>
          <a:custGeom>
            <a:avLst/>
            <a:gdLst/>
            <a:ahLst/>
            <a:cxnLst/>
            <a:rect l="l" t="t" r="r" b="b"/>
            <a:pathLst>
              <a:path w="6109762" h="4040080">
                <a:moveTo>
                  <a:pt x="0" y="0"/>
                </a:moveTo>
                <a:lnTo>
                  <a:pt x="6109762" y="0"/>
                </a:lnTo>
                <a:lnTo>
                  <a:pt x="6109762" y="4040080"/>
                </a:lnTo>
                <a:lnTo>
                  <a:pt x="0" y="404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763039" y="3371140"/>
            <a:ext cx="8278791" cy="215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13"/>
              </a:lnSpc>
              <a:spcBef>
                <a:spcPct val="0"/>
              </a:spcBef>
            </a:pPr>
            <a:r>
              <a:rPr lang="en-US" sz="11938" b="1">
                <a:solidFill>
                  <a:srgbClr val="2C4A5E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CO-OP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4818" y="5468208"/>
            <a:ext cx="7334432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39">
                <a:solidFill>
                  <a:srgbClr val="C68930"/>
                </a:solidFill>
                <a:latin typeface="Poppins"/>
                <a:ea typeface="Poppins"/>
                <a:cs typeface="Poppins"/>
                <a:sym typeface="Poppins"/>
              </a:rPr>
              <a:t>CO-OPERATIVE PURCHASE PROGRAM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04818" y="3190374"/>
            <a:ext cx="344718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MAKING THE MOST OF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65762" y="6613676"/>
            <a:ext cx="4843536" cy="60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7"/>
              </a:lnSpc>
              <a:spcBef>
                <a:spcPct val="0"/>
              </a:spcBef>
            </a:pPr>
            <a:r>
              <a:rPr lang="en-US" sz="1712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Accessing Affordable, Reliable Food Through Food Bank of Alaska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8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9631" y="4605631"/>
            <a:ext cx="19787262" cy="8303246"/>
            <a:chOff x="0" y="0"/>
            <a:chExt cx="2713559" cy="1138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3559" cy="1138679"/>
            </a:xfrm>
            <a:custGeom>
              <a:avLst/>
              <a:gdLst/>
              <a:ahLst/>
              <a:cxnLst/>
              <a:rect l="l" t="t" r="r" b="b"/>
              <a:pathLst>
                <a:path w="2713559" h="1138679">
                  <a:moveTo>
                    <a:pt x="1356779" y="0"/>
                  </a:moveTo>
                  <a:cubicBezTo>
                    <a:pt x="607451" y="0"/>
                    <a:pt x="0" y="254902"/>
                    <a:pt x="0" y="569340"/>
                  </a:cubicBezTo>
                  <a:cubicBezTo>
                    <a:pt x="0" y="883777"/>
                    <a:pt x="607451" y="1138679"/>
                    <a:pt x="1356779" y="1138679"/>
                  </a:cubicBezTo>
                  <a:cubicBezTo>
                    <a:pt x="2106108" y="1138679"/>
                    <a:pt x="2713559" y="883777"/>
                    <a:pt x="2713559" y="569340"/>
                  </a:cubicBezTo>
                  <a:cubicBezTo>
                    <a:pt x="2713559" y="254902"/>
                    <a:pt x="2106108" y="0"/>
                    <a:pt x="1356779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54396" y="68651"/>
              <a:ext cx="2204766" cy="96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44467" y="1556954"/>
            <a:ext cx="1039833" cy="103983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448240">
            <a:off x="16530095" y="-2022399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0" y="0"/>
                </a:moveTo>
                <a:lnTo>
                  <a:pt x="5641167" y="0"/>
                </a:lnTo>
                <a:lnTo>
                  <a:pt x="5641167" y="4779607"/>
                </a:lnTo>
                <a:lnTo>
                  <a:pt x="0" y="4779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4325" y="3460309"/>
            <a:ext cx="8060117" cy="5951166"/>
          </a:xfrm>
          <a:custGeom>
            <a:avLst/>
            <a:gdLst/>
            <a:ahLst/>
            <a:cxnLst/>
            <a:rect l="l" t="t" r="r" b="b"/>
            <a:pathLst>
              <a:path w="8060117" h="5951166">
                <a:moveTo>
                  <a:pt x="0" y="0"/>
                </a:moveTo>
                <a:lnTo>
                  <a:pt x="8060117" y="0"/>
                </a:lnTo>
                <a:lnTo>
                  <a:pt x="8060117" y="5951166"/>
                </a:lnTo>
                <a:lnTo>
                  <a:pt x="0" y="5951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28" r="-776" b="-25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64383" y="1691277"/>
            <a:ext cx="9403457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0"/>
              </a:lnSpc>
            </a:pPr>
            <a:r>
              <a:rPr lang="en-US" sz="5500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Welcome &amp; Introductions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59114" y="6077116"/>
            <a:ext cx="316509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2C4A5E"/>
                </a:solidFill>
                <a:latin typeface="Poppins"/>
                <a:ea typeface="Poppins"/>
                <a:cs typeface="Poppins"/>
                <a:sym typeface="Poppins"/>
              </a:rPr>
              <a:t>Chief Programs Officer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36705" y="5420520"/>
            <a:ext cx="3409909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Anthony Reinert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36705" y="7199698"/>
            <a:ext cx="3409909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Rebecca Guyer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59114" y="7854384"/>
            <a:ext cx="316509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2C4A5E"/>
                </a:solidFill>
                <a:latin typeface="Poppins"/>
                <a:ea typeface="Poppins"/>
                <a:cs typeface="Poppins"/>
                <a:sym typeface="Poppins"/>
              </a:rPr>
              <a:t>Director of Programs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9048" y="-885024"/>
            <a:ext cx="10783048" cy="9762168"/>
            <a:chOff x="0" y="0"/>
            <a:chExt cx="5580380" cy="5052060"/>
          </a:xfrm>
        </p:grpSpPr>
        <p:sp>
          <p:nvSpPr>
            <p:cNvPr id="3" name="Freeform 3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7943" r="-179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2349953">
            <a:off x="-4634978" y="5640064"/>
            <a:ext cx="12609494" cy="10683680"/>
          </a:xfrm>
          <a:custGeom>
            <a:avLst/>
            <a:gdLst/>
            <a:ahLst/>
            <a:cxnLst/>
            <a:rect l="l" t="t" r="r" b="b"/>
            <a:pathLst>
              <a:path w="12609494" h="10683680">
                <a:moveTo>
                  <a:pt x="0" y="0"/>
                </a:moveTo>
                <a:lnTo>
                  <a:pt x="12609494" y="0"/>
                </a:lnTo>
                <a:lnTo>
                  <a:pt x="12609494" y="10683681"/>
                </a:lnTo>
                <a:lnTo>
                  <a:pt x="0" y="10683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4044" y="6862498"/>
            <a:ext cx="2395802" cy="2395802"/>
          </a:xfrm>
          <a:custGeom>
            <a:avLst/>
            <a:gdLst/>
            <a:ahLst/>
            <a:cxnLst/>
            <a:rect l="l" t="t" r="r" b="b"/>
            <a:pathLst>
              <a:path w="2395802" h="2395802">
                <a:moveTo>
                  <a:pt x="0" y="0"/>
                </a:moveTo>
                <a:lnTo>
                  <a:pt x="2395801" y="0"/>
                </a:lnTo>
                <a:lnTo>
                  <a:pt x="2395801" y="2395802"/>
                </a:lnTo>
                <a:lnTo>
                  <a:pt x="0" y="2395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04301" y="8222199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995771" y="-536957"/>
            <a:ext cx="1073914" cy="1073914"/>
          </a:xfrm>
          <a:custGeom>
            <a:avLst/>
            <a:gdLst/>
            <a:ahLst/>
            <a:cxnLst/>
            <a:rect l="l" t="t" r="r" b="b"/>
            <a:pathLst>
              <a:path w="1073914" h="1073914">
                <a:moveTo>
                  <a:pt x="0" y="0"/>
                </a:moveTo>
                <a:lnTo>
                  <a:pt x="1073914" y="0"/>
                </a:lnTo>
                <a:lnTo>
                  <a:pt x="1073914" y="1073914"/>
                </a:lnTo>
                <a:lnTo>
                  <a:pt x="0" y="10739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48240">
            <a:off x="16530095" y="-2022399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0" y="0"/>
                </a:moveTo>
                <a:lnTo>
                  <a:pt x="5641167" y="0"/>
                </a:lnTo>
                <a:lnTo>
                  <a:pt x="5641167" y="4779607"/>
                </a:lnTo>
                <a:lnTo>
                  <a:pt x="0" y="47796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504663" y="1841840"/>
            <a:ext cx="1039833" cy="10398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14643" y="1591597"/>
            <a:ext cx="6535132" cy="17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0"/>
              </a:lnSpc>
            </a:pPr>
            <a:r>
              <a:rPr lang="en-US" sz="5500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Who’s in the Room?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26995" y="4603043"/>
            <a:ext cx="7916633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Experienced Purchasers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“I’ve purchased food before for my organization.”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01052" y="5859651"/>
            <a:ext cx="6968518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New/Getting Strarted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“I’m learning about Co-Op for the first time.”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01052" y="7120127"/>
            <a:ext cx="6968518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Exploring Options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“Not sure yet, just here to learn.”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6224" y="3088028"/>
            <a:ext cx="1073914" cy="1073914"/>
          </a:xfrm>
          <a:custGeom>
            <a:avLst/>
            <a:gdLst/>
            <a:ahLst/>
            <a:cxnLst/>
            <a:rect l="l" t="t" r="r" b="b"/>
            <a:pathLst>
              <a:path w="1073914" h="1073914">
                <a:moveTo>
                  <a:pt x="0" y="0"/>
                </a:moveTo>
                <a:lnTo>
                  <a:pt x="1073914" y="0"/>
                </a:lnTo>
                <a:lnTo>
                  <a:pt x="1073914" y="1073913"/>
                </a:lnTo>
                <a:lnTo>
                  <a:pt x="0" y="1073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28506" y="-2528677"/>
            <a:ext cx="16460133" cy="7114754"/>
            <a:chOff x="0" y="0"/>
            <a:chExt cx="12407900" cy="5363210"/>
          </a:xfrm>
        </p:grpSpPr>
        <p:sp>
          <p:nvSpPr>
            <p:cNvPr id="4" name="Freeform 4"/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60" y="5523230"/>
                    <a:pt x="8426450" y="6164580"/>
                  </a:cubicBezTo>
                  <a:cubicBezTo>
                    <a:pt x="4964430" y="7821930"/>
                    <a:pt x="0" y="5048250"/>
                    <a:pt x="1446530" y="2216150"/>
                  </a:cubicBezTo>
                  <a:close/>
                </a:path>
              </a:pathLst>
            </a:custGeom>
            <a:blipFill>
              <a:blip r:embed="rId4"/>
              <a:stretch>
                <a:fillRect t="-36770" b="-301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7412" y="2515608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981059" y="2510582"/>
            <a:ext cx="2811743" cy="281174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A754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8674" y="5566129"/>
            <a:ext cx="1039833" cy="10398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53622" y="5686482"/>
            <a:ext cx="3915411" cy="17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0"/>
              </a:lnSpc>
            </a:pPr>
            <a:r>
              <a:rPr lang="en-US" sz="5500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Co-Op?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06179" y="4923692"/>
            <a:ext cx="9953121" cy="168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4"/>
              </a:lnSpc>
              <a:spcBef>
                <a:spcPct val="0"/>
              </a:spcBef>
            </a:pPr>
            <a:r>
              <a:rPr lang="en-US" sz="2381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Co-Op is a program designed to give partners access to affordable, high-demand foods. Unlike donated or TEFAP food, Co-Op items are reliable and consistent. It’s a tool to help you fill gaps and plan ahead for your community’s needs.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06179" y="7230167"/>
            <a:ext cx="6548956" cy="682981"/>
            <a:chOff x="0" y="0"/>
            <a:chExt cx="3896881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896882" cy="406400"/>
            </a:xfrm>
            <a:custGeom>
              <a:avLst/>
              <a:gdLst/>
              <a:ahLst/>
              <a:cxnLst/>
              <a:rect l="l" t="t" r="r" b="b"/>
              <a:pathLst>
                <a:path w="3896882" h="406400">
                  <a:moveTo>
                    <a:pt x="3693682" y="0"/>
                  </a:moveTo>
                  <a:cubicBezTo>
                    <a:pt x="3805906" y="0"/>
                    <a:pt x="3896882" y="90976"/>
                    <a:pt x="3896882" y="203200"/>
                  </a:cubicBezTo>
                  <a:cubicBezTo>
                    <a:pt x="3896882" y="315424"/>
                    <a:pt x="3805906" y="406400"/>
                    <a:pt x="369368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89688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Low-Cost &amp; High Demand Foods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69698" y="7337378"/>
            <a:ext cx="468558" cy="46855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5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539356" y="7407037"/>
            <a:ext cx="329241" cy="329241"/>
          </a:xfrm>
          <a:custGeom>
            <a:avLst/>
            <a:gdLst/>
            <a:ahLst/>
            <a:cxnLst/>
            <a:rect l="l" t="t" r="r" b="b"/>
            <a:pathLst>
              <a:path w="329241" h="329241">
                <a:moveTo>
                  <a:pt x="0" y="0"/>
                </a:moveTo>
                <a:lnTo>
                  <a:pt x="329241" y="0"/>
                </a:lnTo>
                <a:lnTo>
                  <a:pt x="329241" y="329241"/>
                </a:lnTo>
                <a:lnTo>
                  <a:pt x="0" y="32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5400000" flipH="1">
            <a:off x="-3721713" y="8159274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5641167" y="0"/>
                </a:moveTo>
                <a:lnTo>
                  <a:pt x="0" y="0"/>
                </a:lnTo>
                <a:lnTo>
                  <a:pt x="0" y="4779607"/>
                </a:lnTo>
                <a:lnTo>
                  <a:pt x="5641167" y="4779607"/>
                </a:lnTo>
                <a:lnTo>
                  <a:pt x="564116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7306179" y="8141748"/>
            <a:ext cx="6548956" cy="682981"/>
            <a:chOff x="0" y="0"/>
            <a:chExt cx="3896881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96882" cy="406400"/>
            </a:xfrm>
            <a:custGeom>
              <a:avLst/>
              <a:gdLst/>
              <a:ahLst/>
              <a:cxnLst/>
              <a:rect l="l" t="t" r="r" b="b"/>
              <a:pathLst>
                <a:path w="3896882" h="406400">
                  <a:moveTo>
                    <a:pt x="3693682" y="0"/>
                  </a:moveTo>
                  <a:cubicBezTo>
                    <a:pt x="3805906" y="0"/>
                    <a:pt x="3896882" y="90976"/>
                    <a:pt x="3896882" y="203200"/>
                  </a:cubicBezTo>
                  <a:cubicBezTo>
                    <a:pt x="3896882" y="315424"/>
                    <a:pt x="3805906" y="406400"/>
                    <a:pt x="369368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89688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Supplements donated &amp; TEFAP foods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69698" y="8248959"/>
            <a:ext cx="468558" cy="46855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5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06179" y="8979818"/>
            <a:ext cx="6548956" cy="682981"/>
            <a:chOff x="0" y="0"/>
            <a:chExt cx="3896881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96882" cy="406400"/>
            </a:xfrm>
            <a:custGeom>
              <a:avLst/>
              <a:gdLst/>
              <a:ahLst/>
              <a:cxnLst/>
              <a:rect l="l" t="t" r="r" b="b"/>
              <a:pathLst>
                <a:path w="3896882" h="406400">
                  <a:moveTo>
                    <a:pt x="3693682" y="0"/>
                  </a:moveTo>
                  <a:cubicBezTo>
                    <a:pt x="3805906" y="0"/>
                    <a:pt x="3896882" y="90976"/>
                    <a:pt x="3896882" y="203200"/>
                  </a:cubicBezTo>
                  <a:cubicBezTo>
                    <a:pt x="3896882" y="315424"/>
                    <a:pt x="3805906" y="406400"/>
                    <a:pt x="369368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89688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Reduces the capacity burden on the partner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7539356" y="8318618"/>
            <a:ext cx="329241" cy="329241"/>
          </a:xfrm>
          <a:custGeom>
            <a:avLst/>
            <a:gdLst/>
            <a:ahLst/>
            <a:cxnLst/>
            <a:rect l="l" t="t" r="r" b="b"/>
            <a:pathLst>
              <a:path w="329241" h="329241">
                <a:moveTo>
                  <a:pt x="0" y="0"/>
                </a:moveTo>
                <a:lnTo>
                  <a:pt x="329241" y="0"/>
                </a:lnTo>
                <a:lnTo>
                  <a:pt x="329241" y="329241"/>
                </a:lnTo>
                <a:lnTo>
                  <a:pt x="0" y="32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7469698" y="9087030"/>
            <a:ext cx="468558" cy="46855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5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7539356" y="9156688"/>
            <a:ext cx="329241" cy="329241"/>
          </a:xfrm>
          <a:custGeom>
            <a:avLst/>
            <a:gdLst/>
            <a:ahLst/>
            <a:cxnLst/>
            <a:rect l="l" t="t" r="r" b="b"/>
            <a:pathLst>
              <a:path w="329241" h="329241">
                <a:moveTo>
                  <a:pt x="0" y="0"/>
                </a:moveTo>
                <a:lnTo>
                  <a:pt x="329241" y="0"/>
                </a:lnTo>
                <a:lnTo>
                  <a:pt x="329241" y="329241"/>
                </a:lnTo>
                <a:lnTo>
                  <a:pt x="0" y="32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9631" y="4911345"/>
            <a:ext cx="19787262" cy="8303246"/>
            <a:chOff x="0" y="0"/>
            <a:chExt cx="2713559" cy="1138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3559" cy="1138679"/>
            </a:xfrm>
            <a:custGeom>
              <a:avLst/>
              <a:gdLst/>
              <a:ahLst/>
              <a:cxnLst/>
              <a:rect l="l" t="t" r="r" b="b"/>
              <a:pathLst>
                <a:path w="2713559" h="1138679">
                  <a:moveTo>
                    <a:pt x="1356779" y="0"/>
                  </a:moveTo>
                  <a:cubicBezTo>
                    <a:pt x="607451" y="0"/>
                    <a:pt x="0" y="254902"/>
                    <a:pt x="0" y="569340"/>
                  </a:cubicBezTo>
                  <a:cubicBezTo>
                    <a:pt x="0" y="883777"/>
                    <a:pt x="607451" y="1138679"/>
                    <a:pt x="1356779" y="1138679"/>
                  </a:cubicBezTo>
                  <a:cubicBezTo>
                    <a:pt x="2106108" y="1138679"/>
                    <a:pt x="2713559" y="883777"/>
                    <a:pt x="2713559" y="569340"/>
                  </a:cubicBezTo>
                  <a:cubicBezTo>
                    <a:pt x="2713559" y="254902"/>
                    <a:pt x="2106108" y="0"/>
                    <a:pt x="1356779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54396" y="68651"/>
              <a:ext cx="2204766" cy="96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43081" y="3827051"/>
            <a:ext cx="3283417" cy="4690596"/>
            <a:chOff x="0" y="0"/>
            <a:chExt cx="4445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82716" r="-317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615888" y="3827051"/>
            <a:ext cx="3283417" cy="4690596"/>
            <a:chOff x="0" y="0"/>
            <a:chExt cx="4445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6996" r="-774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31248" y="1371657"/>
            <a:ext cx="1039833" cy="10398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59800" y="6816501"/>
            <a:ext cx="3449979" cy="2027206"/>
            <a:chOff x="0" y="0"/>
            <a:chExt cx="1148008" cy="6745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8008" cy="674569"/>
            </a:xfrm>
            <a:custGeom>
              <a:avLst/>
              <a:gdLst/>
              <a:ahLst/>
              <a:cxnLst/>
              <a:rect l="l" t="t" r="r" b="b"/>
              <a:pathLst>
                <a:path w="1148008" h="674569">
                  <a:moveTo>
                    <a:pt x="944808" y="0"/>
                  </a:moveTo>
                  <a:cubicBezTo>
                    <a:pt x="1057032" y="0"/>
                    <a:pt x="1148008" y="151007"/>
                    <a:pt x="1148008" y="337284"/>
                  </a:cubicBezTo>
                  <a:cubicBezTo>
                    <a:pt x="1148008" y="523561"/>
                    <a:pt x="1057032" y="674569"/>
                    <a:pt x="944808" y="674569"/>
                  </a:cubicBezTo>
                  <a:lnTo>
                    <a:pt x="203200" y="674569"/>
                  </a:lnTo>
                  <a:cubicBezTo>
                    <a:pt x="90976" y="674569"/>
                    <a:pt x="0" y="523561"/>
                    <a:pt x="0" y="337284"/>
                  </a:cubicBezTo>
                  <a:cubicBezTo>
                    <a:pt x="0" y="15100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48008" cy="71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448240">
            <a:off x="16530095" y="-2022399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0" y="0"/>
                </a:moveTo>
                <a:lnTo>
                  <a:pt x="5641167" y="0"/>
                </a:lnTo>
                <a:lnTo>
                  <a:pt x="5641167" y="4779607"/>
                </a:lnTo>
                <a:lnTo>
                  <a:pt x="0" y="4779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277919" y="1991172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437661" y="1991172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126498" y="1190163"/>
            <a:ext cx="9015826" cy="207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2"/>
              </a:lnSpc>
            </a:pPr>
            <a:r>
              <a:rPr lang="en-US" sz="6469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Co-Op by the Numbers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574248" y="6816501"/>
            <a:ext cx="3449979" cy="2027206"/>
            <a:chOff x="0" y="0"/>
            <a:chExt cx="1148008" cy="6745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8008" cy="674569"/>
            </a:xfrm>
            <a:custGeom>
              <a:avLst/>
              <a:gdLst/>
              <a:ahLst/>
              <a:cxnLst/>
              <a:rect l="l" t="t" r="r" b="b"/>
              <a:pathLst>
                <a:path w="1148008" h="674569">
                  <a:moveTo>
                    <a:pt x="944808" y="0"/>
                  </a:moveTo>
                  <a:cubicBezTo>
                    <a:pt x="1057032" y="0"/>
                    <a:pt x="1148008" y="151007"/>
                    <a:pt x="1148008" y="337284"/>
                  </a:cubicBezTo>
                  <a:cubicBezTo>
                    <a:pt x="1148008" y="523561"/>
                    <a:pt x="1057032" y="674569"/>
                    <a:pt x="944808" y="674569"/>
                  </a:cubicBezTo>
                  <a:lnTo>
                    <a:pt x="203200" y="674569"/>
                  </a:lnTo>
                  <a:cubicBezTo>
                    <a:pt x="90976" y="674569"/>
                    <a:pt x="0" y="523561"/>
                    <a:pt x="0" y="337284"/>
                  </a:cubicBezTo>
                  <a:cubicBezTo>
                    <a:pt x="0" y="15100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48008" cy="71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183027" y="7576219"/>
            <a:ext cx="2149139" cy="2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</a:pPr>
            <a:r>
              <a:rPr lang="en-US" sz="1699" i="1">
                <a:solidFill>
                  <a:srgbClr val="BEDCD9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Distributed in FY25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96863" y="6911906"/>
            <a:ext cx="3002442" cy="61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3689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293,812 LBS.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05830" y="6911906"/>
            <a:ext cx="2757918" cy="61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75"/>
              </a:lnSpc>
              <a:spcBef>
                <a:spcPct val="0"/>
              </a:spcBef>
            </a:pPr>
            <a:r>
              <a:rPr lang="en-US" sz="3689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151,176</a:t>
            </a:r>
            <a:r>
              <a:rPr lang="en-US" sz="3689" b="1" u="none" strike="noStrike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 LBS.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10220" y="7576219"/>
            <a:ext cx="2149139" cy="29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7"/>
              </a:lnSpc>
              <a:spcBef>
                <a:spcPct val="0"/>
              </a:spcBef>
            </a:pPr>
            <a:r>
              <a:rPr lang="en-US" sz="1699" i="1" u="none" strike="noStrike">
                <a:solidFill>
                  <a:srgbClr val="BEDCD9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Distributed in FY24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53834" y="6574520"/>
            <a:ext cx="2757243" cy="154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3246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 INCREASE IN FOOD DISTRIBUTED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05830" y="7901863"/>
            <a:ext cx="2757918" cy="57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3"/>
              </a:lnSpc>
              <a:spcBef>
                <a:spcPct val="0"/>
              </a:spcBef>
            </a:pPr>
            <a:r>
              <a:rPr lang="en-US" sz="3389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21 PARTNERS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96863" y="7901863"/>
            <a:ext cx="2757918" cy="57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3"/>
              </a:lnSpc>
              <a:spcBef>
                <a:spcPct val="0"/>
              </a:spcBef>
            </a:pPr>
            <a:r>
              <a:rPr lang="en-US" sz="3389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31 PARTNERS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22587" y="4768470"/>
            <a:ext cx="4019736" cy="171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29"/>
              </a:lnSpc>
              <a:spcBef>
                <a:spcPct val="0"/>
              </a:spcBef>
            </a:pPr>
            <a:r>
              <a:rPr lang="en-US" sz="10346" b="1" u="none" strike="noStrike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94%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00213" y="4768470"/>
            <a:ext cx="4019736" cy="171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29"/>
              </a:lnSpc>
              <a:spcBef>
                <a:spcPct val="0"/>
              </a:spcBef>
            </a:pPr>
            <a:r>
              <a:rPr lang="en-US" sz="10346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47</a:t>
            </a:r>
            <a:r>
              <a:rPr lang="en-US" sz="10346" b="1" u="none" strike="noStrike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21025" y="6574520"/>
            <a:ext cx="3578113" cy="154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3246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 INCREASE IN PARTNER PARTICIPATION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1494" y="3680015"/>
            <a:ext cx="2926982" cy="292697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769473" y="1402526"/>
            <a:ext cx="2926982" cy="29269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69473" y="5957503"/>
            <a:ext cx="2926982" cy="292697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7699" r="-12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97451" y="3680015"/>
            <a:ext cx="2926982" cy="292697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9790" y="3640326"/>
            <a:ext cx="3006348" cy="300634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89651" y="1784985"/>
            <a:ext cx="1039833" cy="10398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C0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99631" y="1882054"/>
            <a:ext cx="7503764" cy="17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0"/>
              </a:lnSpc>
            </a:pPr>
            <a:r>
              <a:rPr lang="en-US" sz="5500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What Kind of Food is Offered?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79241" y="4615730"/>
            <a:ext cx="2307445" cy="109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</a:pPr>
            <a:r>
              <a:rPr lang="en-US" sz="4056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MANY OPTIONS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3658" y="4623904"/>
            <a:ext cx="3693482" cy="16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Disaster Food Box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Healthy Choices Food Box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Family Meals Food Box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Diabetic Friendly Food Box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Holiday Food Box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Mediterranean Food Box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3658" y="4218855"/>
            <a:ext cx="369348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Assembled Variety Boxes 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64743" y="4623904"/>
            <a:ext cx="331391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8 bags per case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72362" y="4218855"/>
            <a:ext cx="331391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Weekend Backpacks 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3658" y="7010626"/>
            <a:ext cx="2917509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Deodorant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Toothpaste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Body Wash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Toothbrush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Mouthwash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3658" y="6589524"/>
            <a:ext cx="2343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Non-Food 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72362" y="7010626"/>
            <a:ext cx="2917509" cy="276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Beans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Juice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Soups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Pasta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Rice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Canned Protien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Snacks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Spices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BEDCD9"/>
                </a:solidFill>
                <a:latin typeface="Poppins"/>
                <a:ea typeface="Poppins"/>
                <a:cs typeface="Poppins"/>
                <a:sym typeface="Poppins"/>
              </a:rPr>
              <a:t>Canned Vegetables &amp; Fruit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64743" y="6589524"/>
            <a:ext cx="2343944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2C4A5E"/>
                </a:solidFill>
                <a:latin typeface="Poppins Bold"/>
                <a:ea typeface="Poppins Bold"/>
                <a:cs typeface="Poppins Bold"/>
                <a:sym typeface="Poppins Bold"/>
              </a:rPr>
              <a:t>Shelf-Stable 04</a:t>
            </a:r>
          </a:p>
        </p:txBody>
      </p:sp>
      <p:sp>
        <p:nvSpPr>
          <p:cNvPr id="25" name="Freeform 25"/>
          <p:cNvSpPr/>
          <p:nvPr/>
        </p:nvSpPr>
        <p:spPr>
          <a:xfrm rot="-5400000" flipH="1">
            <a:off x="-3721713" y="8159274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5641167" y="0"/>
                </a:moveTo>
                <a:lnTo>
                  <a:pt x="0" y="0"/>
                </a:lnTo>
                <a:lnTo>
                  <a:pt x="0" y="4779607"/>
                </a:lnTo>
                <a:lnTo>
                  <a:pt x="5641167" y="4779607"/>
                </a:lnTo>
                <a:lnTo>
                  <a:pt x="56411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448240">
            <a:off x="14215142" y="-3365191"/>
            <a:ext cx="7583245" cy="6425076"/>
          </a:xfrm>
          <a:custGeom>
            <a:avLst/>
            <a:gdLst/>
            <a:ahLst/>
            <a:cxnLst/>
            <a:rect l="l" t="t" r="r" b="b"/>
            <a:pathLst>
              <a:path w="7583245" h="6425076">
                <a:moveTo>
                  <a:pt x="0" y="0"/>
                </a:moveTo>
                <a:lnTo>
                  <a:pt x="7583245" y="0"/>
                </a:lnTo>
                <a:lnTo>
                  <a:pt x="7583245" y="6425077"/>
                </a:lnTo>
                <a:lnTo>
                  <a:pt x="0" y="64250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0432565" y="7614646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1"/>
                </a:lnTo>
                <a:lnTo>
                  <a:pt x="0" y="5724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629905" y="2229114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432565" y="2304901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5460942" y="7442284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69713">
            <a:off x="-4493230" y="4300761"/>
            <a:ext cx="13838316" cy="11724827"/>
          </a:xfrm>
          <a:custGeom>
            <a:avLst/>
            <a:gdLst/>
            <a:ahLst/>
            <a:cxnLst/>
            <a:rect l="l" t="t" r="r" b="b"/>
            <a:pathLst>
              <a:path w="13838316" h="11724827">
                <a:moveTo>
                  <a:pt x="0" y="0"/>
                </a:moveTo>
                <a:lnTo>
                  <a:pt x="13838315" y="0"/>
                </a:lnTo>
                <a:lnTo>
                  <a:pt x="13838315" y="11724828"/>
                </a:lnTo>
                <a:lnTo>
                  <a:pt x="0" y="1172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08159" y="2223762"/>
            <a:ext cx="6734827" cy="9554829"/>
            <a:chOff x="-36830" y="-113030"/>
            <a:chExt cx="3351530" cy="4754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1530" cy="4754880"/>
            </a:xfrm>
            <a:custGeom>
              <a:avLst/>
              <a:gdLst/>
              <a:ahLst/>
              <a:cxnLst/>
              <a:rect l="l" t="t" r="r" b="b"/>
              <a:pathLst>
                <a:path w="3351530" h="4754880">
                  <a:moveTo>
                    <a:pt x="3351530" y="2602230"/>
                  </a:moveTo>
                  <a:cubicBezTo>
                    <a:pt x="3351530" y="2837180"/>
                    <a:pt x="3218180" y="3070860"/>
                    <a:pt x="2955290" y="3163570"/>
                  </a:cubicBezTo>
                  <a:cubicBezTo>
                    <a:pt x="2592070" y="3293110"/>
                    <a:pt x="2547620" y="3620770"/>
                    <a:pt x="2589530" y="3953510"/>
                  </a:cubicBezTo>
                  <a:cubicBezTo>
                    <a:pt x="2645410" y="4399280"/>
                    <a:pt x="2184400" y="4754880"/>
                    <a:pt x="1771650" y="4575810"/>
                  </a:cubicBezTo>
                  <a:cubicBezTo>
                    <a:pt x="1681480" y="4536440"/>
                    <a:pt x="1595120" y="4485640"/>
                    <a:pt x="1497330" y="4470400"/>
                  </a:cubicBezTo>
                  <a:cubicBezTo>
                    <a:pt x="1374140" y="4450080"/>
                    <a:pt x="1245870" y="4479290"/>
                    <a:pt x="1121410" y="4460240"/>
                  </a:cubicBezTo>
                  <a:cubicBezTo>
                    <a:pt x="687070" y="4391660"/>
                    <a:pt x="351790" y="4328160"/>
                    <a:pt x="154940" y="3891280"/>
                  </a:cubicBezTo>
                  <a:cubicBezTo>
                    <a:pt x="0" y="3548380"/>
                    <a:pt x="13970" y="3124200"/>
                    <a:pt x="252730" y="2821940"/>
                  </a:cubicBezTo>
                  <a:cubicBezTo>
                    <a:pt x="384810" y="2658110"/>
                    <a:pt x="450850" y="2442210"/>
                    <a:pt x="450850" y="2221230"/>
                  </a:cubicBezTo>
                  <a:cubicBezTo>
                    <a:pt x="450850" y="1993900"/>
                    <a:pt x="382270" y="1760220"/>
                    <a:pt x="243840" y="1569720"/>
                  </a:cubicBezTo>
                  <a:cubicBezTo>
                    <a:pt x="100330" y="1369060"/>
                    <a:pt x="36830" y="1141730"/>
                    <a:pt x="36830" y="924560"/>
                  </a:cubicBezTo>
                  <a:cubicBezTo>
                    <a:pt x="36830" y="688340"/>
                    <a:pt x="143510" y="400050"/>
                    <a:pt x="314960" y="231140"/>
                  </a:cubicBezTo>
                  <a:cubicBezTo>
                    <a:pt x="551180" y="0"/>
                    <a:pt x="885190" y="137160"/>
                    <a:pt x="1047750" y="391160"/>
                  </a:cubicBezTo>
                  <a:cubicBezTo>
                    <a:pt x="1168400" y="581660"/>
                    <a:pt x="1416050" y="709930"/>
                    <a:pt x="1642110" y="659130"/>
                  </a:cubicBezTo>
                  <a:cubicBezTo>
                    <a:pt x="1723390" y="641350"/>
                    <a:pt x="1799590" y="608330"/>
                    <a:pt x="1877060" y="580390"/>
                  </a:cubicBezTo>
                  <a:cubicBezTo>
                    <a:pt x="2180590" y="472440"/>
                    <a:pt x="2548890" y="610870"/>
                    <a:pt x="2668270" y="919480"/>
                  </a:cubicBezTo>
                  <a:cubicBezTo>
                    <a:pt x="2739390" y="1103630"/>
                    <a:pt x="2664460" y="1231900"/>
                    <a:pt x="2644140" y="1412240"/>
                  </a:cubicBezTo>
                  <a:cubicBezTo>
                    <a:pt x="2613660" y="1678940"/>
                    <a:pt x="2744470" y="1948180"/>
                    <a:pt x="2994660" y="2057400"/>
                  </a:cubicBezTo>
                  <a:cubicBezTo>
                    <a:pt x="3233420" y="2161540"/>
                    <a:pt x="3351530" y="2382520"/>
                    <a:pt x="3351530" y="2602230"/>
                  </a:cubicBezTo>
                  <a:close/>
                </a:path>
              </a:pathLst>
            </a:custGeom>
            <a:blipFill>
              <a:blip r:embed="rId4"/>
              <a:stretch>
                <a:fillRect r="-1820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22110" y="716170"/>
            <a:ext cx="2278327" cy="22783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1923" y="3877058"/>
            <a:ext cx="2278327" cy="227831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4732" r="-355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5867" y="5746772"/>
            <a:ext cx="1863087" cy="186308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0137" r="-337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448240">
            <a:off x="16530095" y="-2022399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0" y="0"/>
                </a:moveTo>
                <a:lnTo>
                  <a:pt x="5641167" y="0"/>
                </a:lnTo>
                <a:lnTo>
                  <a:pt x="5641167" y="4779607"/>
                </a:lnTo>
                <a:lnTo>
                  <a:pt x="0" y="4779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687050" y="1876899"/>
            <a:ext cx="1039833" cy="10398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57790" y="8685880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30387" y="1920574"/>
            <a:ext cx="1073914" cy="1073914"/>
          </a:xfrm>
          <a:custGeom>
            <a:avLst/>
            <a:gdLst/>
            <a:ahLst/>
            <a:cxnLst/>
            <a:rect l="l" t="t" r="r" b="b"/>
            <a:pathLst>
              <a:path w="1073914" h="1073914">
                <a:moveTo>
                  <a:pt x="0" y="0"/>
                </a:moveTo>
                <a:lnTo>
                  <a:pt x="1073914" y="0"/>
                </a:lnTo>
                <a:lnTo>
                  <a:pt x="1073914" y="1073914"/>
                </a:lnTo>
                <a:lnTo>
                  <a:pt x="0" y="1073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897029" y="1973969"/>
            <a:ext cx="5542085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0"/>
              </a:lnSpc>
            </a:pPr>
            <a:r>
              <a:rPr lang="en-US" sz="5500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How it Works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84395" y="3613185"/>
            <a:ext cx="5376821" cy="48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Become a partner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87050" y="3612621"/>
            <a:ext cx="596554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01.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84395" y="4905103"/>
            <a:ext cx="5376821" cy="48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Identify Funding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87050" y="4867946"/>
            <a:ext cx="596554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02.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84395" y="6197021"/>
            <a:ext cx="5376821" cy="48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Place an order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87050" y="6177971"/>
            <a:ext cx="806533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03.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84395" y="7488939"/>
            <a:ext cx="5376821" cy="48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Get commodities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87050" y="7469889"/>
            <a:ext cx="806533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04.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49953">
            <a:off x="9622885" y="-4313140"/>
            <a:ext cx="12609494" cy="10683680"/>
          </a:xfrm>
          <a:custGeom>
            <a:avLst/>
            <a:gdLst/>
            <a:ahLst/>
            <a:cxnLst/>
            <a:rect l="l" t="t" r="r" b="b"/>
            <a:pathLst>
              <a:path w="12609494" h="10683680">
                <a:moveTo>
                  <a:pt x="0" y="0"/>
                </a:moveTo>
                <a:lnTo>
                  <a:pt x="12609494" y="0"/>
                </a:lnTo>
                <a:lnTo>
                  <a:pt x="12609494" y="10683680"/>
                </a:lnTo>
                <a:lnTo>
                  <a:pt x="0" y="1068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583906" y="1314910"/>
            <a:ext cx="12423899" cy="12671128"/>
            <a:chOff x="0" y="0"/>
            <a:chExt cx="6062980" cy="6183630"/>
          </a:xfrm>
        </p:grpSpPr>
        <p:sp>
          <p:nvSpPr>
            <p:cNvPr id="4" name="Freeform 4"/>
            <p:cNvSpPr/>
            <p:nvPr/>
          </p:nvSpPr>
          <p:spPr>
            <a:xfrm>
              <a:off x="-257810" y="-427990"/>
              <a:ext cx="6739890" cy="7203440"/>
            </a:xfrm>
            <a:custGeom>
              <a:avLst/>
              <a:gdLst/>
              <a:ahLst/>
              <a:cxnLst/>
              <a:rect l="l" t="t" r="r" b="b"/>
              <a:pathLst>
                <a:path w="6739890" h="7203440">
                  <a:moveTo>
                    <a:pt x="3602990" y="1123950"/>
                  </a:moveTo>
                  <a:cubicBezTo>
                    <a:pt x="3155950" y="1784350"/>
                    <a:pt x="3209290" y="2346960"/>
                    <a:pt x="2705100" y="2646680"/>
                  </a:cubicBezTo>
                  <a:cubicBezTo>
                    <a:pt x="1689100" y="3252470"/>
                    <a:pt x="647700" y="2674620"/>
                    <a:pt x="327660" y="3713480"/>
                  </a:cubicBezTo>
                  <a:cubicBezTo>
                    <a:pt x="0" y="4777740"/>
                    <a:pt x="839470" y="5806440"/>
                    <a:pt x="2597150" y="6450330"/>
                  </a:cubicBezTo>
                  <a:cubicBezTo>
                    <a:pt x="4646930" y="7203440"/>
                    <a:pt x="6739890" y="5153660"/>
                    <a:pt x="6248400" y="3628390"/>
                  </a:cubicBezTo>
                  <a:cubicBezTo>
                    <a:pt x="5842000" y="2364740"/>
                    <a:pt x="6545580" y="1811020"/>
                    <a:pt x="6122670" y="1123950"/>
                  </a:cubicBezTo>
                  <a:cubicBezTo>
                    <a:pt x="5429250" y="0"/>
                    <a:pt x="4081780" y="415290"/>
                    <a:pt x="3602990" y="1123950"/>
                  </a:cubicBezTo>
                  <a:close/>
                </a:path>
              </a:pathLst>
            </a:custGeom>
            <a:blipFill>
              <a:blip r:embed="rId4"/>
              <a:stretch>
                <a:fillRect l="-17906" r="-17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-3721713" y="8159274"/>
            <a:ext cx="5641167" cy="4779607"/>
          </a:xfrm>
          <a:custGeom>
            <a:avLst/>
            <a:gdLst/>
            <a:ahLst/>
            <a:cxnLst/>
            <a:rect l="l" t="t" r="r" b="b"/>
            <a:pathLst>
              <a:path w="5641167" h="4779607">
                <a:moveTo>
                  <a:pt x="5641167" y="0"/>
                </a:moveTo>
                <a:lnTo>
                  <a:pt x="0" y="0"/>
                </a:lnTo>
                <a:lnTo>
                  <a:pt x="0" y="4779607"/>
                </a:lnTo>
                <a:lnTo>
                  <a:pt x="5641167" y="4779607"/>
                </a:lnTo>
                <a:lnTo>
                  <a:pt x="56411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91584" y="4723940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837276" y="2026996"/>
            <a:ext cx="1039833" cy="10398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4A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47256" y="2047866"/>
            <a:ext cx="9073300" cy="188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6"/>
              </a:lnSpc>
            </a:pPr>
            <a:r>
              <a:rPr lang="en-US" sz="11473" b="1">
                <a:solidFill>
                  <a:srgbClr val="BEDCD9"/>
                </a:solidFill>
                <a:latin typeface="Poppins Bold"/>
                <a:ea typeface="Poppins Bold"/>
                <a:cs typeface="Poppins Bold"/>
                <a:sym typeface="Poppins Bold"/>
              </a:rPr>
              <a:t>Questions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37276" y="6639621"/>
            <a:ext cx="4669691" cy="157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49" b="1" dirty="0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Rebecca Guyer</a:t>
            </a:r>
          </a:p>
          <a:p>
            <a:pPr algn="l">
              <a:lnSpc>
                <a:spcPts val="3149"/>
              </a:lnSpc>
            </a:pPr>
            <a:r>
              <a:rPr lang="en-US" sz="2249" dirty="0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Director of Programs</a:t>
            </a:r>
          </a:p>
          <a:p>
            <a:pPr algn="l">
              <a:lnSpc>
                <a:spcPts val="3149"/>
              </a:lnSpc>
            </a:pPr>
            <a:r>
              <a:rPr lang="en-US" sz="2249" dirty="0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907-222-3100</a:t>
            </a:r>
          </a:p>
          <a:p>
            <a:pPr algn="l">
              <a:lnSpc>
                <a:spcPts val="3149"/>
              </a:lnSpc>
              <a:spcBef>
                <a:spcPct val="0"/>
              </a:spcBef>
            </a:pPr>
            <a:r>
              <a:rPr lang="en-US" sz="2249" dirty="0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rguyer@foodbankofalaska.org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364004" y="1219660"/>
            <a:ext cx="1073914" cy="1073914"/>
          </a:xfrm>
          <a:custGeom>
            <a:avLst/>
            <a:gdLst/>
            <a:ahLst/>
            <a:cxnLst/>
            <a:rect l="l" t="t" r="r" b="b"/>
            <a:pathLst>
              <a:path w="1073914" h="1073914">
                <a:moveTo>
                  <a:pt x="0" y="0"/>
                </a:moveTo>
                <a:lnTo>
                  <a:pt x="1073914" y="0"/>
                </a:lnTo>
                <a:lnTo>
                  <a:pt x="1073914" y="1073914"/>
                </a:lnTo>
                <a:lnTo>
                  <a:pt x="0" y="1073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445542" y="1028700"/>
            <a:ext cx="572420" cy="572420"/>
          </a:xfrm>
          <a:custGeom>
            <a:avLst/>
            <a:gdLst/>
            <a:ahLst/>
            <a:cxnLst/>
            <a:rect l="l" t="t" r="r" b="b"/>
            <a:pathLst>
              <a:path w="572420" h="572420">
                <a:moveTo>
                  <a:pt x="0" y="0"/>
                </a:moveTo>
                <a:lnTo>
                  <a:pt x="572420" y="0"/>
                </a:lnTo>
                <a:lnTo>
                  <a:pt x="572420" y="572420"/>
                </a:lnTo>
                <a:lnTo>
                  <a:pt x="0" y="572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837276" y="4510539"/>
            <a:ext cx="4669691" cy="157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49" b="1" dirty="0">
                <a:solidFill>
                  <a:srgbClr val="133346"/>
                </a:solidFill>
                <a:latin typeface="Poppins Bold"/>
                <a:ea typeface="Poppins Bold"/>
                <a:cs typeface="Poppins Bold"/>
                <a:sym typeface="Poppins Bold"/>
              </a:rPr>
              <a:t>Anthony Reinert</a:t>
            </a:r>
          </a:p>
          <a:p>
            <a:pPr algn="l">
              <a:lnSpc>
                <a:spcPts val="3149"/>
              </a:lnSpc>
            </a:pPr>
            <a:r>
              <a:rPr lang="en-US" sz="2249" dirty="0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Chief Programs Officer</a:t>
            </a:r>
          </a:p>
          <a:p>
            <a:pPr algn="l">
              <a:lnSpc>
                <a:spcPts val="3149"/>
              </a:lnSpc>
            </a:pPr>
            <a:r>
              <a:rPr lang="en-US" sz="2249" dirty="0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07-222-3104</a:t>
            </a:r>
          </a:p>
          <a:p>
            <a:pPr algn="l">
              <a:lnSpc>
                <a:spcPts val="3149"/>
              </a:lnSpc>
              <a:spcBef>
                <a:spcPct val="0"/>
              </a:spcBef>
            </a:pPr>
            <a:r>
              <a:rPr lang="en-US" sz="2249" dirty="0">
                <a:solidFill>
                  <a:srgbClr val="133346"/>
                </a:solidFill>
                <a:latin typeface="Poppins"/>
                <a:ea typeface="Poppins"/>
                <a:cs typeface="Poppins"/>
                <a:sym typeface="Poppins"/>
              </a:rPr>
              <a:t>areinert@foodbankofalaska.org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281</Words>
  <Application>Microsoft Office PowerPoint</Application>
  <PresentationFormat>Custom</PresentationFormat>
  <Paragraphs>77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Poppins Ultra-Bold</vt:lpstr>
      <vt:lpstr>Poppins Bold</vt:lpstr>
      <vt:lpstr>Calibri</vt:lpstr>
      <vt:lpstr>Open Sans</vt:lpstr>
      <vt:lpstr>Poppins</vt:lpstr>
      <vt:lpstr>Arial</vt:lpstr>
      <vt:lpstr>Poppins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Co-Op Presentation</dc:title>
  <dc:creator>Rebecca Guyer</dc:creator>
  <cp:lastModifiedBy>Rebecca Guyer</cp:lastModifiedBy>
  <cp:revision>2</cp:revision>
  <dcterms:created xsi:type="dcterms:W3CDTF">2006-08-16T00:00:00Z</dcterms:created>
  <dcterms:modified xsi:type="dcterms:W3CDTF">2025-09-17T15:04:59Z</dcterms:modified>
  <dc:identifier>DAGtiolzMh0</dc:identifier>
</cp:coreProperties>
</file>