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DM Sans" pitchFamily="2" charset="0"/>
      <p:regular r:id="rId9"/>
    </p:embeddedFont>
    <p:embeddedFont>
      <p:font typeface="DM Sans Bold" panose="020B0604020202020204" charset="0"/>
      <p:regular r:id="rId10"/>
    </p:embeddedFont>
    <p:embeddedFont>
      <p:font typeface="Open Sans" panose="020B0606030504020204" pitchFamily="34" charset="0"/>
      <p:regular r:id="rId11"/>
    </p:embeddedFont>
    <p:embeddedFont>
      <p:font typeface="Open Sans Bold" panose="020B0806030504020204" charset="0"/>
      <p:regular r:id="rId12"/>
    </p:embeddedFont>
    <p:embeddedFont>
      <p:font typeface="Roboto Condensed" panose="02000000000000000000" pitchFamily="2" charset="0"/>
      <p:regular r:id="rId13"/>
    </p:embeddedFont>
    <p:embeddedFont>
      <p:font typeface="Roboto Condensed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59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901798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8" y="0"/>
                </a:lnTo>
                <a:lnTo>
                  <a:pt x="4899948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396131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832426" y="2579901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686214" y="-2578193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961103" y="9017983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69" y="0"/>
                </a:lnTo>
                <a:lnTo>
                  <a:pt x="4076269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396131" y="-2937030"/>
            <a:ext cx="4977766" cy="3728800"/>
          </a:xfrm>
          <a:custGeom>
            <a:avLst/>
            <a:gdLst/>
            <a:ahLst/>
            <a:cxnLst/>
            <a:rect l="l" t="t" r="r" b="b"/>
            <a:pathLst>
              <a:path w="4977766" h="3728800">
                <a:moveTo>
                  <a:pt x="0" y="0"/>
                </a:moveTo>
                <a:lnTo>
                  <a:pt x="4977767" y="0"/>
                </a:lnTo>
                <a:lnTo>
                  <a:pt x="4977767" y="3728800"/>
                </a:lnTo>
                <a:lnTo>
                  <a:pt x="0" y="3728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395425" y="9495036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19" y="0"/>
                </a:lnTo>
                <a:lnTo>
                  <a:pt x="2587019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2026825" y="1642676"/>
            <a:ext cx="14234349" cy="2795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14"/>
              </a:lnSpc>
            </a:pPr>
            <a:r>
              <a:rPr lang="en-US" sz="11398" b="1">
                <a:solidFill>
                  <a:srgbClr val="133346"/>
                </a:solidFill>
                <a:latin typeface="DM Sans Bold"/>
                <a:ea typeface="DM Sans Bold"/>
                <a:cs typeface="DM Sans Bold"/>
                <a:sym typeface="DM Sans Bold"/>
              </a:rPr>
              <a:t>Challenge to Solution</a:t>
            </a:r>
          </a:p>
        </p:txBody>
      </p:sp>
      <p:sp>
        <p:nvSpPr>
          <p:cNvPr id="16" name="Freeform 16"/>
          <p:cNvSpPr/>
          <p:nvPr/>
        </p:nvSpPr>
        <p:spPr>
          <a:xfrm>
            <a:off x="2570549" y="2119593"/>
            <a:ext cx="724985" cy="920616"/>
          </a:xfrm>
          <a:custGeom>
            <a:avLst/>
            <a:gdLst/>
            <a:ahLst/>
            <a:cxnLst/>
            <a:rect l="l" t="t" r="r" b="b"/>
            <a:pathLst>
              <a:path w="724985" h="920616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263586" y="8059990"/>
            <a:ext cx="1530228" cy="2067372"/>
            <a:chOff x="0" y="0"/>
            <a:chExt cx="2040304" cy="2756496"/>
          </a:xfrm>
        </p:grpSpPr>
        <p:grpSp>
          <p:nvGrpSpPr>
            <p:cNvPr id="18" name="Group 18"/>
            <p:cNvGrpSpPr/>
            <p:nvPr/>
          </p:nvGrpSpPr>
          <p:grpSpPr>
            <a:xfrm rot="-534342">
              <a:off x="65484" y="2472548"/>
              <a:ext cx="290091" cy="212647"/>
              <a:chOff x="0" y="0"/>
              <a:chExt cx="71458" cy="52381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71458" cy="52381"/>
              </a:xfrm>
              <a:custGeom>
                <a:avLst/>
                <a:gdLst/>
                <a:ahLst/>
                <a:cxnLst/>
                <a:rect l="l" t="t" r="r" b="b"/>
                <a:pathLst>
                  <a:path w="71458" h="52381">
                    <a:moveTo>
                      <a:pt x="0" y="0"/>
                    </a:moveTo>
                    <a:lnTo>
                      <a:pt x="71458" y="0"/>
                    </a:lnTo>
                    <a:lnTo>
                      <a:pt x="71458" y="52381"/>
                    </a:lnTo>
                    <a:lnTo>
                      <a:pt x="0" y="523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71458" cy="904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-250205">
              <a:off x="23352" y="1839533"/>
              <a:ext cx="1993599" cy="714859"/>
              <a:chOff x="0" y="0"/>
              <a:chExt cx="491083" cy="17609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491083" cy="176091"/>
              </a:xfrm>
              <a:custGeom>
                <a:avLst/>
                <a:gdLst/>
                <a:ahLst/>
                <a:cxnLst/>
                <a:rect l="l" t="t" r="r" b="b"/>
                <a:pathLst>
                  <a:path w="491083" h="176091">
                    <a:moveTo>
                      <a:pt x="0" y="0"/>
                    </a:moveTo>
                    <a:lnTo>
                      <a:pt x="491083" y="0"/>
                    </a:lnTo>
                    <a:lnTo>
                      <a:pt x="491083" y="176091"/>
                    </a:lnTo>
                    <a:lnTo>
                      <a:pt x="0" y="1760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491083" cy="2141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>
              <a:off x="4318" y="0"/>
              <a:ext cx="2035986" cy="2756496"/>
            </a:xfrm>
            <a:custGeom>
              <a:avLst/>
              <a:gdLst/>
              <a:ahLst/>
              <a:cxnLst/>
              <a:rect l="l" t="t" r="r" b="b"/>
              <a:pathLst>
                <a:path w="2035986" h="2756496">
                  <a:moveTo>
                    <a:pt x="0" y="0"/>
                  </a:moveTo>
                  <a:lnTo>
                    <a:pt x="2035986" y="0"/>
                  </a:lnTo>
                  <a:lnTo>
                    <a:pt x="2035986" y="2756496"/>
                  </a:lnTo>
                  <a:lnTo>
                    <a:pt x="0" y="2756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16045139" y="8059990"/>
            <a:ext cx="1920777" cy="2067372"/>
          </a:xfrm>
          <a:custGeom>
            <a:avLst/>
            <a:gdLst/>
            <a:ahLst/>
            <a:cxnLst/>
            <a:rect l="l" t="t" r="r" b="b"/>
            <a:pathLst>
              <a:path w="1920777" h="2067372">
                <a:moveTo>
                  <a:pt x="0" y="0"/>
                </a:moveTo>
                <a:lnTo>
                  <a:pt x="1920777" y="0"/>
                </a:lnTo>
                <a:lnTo>
                  <a:pt x="1920777" y="2067372"/>
                </a:lnTo>
                <a:lnTo>
                  <a:pt x="0" y="2067372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4914102" y="4968629"/>
            <a:ext cx="8459795" cy="57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1"/>
              </a:lnSpc>
            </a:pPr>
            <a:r>
              <a:rPr lang="en-US" sz="4381" b="1" spc="-87">
                <a:solidFill>
                  <a:srgbClr val="BEDCD9"/>
                </a:solidFill>
                <a:latin typeface="DM Sans Bold"/>
                <a:ea typeface="DM Sans Bold"/>
                <a:cs typeface="DM Sans Bold"/>
                <a:sym typeface="DM Sans Bold"/>
              </a:rPr>
              <a:t>A Partner Workshop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5867332"/>
            <a:ext cx="16230600" cy="219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</a:pPr>
            <a:r>
              <a:rPr lang="en-US" sz="62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Welcome! Please find a seat </a:t>
            </a:r>
            <a:r>
              <a:rPr lang="en-US" sz="6299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away from others from your organization.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53489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144000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003948" y="-1890601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2" y="0"/>
                </a:lnTo>
                <a:lnTo>
                  <a:pt x="2892762" y="2919301"/>
                </a:lnTo>
                <a:lnTo>
                  <a:pt x="0" y="29193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282649">
            <a:off x="16004285" y="265374"/>
            <a:ext cx="4017207" cy="1370872"/>
          </a:xfrm>
          <a:custGeom>
            <a:avLst/>
            <a:gdLst/>
            <a:ahLst/>
            <a:cxnLst/>
            <a:rect l="l" t="t" r="r" b="b"/>
            <a:pathLst>
              <a:path w="4017207" h="1370872">
                <a:moveTo>
                  <a:pt x="0" y="0"/>
                </a:moveTo>
                <a:lnTo>
                  <a:pt x="4017207" y="0"/>
                </a:lnTo>
                <a:lnTo>
                  <a:pt x="4017207" y="1370872"/>
                </a:lnTo>
                <a:lnTo>
                  <a:pt x="0" y="13708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2327489" y="3562662"/>
            <a:ext cx="3975248" cy="2166920"/>
            <a:chOff x="0" y="0"/>
            <a:chExt cx="1187530" cy="6473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87530" cy="647327"/>
            </a:xfrm>
            <a:custGeom>
              <a:avLst/>
              <a:gdLst/>
              <a:ahLst/>
              <a:cxnLst/>
              <a:rect l="l" t="t" r="r" b="b"/>
              <a:pathLst>
                <a:path w="1187530" h="647327">
                  <a:moveTo>
                    <a:pt x="0" y="0"/>
                  </a:moveTo>
                  <a:lnTo>
                    <a:pt x="1187530" y="0"/>
                  </a:lnTo>
                  <a:lnTo>
                    <a:pt x="1187530" y="647327"/>
                  </a:lnTo>
                  <a:lnTo>
                    <a:pt x="0" y="647327"/>
                  </a:lnTo>
                  <a:close/>
                </a:path>
              </a:pathLst>
            </a:custGeom>
            <a:solidFill>
              <a:srgbClr val="C689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187530" cy="714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Stay</a:t>
              </a:r>
              <a:r>
                <a:rPr lang="en-US" sz="33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engaged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804347"/>
            <a:ext cx="10712159" cy="117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0"/>
              </a:lnSpc>
            </a:pPr>
            <a:r>
              <a:rPr lang="en-US" sz="9000" b="1">
                <a:solidFill>
                  <a:srgbClr val="133346"/>
                </a:solidFill>
                <a:latin typeface="DM Sans Bold"/>
                <a:ea typeface="DM Sans Bold"/>
                <a:cs typeface="DM Sans Bold"/>
                <a:sym typeface="DM Sans Bold"/>
              </a:rPr>
              <a:t>Group Agreements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327489" y="5937706"/>
            <a:ext cx="3975248" cy="2609740"/>
            <a:chOff x="0" y="0"/>
            <a:chExt cx="1187530" cy="77961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87530" cy="779611"/>
            </a:xfrm>
            <a:custGeom>
              <a:avLst/>
              <a:gdLst/>
              <a:ahLst/>
              <a:cxnLst/>
              <a:rect l="l" t="t" r="r" b="b"/>
              <a:pathLst>
                <a:path w="1187530" h="779611">
                  <a:moveTo>
                    <a:pt x="0" y="0"/>
                  </a:moveTo>
                  <a:lnTo>
                    <a:pt x="1187530" y="0"/>
                  </a:lnTo>
                  <a:lnTo>
                    <a:pt x="1187530" y="779611"/>
                  </a:lnTo>
                  <a:lnTo>
                    <a:pt x="0" y="779611"/>
                  </a:lnTo>
                  <a:close/>
                </a:path>
              </a:pathLst>
            </a:custGeom>
            <a:solidFill>
              <a:srgbClr val="42432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1187530" cy="8462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Speak your </a:t>
              </a:r>
              <a:r>
                <a:rPr lang="en-US" sz="33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truth</a:t>
              </a:r>
              <a:r>
                <a:rPr lang="en-US" sz="33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responsibly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943791" y="3562662"/>
            <a:ext cx="4189273" cy="2166920"/>
            <a:chOff x="0" y="0"/>
            <a:chExt cx="1251466" cy="64732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51466" cy="647327"/>
            </a:xfrm>
            <a:custGeom>
              <a:avLst/>
              <a:gdLst/>
              <a:ahLst/>
              <a:cxnLst/>
              <a:rect l="l" t="t" r="r" b="b"/>
              <a:pathLst>
                <a:path w="1251466" h="647327">
                  <a:moveTo>
                    <a:pt x="0" y="0"/>
                  </a:moveTo>
                  <a:lnTo>
                    <a:pt x="1251466" y="0"/>
                  </a:lnTo>
                  <a:lnTo>
                    <a:pt x="1251466" y="647327"/>
                  </a:lnTo>
                  <a:lnTo>
                    <a:pt x="0" y="647327"/>
                  </a:lnTo>
                  <a:close/>
                </a:path>
              </a:pathLst>
            </a:custGeom>
            <a:solidFill>
              <a:srgbClr val="B85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1251466" cy="714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Listen</a:t>
              </a:r>
              <a:r>
                <a:rPr lang="en-US" sz="33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to understand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028112" y="5937706"/>
            <a:ext cx="4104952" cy="2609740"/>
            <a:chOff x="0" y="0"/>
            <a:chExt cx="1226277" cy="77961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26277" cy="779611"/>
            </a:xfrm>
            <a:custGeom>
              <a:avLst/>
              <a:gdLst/>
              <a:ahLst/>
              <a:cxnLst/>
              <a:rect l="l" t="t" r="r" b="b"/>
              <a:pathLst>
                <a:path w="1226277" h="779611">
                  <a:moveTo>
                    <a:pt x="0" y="0"/>
                  </a:moveTo>
                  <a:lnTo>
                    <a:pt x="1226277" y="0"/>
                  </a:lnTo>
                  <a:lnTo>
                    <a:pt x="1226277" y="779611"/>
                  </a:lnTo>
                  <a:lnTo>
                    <a:pt x="0" y="779611"/>
                  </a:lnTo>
                  <a:close/>
                </a:path>
              </a:pathLst>
            </a:custGeom>
            <a:solidFill>
              <a:srgbClr val="4D3C4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66675"/>
              <a:ext cx="1226277" cy="8462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Be </a:t>
              </a:r>
              <a:r>
                <a:rPr lang="en-US" sz="33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willing</a:t>
              </a:r>
              <a:r>
                <a:rPr lang="en-US" sz="33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to do things </a:t>
              </a:r>
              <a:r>
                <a:rPr lang="en-US" sz="33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differently</a:t>
              </a:r>
              <a:r>
                <a:rPr lang="en-US" sz="33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and experience </a:t>
              </a:r>
              <a:r>
                <a:rPr lang="en-US" sz="33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discomfort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771239" y="3562662"/>
            <a:ext cx="4189273" cy="2166920"/>
            <a:chOff x="0" y="0"/>
            <a:chExt cx="1251466" cy="64732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51466" cy="647327"/>
            </a:xfrm>
            <a:custGeom>
              <a:avLst/>
              <a:gdLst/>
              <a:ahLst/>
              <a:cxnLst/>
              <a:rect l="l" t="t" r="r" b="b"/>
              <a:pathLst>
                <a:path w="1251466" h="647327">
                  <a:moveTo>
                    <a:pt x="0" y="0"/>
                  </a:moveTo>
                  <a:lnTo>
                    <a:pt x="1251466" y="0"/>
                  </a:lnTo>
                  <a:lnTo>
                    <a:pt x="1251466" y="647327"/>
                  </a:lnTo>
                  <a:lnTo>
                    <a:pt x="0" y="647327"/>
                  </a:lnTo>
                  <a:close/>
                </a:path>
              </a:pathLst>
            </a:custGeom>
            <a:solidFill>
              <a:srgbClr val="F263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1251466" cy="714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Expect and accept</a:t>
              </a:r>
              <a:r>
                <a:rPr lang="en-US" sz="33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non-closure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771239" y="5937706"/>
            <a:ext cx="4104952" cy="2609740"/>
            <a:chOff x="0" y="0"/>
            <a:chExt cx="1226277" cy="77961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26277" cy="779611"/>
            </a:xfrm>
            <a:custGeom>
              <a:avLst/>
              <a:gdLst/>
              <a:ahLst/>
              <a:cxnLst/>
              <a:rect l="l" t="t" r="r" b="b"/>
              <a:pathLst>
                <a:path w="1226277" h="779611">
                  <a:moveTo>
                    <a:pt x="0" y="0"/>
                  </a:moveTo>
                  <a:lnTo>
                    <a:pt x="1226277" y="0"/>
                  </a:lnTo>
                  <a:lnTo>
                    <a:pt x="1226277" y="779611"/>
                  </a:lnTo>
                  <a:lnTo>
                    <a:pt x="0" y="779611"/>
                  </a:lnTo>
                  <a:close/>
                </a:path>
              </a:pathLst>
            </a:custGeom>
            <a:solidFill>
              <a:srgbClr val="BA8B8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66675"/>
              <a:ext cx="1226277" cy="8462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759"/>
                </a:lnSpc>
              </a:pPr>
              <a:r>
                <a:rPr lang="en-US" sz="3399" b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Maintain Confidentiality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04950" y="3118971"/>
            <a:ext cx="7025086" cy="228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0"/>
              </a:lnSpc>
            </a:pPr>
            <a:r>
              <a:rPr lang="en-US" sz="9000" b="1">
                <a:solidFill>
                  <a:srgbClr val="2C4A5E"/>
                </a:solidFill>
                <a:latin typeface="DM Sans Bold"/>
                <a:ea typeface="DM Sans Bold"/>
                <a:cs typeface="DM Sans Bold"/>
                <a:sym typeface="DM Sans Bold"/>
              </a:rPr>
              <a:t>Common Challenges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04950" y="5807447"/>
            <a:ext cx="7025086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74"/>
              </a:lnSpc>
              <a:spcBef>
                <a:spcPct val="0"/>
              </a:spcBef>
            </a:pPr>
            <a:r>
              <a:rPr lang="en-US" sz="2499" spc="149">
                <a:solidFill>
                  <a:srgbClr val="2C4A5E"/>
                </a:solidFill>
                <a:latin typeface="DM Sans"/>
                <a:ea typeface="DM Sans"/>
                <a:cs typeface="DM Sans"/>
                <a:sym typeface="DM Sans"/>
              </a:rPr>
              <a:t>Some challenges our partners face....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975488" y="790064"/>
            <a:ext cx="7855307" cy="1710737"/>
            <a:chOff x="0" y="0"/>
            <a:chExt cx="2530346" cy="5726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30346" cy="572683"/>
            </a:xfrm>
            <a:custGeom>
              <a:avLst/>
              <a:gdLst/>
              <a:ahLst/>
              <a:cxnLst/>
              <a:rect l="l" t="t" r="r" b="b"/>
              <a:pathLst>
                <a:path w="2530346" h="572683">
                  <a:moveTo>
                    <a:pt x="15364" y="0"/>
                  </a:moveTo>
                  <a:lnTo>
                    <a:pt x="2514983" y="0"/>
                  </a:lnTo>
                  <a:cubicBezTo>
                    <a:pt x="2523468" y="0"/>
                    <a:pt x="2530346" y="6878"/>
                    <a:pt x="2530346" y="15364"/>
                  </a:cubicBezTo>
                  <a:lnTo>
                    <a:pt x="2530346" y="557320"/>
                  </a:lnTo>
                  <a:cubicBezTo>
                    <a:pt x="2530346" y="561395"/>
                    <a:pt x="2528728" y="565302"/>
                    <a:pt x="2525846" y="568184"/>
                  </a:cubicBezTo>
                  <a:cubicBezTo>
                    <a:pt x="2522965" y="571065"/>
                    <a:pt x="2519057" y="572683"/>
                    <a:pt x="2514983" y="572683"/>
                  </a:cubicBezTo>
                  <a:lnTo>
                    <a:pt x="15364" y="572683"/>
                  </a:lnTo>
                  <a:cubicBezTo>
                    <a:pt x="6878" y="572683"/>
                    <a:pt x="0" y="565805"/>
                    <a:pt x="0" y="557320"/>
                  </a:cubicBezTo>
                  <a:lnTo>
                    <a:pt x="0" y="15364"/>
                  </a:lnTo>
                  <a:cubicBezTo>
                    <a:pt x="0" y="6878"/>
                    <a:pt x="6878" y="0"/>
                    <a:pt x="15364" y="0"/>
                  </a:cubicBezTo>
                  <a:close/>
                </a:path>
              </a:pathLst>
            </a:custGeom>
            <a:solidFill>
              <a:srgbClr val="2C4A5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5725"/>
              <a:ext cx="2530346" cy="48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371529" y="1191721"/>
            <a:ext cx="1578952" cy="10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8000" spc="-656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70625" y="878965"/>
            <a:ext cx="5188675" cy="1440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66"/>
              </a:lnSpc>
              <a:spcBef>
                <a:spcPct val="0"/>
              </a:spcBef>
            </a:pPr>
            <a:r>
              <a:rPr lang="en-US" sz="2864" b="1" spc="45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Community Engagement:</a:t>
            </a:r>
            <a:r>
              <a:rPr lang="en-US" sz="2864" spc="4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connecting with neighbors, volunteers, donors, etc. </a:t>
            </a:r>
          </a:p>
        </p:txBody>
      </p:sp>
      <p:sp>
        <p:nvSpPr>
          <p:cNvPr id="9" name="Freeform 9"/>
          <p:cNvSpPr/>
          <p:nvPr/>
        </p:nvSpPr>
        <p:spPr>
          <a:xfrm>
            <a:off x="-848571" y="8919661"/>
            <a:ext cx="3870946" cy="950141"/>
          </a:xfrm>
          <a:custGeom>
            <a:avLst/>
            <a:gdLst/>
            <a:ahLst/>
            <a:cxnLst/>
            <a:rect l="l" t="t" r="r" b="b"/>
            <a:pathLst>
              <a:path w="3870946" h="950141">
                <a:moveTo>
                  <a:pt x="0" y="0"/>
                </a:moveTo>
                <a:lnTo>
                  <a:pt x="3870946" y="0"/>
                </a:lnTo>
                <a:lnTo>
                  <a:pt x="3870946" y="950141"/>
                </a:lnTo>
                <a:lnTo>
                  <a:pt x="0" y="9501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472906" y="-2364815"/>
            <a:ext cx="4980952" cy="3731186"/>
          </a:xfrm>
          <a:custGeom>
            <a:avLst/>
            <a:gdLst/>
            <a:ahLst/>
            <a:cxnLst/>
            <a:rect l="l" t="t" r="r" b="b"/>
            <a:pathLst>
              <a:path w="4980952" h="3731186">
                <a:moveTo>
                  <a:pt x="0" y="0"/>
                </a:moveTo>
                <a:lnTo>
                  <a:pt x="4980951" y="0"/>
                </a:lnTo>
                <a:lnTo>
                  <a:pt x="4980951" y="3731186"/>
                </a:lnTo>
                <a:lnTo>
                  <a:pt x="0" y="37311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431074" y="8919661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19" y="0"/>
                </a:lnTo>
                <a:lnTo>
                  <a:pt x="2587019" y="2386525"/>
                </a:lnTo>
                <a:lnTo>
                  <a:pt x="0" y="238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848571" y="-744412"/>
            <a:ext cx="2597326" cy="2796583"/>
          </a:xfrm>
          <a:custGeom>
            <a:avLst/>
            <a:gdLst/>
            <a:ahLst/>
            <a:cxnLst/>
            <a:rect l="l" t="t" r="r" b="b"/>
            <a:pathLst>
              <a:path w="2597326" h="2796583">
                <a:moveTo>
                  <a:pt x="0" y="0"/>
                </a:moveTo>
                <a:lnTo>
                  <a:pt x="2597327" y="0"/>
                </a:lnTo>
                <a:lnTo>
                  <a:pt x="2597327" y="2796583"/>
                </a:lnTo>
                <a:lnTo>
                  <a:pt x="0" y="2796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9975489" y="2667928"/>
            <a:ext cx="7855308" cy="1710737"/>
            <a:chOff x="0" y="0"/>
            <a:chExt cx="2530346" cy="57268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530346" cy="572683"/>
            </a:xfrm>
            <a:custGeom>
              <a:avLst/>
              <a:gdLst/>
              <a:ahLst/>
              <a:cxnLst/>
              <a:rect l="l" t="t" r="r" b="b"/>
              <a:pathLst>
                <a:path w="2530346" h="572683">
                  <a:moveTo>
                    <a:pt x="15364" y="0"/>
                  </a:moveTo>
                  <a:lnTo>
                    <a:pt x="2514983" y="0"/>
                  </a:lnTo>
                  <a:cubicBezTo>
                    <a:pt x="2523468" y="0"/>
                    <a:pt x="2530346" y="6878"/>
                    <a:pt x="2530346" y="15364"/>
                  </a:cubicBezTo>
                  <a:lnTo>
                    <a:pt x="2530346" y="557320"/>
                  </a:lnTo>
                  <a:cubicBezTo>
                    <a:pt x="2530346" y="561395"/>
                    <a:pt x="2528728" y="565302"/>
                    <a:pt x="2525846" y="568184"/>
                  </a:cubicBezTo>
                  <a:cubicBezTo>
                    <a:pt x="2522965" y="571065"/>
                    <a:pt x="2519057" y="572683"/>
                    <a:pt x="2514983" y="572683"/>
                  </a:cubicBezTo>
                  <a:lnTo>
                    <a:pt x="15364" y="572683"/>
                  </a:lnTo>
                  <a:cubicBezTo>
                    <a:pt x="6878" y="572683"/>
                    <a:pt x="0" y="565805"/>
                    <a:pt x="0" y="557320"/>
                  </a:cubicBezTo>
                  <a:lnTo>
                    <a:pt x="0" y="15364"/>
                  </a:lnTo>
                  <a:cubicBezTo>
                    <a:pt x="0" y="6878"/>
                    <a:pt x="6878" y="0"/>
                    <a:pt x="15364" y="0"/>
                  </a:cubicBezTo>
                  <a:close/>
                </a:path>
              </a:pathLst>
            </a:custGeom>
            <a:solidFill>
              <a:srgbClr val="2C4A5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85725"/>
              <a:ext cx="2530346" cy="48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371529" y="3069585"/>
            <a:ext cx="1578952" cy="10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8000" spc="-656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2.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070625" y="2756829"/>
            <a:ext cx="5341673" cy="1440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6"/>
              </a:lnSpc>
            </a:pPr>
            <a:r>
              <a:rPr lang="en-US" sz="2864" b="1" spc="45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Neighbor Experience: </a:t>
            </a:r>
          </a:p>
          <a:p>
            <a:pPr marL="0" lvl="0" indent="0" algn="l">
              <a:lnSpc>
                <a:spcPts val="3866"/>
              </a:lnSpc>
              <a:spcBef>
                <a:spcPct val="0"/>
              </a:spcBef>
            </a:pPr>
            <a:r>
              <a:rPr lang="en-US" sz="2864" spc="4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Neighbor choice, distribution flow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975488" y="4545792"/>
            <a:ext cx="7855309" cy="1710737"/>
            <a:chOff x="0" y="0"/>
            <a:chExt cx="2530346" cy="57268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530346" cy="572683"/>
            </a:xfrm>
            <a:custGeom>
              <a:avLst/>
              <a:gdLst/>
              <a:ahLst/>
              <a:cxnLst/>
              <a:rect l="l" t="t" r="r" b="b"/>
              <a:pathLst>
                <a:path w="2530346" h="572683">
                  <a:moveTo>
                    <a:pt x="15364" y="0"/>
                  </a:moveTo>
                  <a:lnTo>
                    <a:pt x="2514983" y="0"/>
                  </a:lnTo>
                  <a:cubicBezTo>
                    <a:pt x="2523468" y="0"/>
                    <a:pt x="2530346" y="6878"/>
                    <a:pt x="2530346" y="15364"/>
                  </a:cubicBezTo>
                  <a:lnTo>
                    <a:pt x="2530346" y="557320"/>
                  </a:lnTo>
                  <a:cubicBezTo>
                    <a:pt x="2530346" y="561395"/>
                    <a:pt x="2528728" y="565302"/>
                    <a:pt x="2525846" y="568184"/>
                  </a:cubicBezTo>
                  <a:cubicBezTo>
                    <a:pt x="2522965" y="571065"/>
                    <a:pt x="2519057" y="572683"/>
                    <a:pt x="2514983" y="572683"/>
                  </a:cubicBezTo>
                  <a:lnTo>
                    <a:pt x="15364" y="572683"/>
                  </a:lnTo>
                  <a:cubicBezTo>
                    <a:pt x="6878" y="572683"/>
                    <a:pt x="0" y="565805"/>
                    <a:pt x="0" y="557320"/>
                  </a:cubicBezTo>
                  <a:lnTo>
                    <a:pt x="0" y="15364"/>
                  </a:lnTo>
                  <a:cubicBezTo>
                    <a:pt x="0" y="6878"/>
                    <a:pt x="6878" y="0"/>
                    <a:pt x="15364" y="0"/>
                  </a:cubicBezTo>
                  <a:close/>
                </a:path>
              </a:pathLst>
            </a:custGeom>
            <a:solidFill>
              <a:srgbClr val="2C4A5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85725"/>
              <a:ext cx="2530346" cy="48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371529" y="4940693"/>
            <a:ext cx="1578952" cy="10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8000" spc="-656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3.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070625" y="4870824"/>
            <a:ext cx="5188675" cy="955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6"/>
              </a:lnSpc>
            </a:pPr>
            <a:r>
              <a:rPr lang="en-US" sz="2864" b="1" spc="45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Capacity &amp; Resources:</a:t>
            </a:r>
          </a:p>
          <a:p>
            <a:pPr marL="0" lvl="0" indent="0" algn="l">
              <a:lnSpc>
                <a:spcPts val="3866"/>
              </a:lnSpc>
              <a:spcBef>
                <a:spcPct val="0"/>
              </a:spcBef>
            </a:pPr>
            <a:r>
              <a:rPr lang="en-US" sz="2864" spc="4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Staffing, space, funding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9975489" y="6427980"/>
            <a:ext cx="7855310" cy="1710737"/>
            <a:chOff x="0" y="0"/>
            <a:chExt cx="2530346" cy="57268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530346" cy="572683"/>
            </a:xfrm>
            <a:custGeom>
              <a:avLst/>
              <a:gdLst/>
              <a:ahLst/>
              <a:cxnLst/>
              <a:rect l="l" t="t" r="r" b="b"/>
              <a:pathLst>
                <a:path w="2530346" h="572683">
                  <a:moveTo>
                    <a:pt x="15364" y="0"/>
                  </a:moveTo>
                  <a:lnTo>
                    <a:pt x="2514983" y="0"/>
                  </a:lnTo>
                  <a:cubicBezTo>
                    <a:pt x="2523468" y="0"/>
                    <a:pt x="2530346" y="6878"/>
                    <a:pt x="2530346" y="15364"/>
                  </a:cubicBezTo>
                  <a:lnTo>
                    <a:pt x="2530346" y="557320"/>
                  </a:lnTo>
                  <a:cubicBezTo>
                    <a:pt x="2530346" y="561395"/>
                    <a:pt x="2528728" y="565302"/>
                    <a:pt x="2525846" y="568184"/>
                  </a:cubicBezTo>
                  <a:cubicBezTo>
                    <a:pt x="2522965" y="571065"/>
                    <a:pt x="2519057" y="572683"/>
                    <a:pt x="2514983" y="572683"/>
                  </a:cubicBezTo>
                  <a:lnTo>
                    <a:pt x="15364" y="572683"/>
                  </a:lnTo>
                  <a:cubicBezTo>
                    <a:pt x="6878" y="572683"/>
                    <a:pt x="0" y="565805"/>
                    <a:pt x="0" y="557320"/>
                  </a:cubicBezTo>
                  <a:lnTo>
                    <a:pt x="0" y="15364"/>
                  </a:lnTo>
                  <a:cubicBezTo>
                    <a:pt x="0" y="6878"/>
                    <a:pt x="6878" y="0"/>
                    <a:pt x="15364" y="0"/>
                  </a:cubicBezTo>
                  <a:close/>
                </a:path>
              </a:pathLst>
            </a:custGeom>
            <a:solidFill>
              <a:srgbClr val="2C4A5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85725"/>
              <a:ext cx="2530346" cy="48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371529" y="6829636"/>
            <a:ext cx="1578952" cy="10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8000" spc="-656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4.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070625" y="6516880"/>
            <a:ext cx="5188675" cy="1440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6"/>
              </a:lnSpc>
            </a:pPr>
            <a:r>
              <a:rPr lang="en-US" sz="2864" b="1" spc="45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Program Development:</a:t>
            </a:r>
          </a:p>
          <a:p>
            <a:pPr marL="0" lvl="0" indent="0" algn="l">
              <a:lnSpc>
                <a:spcPts val="3866"/>
              </a:lnSpc>
              <a:spcBef>
                <a:spcPct val="0"/>
              </a:spcBef>
            </a:pPr>
            <a:r>
              <a:rPr lang="en-US" sz="2864" spc="4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expanding services, introducing new programs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9975488" y="8310167"/>
            <a:ext cx="7855311" cy="1710737"/>
            <a:chOff x="0" y="0"/>
            <a:chExt cx="2530346" cy="57268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530346" cy="572683"/>
            </a:xfrm>
            <a:custGeom>
              <a:avLst/>
              <a:gdLst/>
              <a:ahLst/>
              <a:cxnLst/>
              <a:rect l="l" t="t" r="r" b="b"/>
              <a:pathLst>
                <a:path w="2530346" h="572683">
                  <a:moveTo>
                    <a:pt x="15364" y="0"/>
                  </a:moveTo>
                  <a:lnTo>
                    <a:pt x="2514983" y="0"/>
                  </a:lnTo>
                  <a:cubicBezTo>
                    <a:pt x="2523468" y="0"/>
                    <a:pt x="2530346" y="6878"/>
                    <a:pt x="2530346" y="15364"/>
                  </a:cubicBezTo>
                  <a:lnTo>
                    <a:pt x="2530346" y="557320"/>
                  </a:lnTo>
                  <a:cubicBezTo>
                    <a:pt x="2530346" y="561395"/>
                    <a:pt x="2528728" y="565302"/>
                    <a:pt x="2525846" y="568184"/>
                  </a:cubicBezTo>
                  <a:cubicBezTo>
                    <a:pt x="2522965" y="571065"/>
                    <a:pt x="2519057" y="572683"/>
                    <a:pt x="2514983" y="572683"/>
                  </a:cubicBezTo>
                  <a:lnTo>
                    <a:pt x="15364" y="572683"/>
                  </a:lnTo>
                  <a:cubicBezTo>
                    <a:pt x="6878" y="572683"/>
                    <a:pt x="0" y="565805"/>
                    <a:pt x="0" y="557320"/>
                  </a:cubicBezTo>
                  <a:lnTo>
                    <a:pt x="0" y="15364"/>
                  </a:lnTo>
                  <a:cubicBezTo>
                    <a:pt x="0" y="6878"/>
                    <a:pt x="6878" y="0"/>
                    <a:pt x="15364" y="0"/>
                  </a:cubicBezTo>
                  <a:close/>
                </a:path>
              </a:pathLst>
            </a:custGeom>
            <a:solidFill>
              <a:srgbClr val="2C4A5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85725"/>
              <a:ext cx="2530346" cy="48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0371529" y="8711824"/>
            <a:ext cx="1578952" cy="103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8000" spc="-656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5.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070625" y="8399067"/>
            <a:ext cx="5463592" cy="1440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6"/>
              </a:lnSpc>
            </a:pPr>
            <a:r>
              <a:rPr lang="en-US" sz="2864" b="1" spc="45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Partnerships &amp; Collaboration:</a:t>
            </a:r>
          </a:p>
          <a:p>
            <a:pPr marL="0" lvl="0" indent="0" algn="l">
              <a:lnSpc>
                <a:spcPts val="3866"/>
              </a:lnSpc>
              <a:spcBef>
                <a:spcPct val="0"/>
              </a:spcBef>
            </a:pPr>
            <a:r>
              <a:rPr lang="en-US" sz="2864" spc="45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sharing resources, working with our network of partners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78075" y="1267971"/>
            <a:ext cx="4208573" cy="4247184"/>
          </a:xfrm>
          <a:custGeom>
            <a:avLst/>
            <a:gdLst/>
            <a:ahLst/>
            <a:cxnLst/>
            <a:rect l="l" t="t" r="r" b="b"/>
            <a:pathLst>
              <a:path w="4208573" h="4247184">
                <a:moveTo>
                  <a:pt x="0" y="0"/>
                </a:moveTo>
                <a:lnTo>
                  <a:pt x="4208574" y="0"/>
                </a:lnTo>
                <a:lnTo>
                  <a:pt x="4208574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19236" y="3254836"/>
            <a:ext cx="7227764" cy="4520638"/>
          </a:xfrm>
          <a:custGeom>
            <a:avLst/>
            <a:gdLst/>
            <a:ahLst/>
            <a:cxnLst/>
            <a:rect l="l" t="t" r="r" b="b"/>
            <a:pathLst>
              <a:path w="7227764" h="4520638">
                <a:moveTo>
                  <a:pt x="0" y="0"/>
                </a:moveTo>
                <a:lnTo>
                  <a:pt x="7227764" y="0"/>
                </a:lnTo>
                <a:lnTo>
                  <a:pt x="7227764" y="4520638"/>
                </a:lnTo>
                <a:lnTo>
                  <a:pt x="0" y="4520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1219200"/>
            <a:ext cx="8092094" cy="228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0"/>
              </a:lnSpc>
            </a:pPr>
            <a:r>
              <a:rPr lang="en-US" sz="9000" b="1">
                <a:solidFill>
                  <a:srgbClr val="2C4A5E"/>
                </a:solidFill>
                <a:latin typeface="DM Sans Bold"/>
                <a:ea typeface="DM Sans Bold"/>
                <a:cs typeface="DM Sans Bold"/>
                <a:sym typeface="DM Sans Bold"/>
              </a:rPr>
              <a:t>Brainstorm Challenge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003357"/>
            <a:ext cx="8092094" cy="3918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2" lvl="1" indent="-356231" algn="l">
              <a:lnSpc>
                <a:spcPts val="4454"/>
              </a:lnSpc>
              <a:buFont typeface="Arial"/>
              <a:buChar char="•"/>
            </a:pPr>
            <a:r>
              <a:rPr lang="en-US" sz="3299" spc="197">
                <a:solidFill>
                  <a:srgbClr val="2C4A5E"/>
                </a:solidFill>
                <a:latin typeface="DM Sans"/>
                <a:ea typeface="DM Sans"/>
                <a:cs typeface="DM Sans"/>
                <a:sym typeface="DM Sans"/>
              </a:rPr>
              <a:t>Share your name, role, and organization.</a:t>
            </a:r>
          </a:p>
          <a:p>
            <a:pPr marL="712462" lvl="1" indent="-356231" algn="l">
              <a:lnSpc>
                <a:spcPts val="4454"/>
              </a:lnSpc>
              <a:buFont typeface="Arial"/>
              <a:buChar char="•"/>
            </a:pPr>
            <a:r>
              <a:rPr lang="en-US" sz="3299" spc="197">
                <a:solidFill>
                  <a:srgbClr val="2C4A5E"/>
                </a:solidFill>
                <a:latin typeface="DM Sans"/>
                <a:ea typeface="DM Sans"/>
                <a:cs typeface="DM Sans"/>
                <a:sym typeface="DM Sans"/>
              </a:rPr>
              <a:t>Share your experiences with your table.</a:t>
            </a:r>
          </a:p>
          <a:p>
            <a:pPr marL="712462" lvl="1" indent="-356231" algn="l">
              <a:lnSpc>
                <a:spcPts val="4454"/>
              </a:lnSpc>
              <a:buFont typeface="Arial"/>
              <a:buChar char="•"/>
            </a:pPr>
            <a:r>
              <a:rPr lang="en-US" sz="3299" spc="197">
                <a:solidFill>
                  <a:srgbClr val="2C4A5E"/>
                </a:solidFill>
                <a:latin typeface="DM Sans"/>
                <a:ea typeface="DM Sans"/>
                <a:cs typeface="DM Sans"/>
                <a:sym typeface="DM Sans"/>
              </a:rPr>
              <a:t>Look for themes or clusters</a:t>
            </a:r>
          </a:p>
          <a:p>
            <a:pPr marL="712462" lvl="1" indent="-356231" algn="l">
              <a:lnSpc>
                <a:spcPts val="4454"/>
              </a:lnSpc>
              <a:buFont typeface="Arial"/>
              <a:buChar char="•"/>
            </a:pPr>
            <a:r>
              <a:rPr lang="en-US" sz="3299" spc="197">
                <a:solidFill>
                  <a:srgbClr val="2C4A5E"/>
                </a:solidFill>
                <a:latin typeface="DM Sans"/>
                <a:ea typeface="DM Sans"/>
                <a:cs typeface="DM Sans"/>
                <a:sym typeface="DM Sans"/>
              </a:rPr>
              <a:t>Pick one challenge &amp; brainstorm solutions together.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282649">
            <a:off x="563555" y="4026177"/>
            <a:ext cx="7567145" cy="2582288"/>
          </a:xfrm>
          <a:custGeom>
            <a:avLst/>
            <a:gdLst/>
            <a:ahLst/>
            <a:cxnLst/>
            <a:rect l="l" t="t" r="r" b="b"/>
            <a:pathLst>
              <a:path w="7567145" h="2582288">
                <a:moveTo>
                  <a:pt x="0" y="0"/>
                </a:moveTo>
                <a:lnTo>
                  <a:pt x="7567144" y="0"/>
                </a:lnTo>
                <a:lnTo>
                  <a:pt x="7567144" y="2582288"/>
                </a:lnTo>
                <a:lnTo>
                  <a:pt x="0" y="25822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8659015" y="4290197"/>
            <a:ext cx="8600285" cy="0"/>
          </a:xfrm>
          <a:prstGeom prst="line">
            <a:avLst/>
          </a:prstGeom>
          <a:ln w="171450" cap="flat">
            <a:solidFill>
              <a:srgbClr val="2C4A5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27380" y="2707668"/>
            <a:ext cx="6032204" cy="5692207"/>
          </a:xfrm>
          <a:custGeom>
            <a:avLst/>
            <a:gdLst/>
            <a:ahLst/>
            <a:cxnLst/>
            <a:rect l="l" t="t" r="r" b="b"/>
            <a:pathLst>
              <a:path w="6032204" h="5692207">
                <a:moveTo>
                  <a:pt x="0" y="0"/>
                </a:moveTo>
                <a:lnTo>
                  <a:pt x="6032204" y="0"/>
                </a:lnTo>
                <a:lnTo>
                  <a:pt x="6032204" y="5692207"/>
                </a:lnTo>
                <a:lnTo>
                  <a:pt x="0" y="5692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8659015" y="2898168"/>
            <a:ext cx="7848753" cy="117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0"/>
              </a:lnSpc>
            </a:pPr>
            <a:r>
              <a:rPr lang="en-US" sz="9000" b="1">
                <a:solidFill>
                  <a:srgbClr val="2C4A5E"/>
                </a:solidFill>
                <a:latin typeface="DM Sans Bold"/>
                <a:ea typeface="DM Sans Bold"/>
                <a:cs typeface="DM Sans Bold"/>
                <a:sym typeface="DM Sans Bold"/>
              </a:rPr>
              <a:t>Share Out!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59015" y="4554854"/>
            <a:ext cx="7848753" cy="4703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3" lvl="1" indent="-334641" algn="l">
              <a:lnSpc>
                <a:spcPts val="4184"/>
              </a:lnSpc>
              <a:buFont typeface="Arial"/>
              <a:buChar char="•"/>
            </a:pPr>
            <a:r>
              <a:rPr lang="en-US" sz="3099" spc="185">
                <a:solidFill>
                  <a:srgbClr val="2C4A5E"/>
                </a:solidFill>
                <a:latin typeface="DM Sans"/>
                <a:ea typeface="DM Sans"/>
                <a:cs typeface="DM Sans"/>
                <a:sym typeface="DM Sans"/>
              </a:rPr>
              <a:t>What challenge did you focus on?</a:t>
            </a:r>
          </a:p>
          <a:p>
            <a:pPr algn="l">
              <a:lnSpc>
                <a:spcPts val="4184"/>
              </a:lnSpc>
            </a:pPr>
            <a:r>
              <a:rPr lang="en-US" sz="3099" spc="185">
                <a:solidFill>
                  <a:srgbClr val="2C4A5E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marL="669283" lvl="1" indent="-334641" algn="l">
              <a:lnSpc>
                <a:spcPts val="4184"/>
              </a:lnSpc>
              <a:buFont typeface="Arial"/>
              <a:buChar char="•"/>
            </a:pPr>
            <a:r>
              <a:rPr lang="en-US" sz="3099" spc="185">
                <a:solidFill>
                  <a:srgbClr val="2C4A5E"/>
                </a:solidFill>
                <a:latin typeface="DM Sans"/>
                <a:ea typeface="DM Sans"/>
                <a:cs typeface="DM Sans"/>
                <a:sym typeface="DM Sans"/>
              </a:rPr>
              <a:t>What solution(s) did your group come up with? </a:t>
            </a:r>
          </a:p>
          <a:p>
            <a:pPr algn="l">
              <a:lnSpc>
                <a:spcPts val="4184"/>
              </a:lnSpc>
            </a:pPr>
            <a:endParaRPr lang="en-US" sz="3099" spc="185">
              <a:solidFill>
                <a:srgbClr val="2C4A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669283" lvl="1" indent="-334641" algn="l">
              <a:lnSpc>
                <a:spcPts val="4184"/>
              </a:lnSpc>
              <a:buFont typeface="Arial"/>
              <a:buChar char="•"/>
            </a:pPr>
            <a:r>
              <a:rPr lang="en-US" sz="3099" spc="185">
                <a:solidFill>
                  <a:srgbClr val="2C4A5E"/>
                </a:solidFill>
                <a:latin typeface="DM Sans"/>
                <a:ea typeface="DM Sans"/>
                <a:cs typeface="DM Sans"/>
                <a:sym typeface="DM Sans"/>
              </a:rPr>
              <a:t>How could this solution work in other programs? </a:t>
            </a:r>
          </a:p>
          <a:p>
            <a:pPr algn="l">
              <a:lnSpc>
                <a:spcPts val="4184"/>
              </a:lnSpc>
            </a:pPr>
            <a:endParaRPr lang="en-US" sz="3099" spc="185">
              <a:solidFill>
                <a:srgbClr val="2C4A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669283" lvl="1" indent="-334641" algn="l">
              <a:lnSpc>
                <a:spcPts val="4184"/>
              </a:lnSpc>
              <a:buFont typeface="Arial"/>
              <a:buChar char="•"/>
            </a:pPr>
            <a:r>
              <a:rPr lang="en-US" sz="3099" spc="185">
                <a:solidFill>
                  <a:srgbClr val="2C4A5E"/>
                </a:solidFill>
                <a:latin typeface="DM Sans"/>
                <a:ea typeface="DM Sans"/>
                <a:cs typeface="DM Sans"/>
                <a:sym typeface="DM Sans"/>
              </a:rPr>
              <a:t>Any potential barriers to try it?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819907" y="1950456"/>
            <a:ext cx="4208573" cy="4247184"/>
          </a:xfrm>
          <a:custGeom>
            <a:avLst/>
            <a:gdLst/>
            <a:ahLst/>
            <a:cxnLst/>
            <a:rect l="l" t="t" r="r" b="b"/>
            <a:pathLst>
              <a:path w="4208573" h="4247184">
                <a:moveTo>
                  <a:pt x="0" y="0"/>
                </a:moveTo>
                <a:lnTo>
                  <a:pt x="4208573" y="0"/>
                </a:lnTo>
                <a:lnTo>
                  <a:pt x="4208573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446075" y="1988785"/>
            <a:ext cx="7056746" cy="6877119"/>
          </a:xfrm>
          <a:custGeom>
            <a:avLst/>
            <a:gdLst/>
            <a:ahLst/>
            <a:cxnLst/>
            <a:rect l="l" t="t" r="r" b="b"/>
            <a:pathLst>
              <a:path w="7056746" h="6877119">
                <a:moveTo>
                  <a:pt x="0" y="0"/>
                </a:moveTo>
                <a:lnTo>
                  <a:pt x="7056746" y="0"/>
                </a:lnTo>
                <a:lnTo>
                  <a:pt x="7056746" y="6877120"/>
                </a:lnTo>
                <a:lnTo>
                  <a:pt x="0" y="6877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504950" y="1791858"/>
            <a:ext cx="8751165" cy="228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30"/>
              </a:lnSpc>
            </a:pPr>
            <a:r>
              <a:rPr lang="en-US" sz="9000" b="1">
                <a:solidFill>
                  <a:srgbClr val="2C4A5E"/>
                </a:solidFill>
                <a:latin typeface="DM Sans Bold"/>
                <a:ea typeface="DM Sans Bold"/>
                <a:cs typeface="DM Sans Bold"/>
                <a:sym typeface="DM Sans Bold"/>
              </a:rPr>
              <a:t>Reflection &amp; Takeaways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04950" y="4763445"/>
            <a:ext cx="9314957" cy="395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4" lvl="1" indent="-313052" algn="l">
              <a:lnSpc>
                <a:spcPts val="3914"/>
              </a:lnSpc>
              <a:buFont typeface="Arial"/>
              <a:buChar char="•"/>
            </a:pPr>
            <a:r>
              <a:rPr lang="en-US" sz="2899" spc="173">
                <a:solidFill>
                  <a:srgbClr val="2C4A5E"/>
                </a:solidFill>
                <a:latin typeface="DM Sans"/>
                <a:ea typeface="DM Sans"/>
                <a:cs typeface="DM Sans"/>
                <a:sym typeface="DM Sans"/>
              </a:rPr>
              <a:t>What is one practical strategy you’ll take away?</a:t>
            </a:r>
          </a:p>
          <a:p>
            <a:pPr algn="l">
              <a:lnSpc>
                <a:spcPts val="3914"/>
              </a:lnSpc>
            </a:pPr>
            <a:endParaRPr lang="en-US" sz="2899" spc="173">
              <a:solidFill>
                <a:srgbClr val="2C4A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626104" lvl="1" indent="-313052" algn="l">
              <a:lnSpc>
                <a:spcPts val="3914"/>
              </a:lnSpc>
              <a:buFont typeface="Arial"/>
              <a:buChar char="•"/>
            </a:pPr>
            <a:r>
              <a:rPr lang="en-US" sz="2899" spc="173">
                <a:solidFill>
                  <a:srgbClr val="2C4A5E"/>
                </a:solidFill>
                <a:latin typeface="DM Sans"/>
                <a:ea typeface="DM Sans"/>
                <a:cs typeface="DM Sans"/>
                <a:sym typeface="DM Sans"/>
              </a:rPr>
              <a:t>What’s one new idea you learned from another organization?</a:t>
            </a:r>
          </a:p>
          <a:p>
            <a:pPr algn="l">
              <a:lnSpc>
                <a:spcPts val="3914"/>
              </a:lnSpc>
            </a:pPr>
            <a:endParaRPr lang="en-US" sz="2899" spc="173">
              <a:solidFill>
                <a:srgbClr val="2C4A5E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626104" lvl="1" indent="-313052" algn="l">
              <a:lnSpc>
                <a:spcPts val="3914"/>
              </a:lnSpc>
              <a:buFont typeface="Arial"/>
              <a:buChar char="•"/>
            </a:pPr>
            <a:r>
              <a:rPr lang="en-US" sz="2899" spc="173">
                <a:solidFill>
                  <a:srgbClr val="2C4A5E"/>
                </a:solidFill>
                <a:latin typeface="DM Sans"/>
                <a:ea typeface="DM Sans"/>
                <a:cs typeface="DM Sans"/>
                <a:sym typeface="DM Sans"/>
              </a:rPr>
              <a:t>How could your organization apply or adapt these ideas?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3C0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29398" y="8614893"/>
            <a:ext cx="4899948" cy="3344214"/>
          </a:xfrm>
          <a:custGeom>
            <a:avLst/>
            <a:gdLst/>
            <a:ahLst/>
            <a:cxnLst/>
            <a:rect l="l" t="t" r="r" b="b"/>
            <a:pathLst>
              <a:path w="4899948" h="3344214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030709" y="9258300"/>
            <a:ext cx="3059829" cy="751049"/>
          </a:xfrm>
          <a:custGeom>
            <a:avLst/>
            <a:gdLst/>
            <a:ahLst/>
            <a:cxnLst/>
            <a:rect l="l" t="t" r="r" b="b"/>
            <a:pathLst>
              <a:path w="3059829" h="75104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215205" y="8540136"/>
            <a:ext cx="4602314" cy="3618569"/>
          </a:xfrm>
          <a:custGeom>
            <a:avLst/>
            <a:gdLst/>
            <a:ahLst/>
            <a:cxnLst/>
            <a:rect l="l" t="t" r="r" b="b"/>
            <a:pathLst>
              <a:path w="4602314" h="3618569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674156" y="-1072630"/>
            <a:ext cx="4899948" cy="3068592"/>
          </a:xfrm>
          <a:custGeom>
            <a:avLst/>
            <a:gdLst/>
            <a:ahLst/>
            <a:cxnLst/>
            <a:rect l="l" t="t" r="r" b="b"/>
            <a:pathLst>
              <a:path w="4899948" h="3068592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2686214" y="-2578193"/>
            <a:ext cx="4292424" cy="3870986"/>
          </a:xfrm>
          <a:custGeom>
            <a:avLst/>
            <a:gdLst/>
            <a:ahLst/>
            <a:cxnLst/>
            <a:rect l="l" t="t" r="r" b="b"/>
            <a:pathLst>
              <a:path w="4292424" h="3870986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138935" y="9258300"/>
            <a:ext cx="4076270" cy="2863579"/>
          </a:xfrm>
          <a:custGeom>
            <a:avLst/>
            <a:gdLst/>
            <a:ahLst/>
            <a:cxnLst/>
            <a:rect l="l" t="t" r="r" b="b"/>
            <a:pathLst>
              <a:path w="4076270" h="2863579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409323" y="-2700100"/>
            <a:ext cx="5493058" cy="4114800"/>
          </a:xfrm>
          <a:custGeom>
            <a:avLst/>
            <a:gdLst/>
            <a:ahLst/>
            <a:cxnLst/>
            <a:rect l="l" t="t" r="r" b="b"/>
            <a:pathLst>
              <a:path w="5493058" h="4114800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4747568">
            <a:off x="-2972342" y="3665317"/>
            <a:ext cx="4896097" cy="2735694"/>
          </a:xfrm>
          <a:custGeom>
            <a:avLst/>
            <a:gdLst/>
            <a:ahLst/>
            <a:cxnLst/>
            <a:rect l="l" t="t" r="r" b="b"/>
            <a:pathLst>
              <a:path w="4896097" h="2735694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831481" y="-1626507"/>
            <a:ext cx="2892762" cy="2919301"/>
          </a:xfrm>
          <a:custGeom>
            <a:avLst/>
            <a:gdLst/>
            <a:ahLst/>
            <a:cxnLst/>
            <a:rect l="l" t="t" r="r" b="b"/>
            <a:pathLst>
              <a:path w="2892762" h="2919301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259300" y="2262342"/>
            <a:ext cx="3575541" cy="3575541"/>
          </a:xfrm>
          <a:custGeom>
            <a:avLst/>
            <a:gdLst/>
            <a:ahLst/>
            <a:cxnLst/>
            <a:rect l="l" t="t" r="r" b="b"/>
            <a:pathLst>
              <a:path w="3575541" h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2570549" y="9093737"/>
            <a:ext cx="2587020" cy="2386526"/>
          </a:xfrm>
          <a:custGeom>
            <a:avLst/>
            <a:gdLst/>
            <a:ahLst/>
            <a:cxnLst/>
            <a:rect l="l" t="t" r="r" b="b"/>
            <a:pathLst>
              <a:path w="2587020" h="2386526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282649">
            <a:off x="16440369" y="6970869"/>
            <a:ext cx="3382987" cy="1154444"/>
          </a:xfrm>
          <a:custGeom>
            <a:avLst/>
            <a:gdLst/>
            <a:ahLst/>
            <a:cxnLst/>
            <a:rect l="l" t="t" r="r" b="b"/>
            <a:pathLst>
              <a:path w="3382987" h="1154444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978638" y="-642644"/>
            <a:ext cx="3104522" cy="3342688"/>
          </a:xfrm>
          <a:custGeom>
            <a:avLst/>
            <a:gdLst/>
            <a:ahLst/>
            <a:cxnLst/>
            <a:rect l="l" t="t" r="r" b="b"/>
            <a:pathLst>
              <a:path w="3104522" h="3342688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5020652" y="2338862"/>
            <a:ext cx="8139773" cy="2515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4"/>
              </a:lnSpc>
            </a:pPr>
            <a:r>
              <a:rPr lang="en-US" sz="10890" b="1">
                <a:solidFill>
                  <a:srgbClr val="133346"/>
                </a:solidFill>
                <a:latin typeface="DM Sans Bold"/>
                <a:ea typeface="DM Sans Bold"/>
                <a:cs typeface="DM Sans Bold"/>
                <a:sym typeface="DM Sans Bold"/>
              </a:rPr>
              <a:t>Thank you very much!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53204" y="6410826"/>
            <a:ext cx="4437334" cy="251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4"/>
              </a:lnSpc>
            </a:pPr>
            <a:endParaRPr/>
          </a:p>
          <a:p>
            <a:pPr algn="ctr">
              <a:lnSpc>
                <a:spcPts val="1814"/>
              </a:lnSpc>
            </a:pPr>
            <a:endParaRPr/>
          </a:p>
          <a:p>
            <a:pPr algn="ctr">
              <a:lnSpc>
                <a:spcPts val="3914"/>
              </a:lnSpc>
            </a:pPr>
            <a:r>
              <a:rPr lang="en-US" sz="2796" b="1">
                <a:solidFill>
                  <a:srgbClr val="13334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Mel Buhr</a:t>
            </a:r>
          </a:p>
          <a:p>
            <a:pPr algn="ctr">
              <a:lnSpc>
                <a:spcPts val="3914"/>
              </a:lnSpc>
            </a:pPr>
            <a:r>
              <a:rPr lang="en-US" sz="2796">
                <a:solidFill>
                  <a:srgbClr val="13334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Partner Services Manager</a:t>
            </a:r>
          </a:p>
          <a:p>
            <a:pPr algn="ctr">
              <a:lnSpc>
                <a:spcPts val="3914"/>
              </a:lnSpc>
            </a:pPr>
            <a:r>
              <a:rPr lang="en-US" sz="2796">
                <a:solidFill>
                  <a:srgbClr val="13334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mbuhr@foodbankofalaska.org</a:t>
            </a:r>
          </a:p>
          <a:p>
            <a:pPr algn="l">
              <a:lnSpc>
                <a:spcPts val="1555"/>
              </a:lnSpc>
            </a:pPr>
            <a:endParaRPr lang="en-US" sz="2796">
              <a:solidFill>
                <a:srgbClr val="13334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>
              <a:lnSpc>
                <a:spcPts val="1555"/>
              </a:lnSpc>
            </a:pPr>
            <a:endParaRPr lang="en-US" sz="2796">
              <a:solidFill>
                <a:srgbClr val="13334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>
              <a:lnSpc>
                <a:spcPts val="1555"/>
              </a:lnSpc>
            </a:pPr>
            <a:endParaRPr lang="en-US" sz="2796">
              <a:solidFill>
                <a:srgbClr val="13334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223695" y="5799783"/>
            <a:ext cx="5840611" cy="469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6"/>
              </a:lnSpc>
              <a:spcBef>
                <a:spcPct val="0"/>
              </a:spcBef>
            </a:pPr>
            <a:r>
              <a:rPr lang="en-US" sz="2864" spc="45">
                <a:solidFill>
                  <a:srgbClr val="133346"/>
                </a:solidFill>
                <a:latin typeface="DM Sans"/>
                <a:ea typeface="DM Sans"/>
                <a:cs typeface="DM Sans"/>
                <a:sym typeface="DM Sans"/>
              </a:rPr>
              <a:t>Questions? Feel free to reach out: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144000" y="6424708"/>
            <a:ext cx="6222950" cy="2512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4"/>
              </a:lnSpc>
            </a:pPr>
            <a:endParaRPr/>
          </a:p>
          <a:p>
            <a:pPr algn="ctr">
              <a:lnSpc>
                <a:spcPts val="1814"/>
              </a:lnSpc>
            </a:pPr>
            <a:endParaRPr/>
          </a:p>
          <a:p>
            <a:pPr algn="ctr">
              <a:lnSpc>
                <a:spcPts val="3914"/>
              </a:lnSpc>
            </a:pPr>
            <a:r>
              <a:rPr lang="en-US" sz="2796" b="1">
                <a:solidFill>
                  <a:srgbClr val="133346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Rebecca Guyer</a:t>
            </a:r>
          </a:p>
          <a:p>
            <a:pPr algn="ctr">
              <a:lnSpc>
                <a:spcPts val="3914"/>
              </a:lnSpc>
            </a:pPr>
            <a:r>
              <a:rPr lang="en-US" sz="2796">
                <a:solidFill>
                  <a:srgbClr val="13334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Director of Programs</a:t>
            </a:r>
          </a:p>
          <a:p>
            <a:pPr algn="ctr">
              <a:lnSpc>
                <a:spcPts val="3914"/>
              </a:lnSpc>
            </a:pPr>
            <a:r>
              <a:rPr lang="en-US" sz="2796">
                <a:solidFill>
                  <a:srgbClr val="13334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rguyer@foodbankofalaska.org</a:t>
            </a:r>
          </a:p>
          <a:p>
            <a:pPr algn="l">
              <a:lnSpc>
                <a:spcPts val="1555"/>
              </a:lnSpc>
            </a:pPr>
            <a:endParaRPr lang="en-US" sz="2796">
              <a:solidFill>
                <a:srgbClr val="13334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>
              <a:lnSpc>
                <a:spcPts val="1555"/>
              </a:lnSpc>
            </a:pPr>
            <a:endParaRPr lang="en-US" sz="2796">
              <a:solidFill>
                <a:srgbClr val="13334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algn="ctr">
              <a:lnSpc>
                <a:spcPts val="1555"/>
              </a:lnSpc>
            </a:pPr>
            <a:endParaRPr lang="en-US" sz="2796">
              <a:solidFill>
                <a:srgbClr val="13334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250</Words>
  <Application>Microsoft Office PowerPoint</Application>
  <PresentationFormat>Custom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Open Sans Bold</vt:lpstr>
      <vt:lpstr>Calibri</vt:lpstr>
      <vt:lpstr>DM Sans</vt:lpstr>
      <vt:lpstr>Roboto Condensed Bold</vt:lpstr>
      <vt:lpstr>Arial</vt:lpstr>
      <vt:lpstr>Roboto Condensed</vt:lpstr>
      <vt:lpstr>DM Sans 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 to Solution</dc:title>
  <dc:creator>Rebecca Guyer</dc:creator>
  <cp:lastModifiedBy>Rebecca Guyer</cp:lastModifiedBy>
  <cp:revision>2</cp:revision>
  <dcterms:created xsi:type="dcterms:W3CDTF">2006-08-16T00:00:00Z</dcterms:created>
  <dcterms:modified xsi:type="dcterms:W3CDTF">2025-09-16T16:26:44Z</dcterms:modified>
  <dc:identifier>DAGygGbdjDo</dc:identifier>
</cp:coreProperties>
</file>