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33"/>
  </p:notesMasterIdLst>
  <p:handoutMasterIdLst>
    <p:handoutMasterId r:id="rId34"/>
  </p:handoutMasterIdLst>
  <p:sldIdLst>
    <p:sldId id="311" r:id="rId2"/>
    <p:sldId id="256" r:id="rId3"/>
    <p:sldId id="273" r:id="rId4"/>
    <p:sldId id="275" r:id="rId5"/>
    <p:sldId id="257" r:id="rId6"/>
    <p:sldId id="296" r:id="rId7"/>
    <p:sldId id="279" r:id="rId8"/>
    <p:sldId id="281" r:id="rId9"/>
    <p:sldId id="290" r:id="rId10"/>
    <p:sldId id="278" r:id="rId11"/>
    <p:sldId id="297" r:id="rId12"/>
    <p:sldId id="302" r:id="rId13"/>
    <p:sldId id="305" r:id="rId14"/>
    <p:sldId id="303" r:id="rId15"/>
    <p:sldId id="309" r:id="rId16"/>
    <p:sldId id="283" r:id="rId17"/>
    <p:sldId id="304" r:id="rId18"/>
    <p:sldId id="306" r:id="rId19"/>
    <p:sldId id="307" r:id="rId20"/>
    <p:sldId id="285" r:id="rId21"/>
    <p:sldId id="286" r:id="rId22"/>
    <p:sldId id="268" r:id="rId23"/>
    <p:sldId id="308" r:id="rId24"/>
    <p:sldId id="287" r:id="rId25"/>
    <p:sldId id="288" r:id="rId26"/>
    <p:sldId id="293" r:id="rId27"/>
    <p:sldId id="299" r:id="rId28"/>
    <p:sldId id="295" r:id="rId29"/>
    <p:sldId id="276" r:id="rId30"/>
    <p:sldId id="298" r:id="rId31"/>
    <p:sldId id="270"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7" autoAdjust="0"/>
  </p:normalViewPr>
  <p:slideViewPr>
    <p:cSldViewPr snapToGrid="0">
      <p:cViewPr>
        <p:scale>
          <a:sx n="80" d="100"/>
          <a:sy n="80" d="100"/>
        </p:scale>
        <p:origin x="-564" y="414"/>
      </p:cViewPr>
      <p:guideLst/>
    </p:cSldViewPr>
  </p:slideViewPr>
  <p:outlineViewPr>
    <p:cViewPr>
      <p:scale>
        <a:sx n="33" d="100"/>
        <a:sy n="33" d="100"/>
      </p:scale>
      <p:origin x="0" y="-5484"/>
    </p:cViewPr>
  </p:outlineViewPr>
  <p:notesTextViewPr>
    <p:cViewPr>
      <p:scale>
        <a:sx n="3" d="2"/>
        <a:sy n="3" d="2"/>
      </p:scale>
      <p:origin x="-6" y="-18"/>
    </p:cViewPr>
  </p:notesTextViewPr>
  <p:sorterViewPr>
    <p:cViewPr>
      <p:scale>
        <a:sx n="100" d="100"/>
        <a:sy n="100" d="100"/>
      </p:scale>
      <p:origin x="0" y="0"/>
    </p:cViewPr>
  </p:sorterViewPr>
  <p:notesViewPr>
    <p:cSldViewPr snapToGrid="0">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E2CB9-2E4C-4342-A53E-3A30847C6A56}"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3D16ED46-EA52-4824-B85A-B96D0B7EC5C2}">
      <dgm:prSet/>
      <dgm:spPr/>
      <dgm:t>
        <a:bodyPr/>
        <a:lstStyle/>
        <a:p>
          <a:r>
            <a:rPr lang="en-US"/>
            <a:t>CSFP Updates and Review</a:t>
          </a:r>
        </a:p>
      </dgm:t>
    </dgm:pt>
    <dgm:pt modelId="{DCD862C8-A508-49C8-AA46-D66344AFEE13}" type="parTrans" cxnId="{ECEB31B0-2DC7-4938-A3DE-373DB4138DB1}">
      <dgm:prSet/>
      <dgm:spPr/>
      <dgm:t>
        <a:bodyPr/>
        <a:lstStyle/>
        <a:p>
          <a:endParaRPr lang="en-US"/>
        </a:p>
      </dgm:t>
    </dgm:pt>
    <dgm:pt modelId="{C49829D1-C7CA-4CBD-AE37-98802F7B0328}" type="sibTrans" cxnId="{ECEB31B0-2DC7-4938-A3DE-373DB4138DB1}">
      <dgm:prSet/>
      <dgm:spPr/>
      <dgm:t>
        <a:bodyPr/>
        <a:lstStyle/>
        <a:p>
          <a:endParaRPr lang="en-US"/>
        </a:p>
      </dgm:t>
    </dgm:pt>
    <dgm:pt modelId="{8C186C4C-9484-483F-B288-3A11A48C73FE}">
      <dgm:prSet/>
      <dgm:spPr/>
      <dgm:t>
        <a:bodyPr/>
        <a:lstStyle/>
        <a:p>
          <a:r>
            <a:rPr lang="en-US"/>
            <a:t>Recertification Process and Dates</a:t>
          </a:r>
        </a:p>
      </dgm:t>
    </dgm:pt>
    <dgm:pt modelId="{A187FBF7-CD29-427B-9F22-B6A0A813FE36}" type="parTrans" cxnId="{C967CEDF-F68B-4154-B4A9-1501DB86EB6C}">
      <dgm:prSet/>
      <dgm:spPr/>
      <dgm:t>
        <a:bodyPr/>
        <a:lstStyle/>
        <a:p>
          <a:endParaRPr lang="en-US"/>
        </a:p>
      </dgm:t>
    </dgm:pt>
    <dgm:pt modelId="{A9B88116-5AA0-416E-9336-40492CA3BDEB}" type="sibTrans" cxnId="{C967CEDF-F68B-4154-B4A9-1501DB86EB6C}">
      <dgm:prSet/>
      <dgm:spPr/>
      <dgm:t>
        <a:bodyPr/>
        <a:lstStyle/>
        <a:p>
          <a:endParaRPr lang="en-US"/>
        </a:p>
      </dgm:t>
    </dgm:pt>
    <dgm:pt modelId="{FD97484C-BA87-48AA-B48E-257F8BC4FE45}">
      <dgm:prSet/>
      <dgm:spPr/>
      <dgm:t>
        <a:bodyPr/>
        <a:lstStyle/>
        <a:p>
          <a:r>
            <a:rPr lang="en-US"/>
            <a:t>CSFP Application &amp; Eligibility</a:t>
          </a:r>
        </a:p>
      </dgm:t>
    </dgm:pt>
    <dgm:pt modelId="{AA2643C2-443A-4742-991E-917EBC9F2713}" type="parTrans" cxnId="{3EFD8C8B-C4A7-4718-8A44-A9686CFEC1B5}">
      <dgm:prSet/>
      <dgm:spPr/>
      <dgm:t>
        <a:bodyPr/>
        <a:lstStyle/>
        <a:p>
          <a:endParaRPr lang="en-US"/>
        </a:p>
      </dgm:t>
    </dgm:pt>
    <dgm:pt modelId="{09EFD14B-CDD3-4E14-BFDE-E2A3C1B06E50}" type="sibTrans" cxnId="{3EFD8C8B-C4A7-4718-8A44-A9686CFEC1B5}">
      <dgm:prSet/>
      <dgm:spPr/>
      <dgm:t>
        <a:bodyPr/>
        <a:lstStyle/>
        <a:p>
          <a:endParaRPr lang="en-US"/>
        </a:p>
      </dgm:t>
    </dgm:pt>
    <dgm:pt modelId="{6C661726-752C-4E33-A9BB-E2B3FE248291}">
      <dgm:prSet/>
      <dgm:spPr/>
      <dgm:t>
        <a:bodyPr/>
        <a:lstStyle/>
        <a:p>
          <a:r>
            <a:rPr lang="en-US"/>
            <a:t>Monthly Reports</a:t>
          </a:r>
        </a:p>
      </dgm:t>
    </dgm:pt>
    <dgm:pt modelId="{1DA14288-C1E2-424C-A5D3-F5791F11A4DF}" type="parTrans" cxnId="{DF5EF247-3D9C-47BA-B652-42FECEE81A16}">
      <dgm:prSet/>
      <dgm:spPr/>
      <dgm:t>
        <a:bodyPr/>
        <a:lstStyle/>
        <a:p>
          <a:endParaRPr lang="en-US"/>
        </a:p>
      </dgm:t>
    </dgm:pt>
    <dgm:pt modelId="{9E786141-7919-4FE0-A1B0-E2E8A7DE986E}" type="sibTrans" cxnId="{DF5EF247-3D9C-47BA-B652-42FECEE81A16}">
      <dgm:prSet/>
      <dgm:spPr/>
      <dgm:t>
        <a:bodyPr/>
        <a:lstStyle/>
        <a:p>
          <a:endParaRPr lang="en-US"/>
        </a:p>
      </dgm:t>
    </dgm:pt>
    <dgm:pt modelId="{51FC3E8C-4DA5-4A0D-8D8A-76DC5326B736}">
      <dgm:prSet/>
      <dgm:spPr/>
      <dgm:t>
        <a:bodyPr/>
        <a:lstStyle/>
        <a:p>
          <a:r>
            <a:rPr lang="en-US"/>
            <a:t>Other Forms and Policy Requirements</a:t>
          </a:r>
        </a:p>
      </dgm:t>
    </dgm:pt>
    <dgm:pt modelId="{9606EE1C-D71D-49CE-869B-37AA7B69BB1B}" type="parTrans" cxnId="{2734BE73-F48A-4915-85BD-DE82BC0FD1A0}">
      <dgm:prSet/>
      <dgm:spPr/>
      <dgm:t>
        <a:bodyPr/>
        <a:lstStyle/>
        <a:p>
          <a:endParaRPr lang="en-US"/>
        </a:p>
      </dgm:t>
    </dgm:pt>
    <dgm:pt modelId="{85B01B03-B855-4846-9C74-B2684D811061}" type="sibTrans" cxnId="{2734BE73-F48A-4915-85BD-DE82BC0FD1A0}">
      <dgm:prSet/>
      <dgm:spPr/>
      <dgm:t>
        <a:bodyPr/>
        <a:lstStyle/>
        <a:p>
          <a:endParaRPr lang="en-US"/>
        </a:p>
      </dgm:t>
    </dgm:pt>
    <dgm:pt modelId="{4F7E67FF-12A3-4174-B1FD-EEE49CDB755E}" type="pres">
      <dgm:prSet presAssocID="{436E2CB9-2E4C-4342-A53E-3A30847C6A56}" presName="vert0" presStyleCnt="0">
        <dgm:presLayoutVars>
          <dgm:dir/>
          <dgm:animOne val="branch"/>
          <dgm:animLvl val="lvl"/>
        </dgm:presLayoutVars>
      </dgm:prSet>
      <dgm:spPr/>
    </dgm:pt>
    <dgm:pt modelId="{8FF93645-C3A6-4B45-9AFB-EB073FD6E496}" type="pres">
      <dgm:prSet presAssocID="{3D16ED46-EA52-4824-B85A-B96D0B7EC5C2}" presName="thickLine" presStyleLbl="alignNode1" presStyleIdx="0" presStyleCnt="5"/>
      <dgm:spPr/>
    </dgm:pt>
    <dgm:pt modelId="{BC810221-973A-479D-9C3B-0DB97B32FEB7}" type="pres">
      <dgm:prSet presAssocID="{3D16ED46-EA52-4824-B85A-B96D0B7EC5C2}" presName="horz1" presStyleCnt="0"/>
      <dgm:spPr/>
    </dgm:pt>
    <dgm:pt modelId="{31330EEF-C964-42F4-BCE1-AFA92B8B0C9D}" type="pres">
      <dgm:prSet presAssocID="{3D16ED46-EA52-4824-B85A-B96D0B7EC5C2}" presName="tx1" presStyleLbl="revTx" presStyleIdx="0" presStyleCnt="5"/>
      <dgm:spPr/>
    </dgm:pt>
    <dgm:pt modelId="{D90191B5-001B-4586-8927-F5EF9BBBCC0E}" type="pres">
      <dgm:prSet presAssocID="{3D16ED46-EA52-4824-B85A-B96D0B7EC5C2}" presName="vert1" presStyleCnt="0"/>
      <dgm:spPr/>
    </dgm:pt>
    <dgm:pt modelId="{A1FC97EE-0764-4913-BEBA-4A93F5EB2E35}" type="pres">
      <dgm:prSet presAssocID="{8C186C4C-9484-483F-B288-3A11A48C73FE}" presName="thickLine" presStyleLbl="alignNode1" presStyleIdx="1" presStyleCnt="5"/>
      <dgm:spPr/>
    </dgm:pt>
    <dgm:pt modelId="{E1A4822B-5F14-46B3-9E1D-38CB9AB177A1}" type="pres">
      <dgm:prSet presAssocID="{8C186C4C-9484-483F-B288-3A11A48C73FE}" presName="horz1" presStyleCnt="0"/>
      <dgm:spPr/>
    </dgm:pt>
    <dgm:pt modelId="{49C03B92-7C61-4996-9171-466851ECDDC2}" type="pres">
      <dgm:prSet presAssocID="{8C186C4C-9484-483F-B288-3A11A48C73FE}" presName="tx1" presStyleLbl="revTx" presStyleIdx="1" presStyleCnt="5"/>
      <dgm:spPr/>
    </dgm:pt>
    <dgm:pt modelId="{2828DD8D-5077-4FC7-9CAD-E5DB94B450E2}" type="pres">
      <dgm:prSet presAssocID="{8C186C4C-9484-483F-B288-3A11A48C73FE}" presName="vert1" presStyleCnt="0"/>
      <dgm:spPr/>
    </dgm:pt>
    <dgm:pt modelId="{7E09AEED-FB19-4BDE-881C-D1A31469D953}" type="pres">
      <dgm:prSet presAssocID="{FD97484C-BA87-48AA-B48E-257F8BC4FE45}" presName="thickLine" presStyleLbl="alignNode1" presStyleIdx="2" presStyleCnt="5"/>
      <dgm:spPr/>
    </dgm:pt>
    <dgm:pt modelId="{34E23E8B-9E71-47F7-A911-6FD9B99BE65C}" type="pres">
      <dgm:prSet presAssocID="{FD97484C-BA87-48AA-B48E-257F8BC4FE45}" presName="horz1" presStyleCnt="0"/>
      <dgm:spPr/>
    </dgm:pt>
    <dgm:pt modelId="{848541D9-49B5-4B5F-A43D-33677E4D8AA8}" type="pres">
      <dgm:prSet presAssocID="{FD97484C-BA87-48AA-B48E-257F8BC4FE45}" presName="tx1" presStyleLbl="revTx" presStyleIdx="2" presStyleCnt="5"/>
      <dgm:spPr/>
    </dgm:pt>
    <dgm:pt modelId="{2AD8C5B8-964C-4FD3-A16D-C1B52851E08B}" type="pres">
      <dgm:prSet presAssocID="{FD97484C-BA87-48AA-B48E-257F8BC4FE45}" presName="vert1" presStyleCnt="0"/>
      <dgm:spPr/>
    </dgm:pt>
    <dgm:pt modelId="{F32F2400-22D5-4F44-8215-4919E57DD290}" type="pres">
      <dgm:prSet presAssocID="{6C661726-752C-4E33-A9BB-E2B3FE248291}" presName="thickLine" presStyleLbl="alignNode1" presStyleIdx="3" presStyleCnt="5"/>
      <dgm:spPr/>
    </dgm:pt>
    <dgm:pt modelId="{761109B0-FF07-46F5-BE66-FC8098CE1A6F}" type="pres">
      <dgm:prSet presAssocID="{6C661726-752C-4E33-A9BB-E2B3FE248291}" presName="horz1" presStyleCnt="0"/>
      <dgm:spPr/>
    </dgm:pt>
    <dgm:pt modelId="{B8788DB3-3C9D-486F-960F-14F76D5877F7}" type="pres">
      <dgm:prSet presAssocID="{6C661726-752C-4E33-A9BB-E2B3FE248291}" presName="tx1" presStyleLbl="revTx" presStyleIdx="3" presStyleCnt="5"/>
      <dgm:spPr/>
    </dgm:pt>
    <dgm:pt modelId="{968910C5-4739-470C-9ABB-1B679FB8F0FA}" type="pres">
      <dgm:prSet presAssocID="{6C661726-752C-4E33-A9BB-E2B3FE248291}" presName="vert1" presStyleCnt="0"/>
      <dgm:spPr/>
    </dgm:pt>
    <dgm:pt modelId="{3452C58E-986C-462D-8601-E8985D9CFBB3}" type="pres">
      <dgm:prSet presAssocID="{51FC3E8C-4DA5-4A0D-8D8A-76DC5326B736}" presName="thickLine" presStyleLbl="alignNode1" presStyleIdx="4" presStyleCnt="5"/>
      <dgm:spPr/>
    </dgm:pt>
    <dgm:pt modelId="{8D522EB8-14A6-43CA-A171-6FB3802FBC53}" type="pres">
      <dgm:prSet presAssocID="{51FC3E8C-4DA5-4A0D-8D8A-76DC5326B736}" presName="horz1" presStyleCnt="0"/>
      <dgm:spPr/>
    </dgm:pt>
    <dgm:pt modelId="{094C620D-622F-4AAA-BE47-3AD132EB03C3}" type="pres">
      <dgm:prSet presAssocID="{51FC3E8C-4DA5-4A0D-8D8A-76DC5326B736}" presName="tx1" presStyleLbl="revTx" presStyleIdx="4" presStyleCnt="5"/>
      <dgm:spPr/>
    </dgm:pt>
    <dgm:pt modelId="{78B17D41-DB5C-41AC-A1EA-ADE2A39F9026}" type="pres">
      <dgm:prSet presAssocID="{51FC3E8C-4DA5-4A0D-8D8A-76DC5326B736}" presName="vert1" presStyleCnt="0"/>
      <dgm:spPr/>
    </dgm:pt>
  </dgm:ptLst>
  <dgm:cxnLst>
    <dgm:cxn modelId="{F95C1206-0410-4B2B-BFCB-D45A4E970628}" type="presOf" srcId="{FD97484C-BA87-48AA-B48E-257F8BC4FE45}" destId="{848541D9-49B5-4B5F-A43D-33677E4D8AA8}" srcOrd="0" destOrd="0" presId="urn:microsoft.com/office/officeart/2008/layout/LinedList"/>
    <dgm:cxn modelId="{8EDEC41B-E397-449F-A35F-B0FD4CB83DE1}" type="presOf" srcId="{3D16ED46-EA52-4824-B85A-B96D0B7EC5C2}" destId="{31330EEF-C964-42F4-BCE1-AFA92B8B0C9D}" srcOrd="0" destOrd="0" presId="urn:microsoft.com/office/officeart/2008/layout/LinedList"/>
    <dgm:cxn modelId="{825C5F65-D7DD-4563-9178-7EAEE691A9F3}" type="presOf" srcId="{6C661726-752C-4E33-A9BB-E2B3FE248291}" destId="{B8788DB3-3C9D-486F-960F-14F76D5877F7}" srcOrd="0" destOrd="0" presId="urn:microsoft.com/office/officeart/2008/layout/LinedList"/>
    <dgm:cxn modelId="{DF5EF247-3D9C-47BA-B652-42FECEE81A16}" srcId="{436E2CB9-2E4C-4342-A53E-3A30847C6A56}" destId="{6C661726-752C-4E33-A9BB-E2B3FE248291}" srcOrd="3" destOrd="0" parTransId="{1DA14288-C1E2-424C-A5D3-F5791F11A4DF}" sibTransId="{9E786141-7919-4FE0-A1B0-E2E8A7DE986E}"/>
    <dgm:cxn modelId="{7D289953-05AD-402C-B7D6-80BD9C15A0DE}" type="presOf" srcId="{8C186C4C-9484-483F-B288-3A11A48C73FE}" destId="{49C03B92-7C61-4996-9171-466851ECDDC2}" srcOrd="0" destOrd="0" presId="urn:microsoft.com/office/officeart/2008/layout/LinedList"/>
    <dgm:cxn modelId="{2734BE73-F48A-4915-85BD-DE82BC0FD1A0}" srcId="{436E2CB9-2E4C-4342-A53E-3A30847C6A56}" destId="{51FC3E8C-4DA5-4A0D-8D8A-76DC5326B736}" srcOrd="4" destOrd="0" parTransId="{9606EE1C-D71D-49CE-869B-37AA7B69BB1B}" sibTransId="{85B01B03-B855-4846-9C74-B2684D811061}"/>
    <dgm:cxn modelId="{3EFD8C8B-C4A7-4718-8A44-A9686CFEC1B5}" srcId="{436E2CB9-2E4C-4342-A53E-3A30847C6A56}" destId="{FD97484C-BA87-48AA-B48E-257F8BC4FE45}" srcOrd="2" destOrd="0" parTransId="{AA2643C2-443A-4742-991E-917EBC9F2713}" sibTransId="{09EFD14B-CDD3-4E14-BFDE-E2A3C1B06E50}"/>
    <dgm:cxn modelId="{ECEB31B0-2DC7-4938-A3DE-373DB4138DB1}" srcId="{436E2CB9-2E4C-4342-A53E-3A30847C6A56}" destId="{3D16ED46-EA52-4824-B85A-B96D0B7EC5C2}" srcOrd="0" destOrd="0" parTransId="{DCD862C8-A508-49C8-AA46-D66344AFEE13}" sibTransId="{C49829D1-C7CA-4CBD-AE37-98802F7B0328}"/>
    <dgm:cxn modelId="{B6ED7DCE-5F37-441B-9A03-AB7DCC87C257}" type="presOf" srcId="{436E2CB9-2E4C-4342-A53E-3A30847C6A56}" destId="{4F7E67FF-12A3-4174-B1FD-EEE49CDB755E}" srcOrd="0" destOrd="0" presId="urn:microsoft.com/office/officeart/2008/layout/LinedList"/>
    <dgm:cxn modelId="{C967CEDF-F68B-4154-B4A9-1501DB86EB6C}" srcId="{436E2CB9-2E4C-4342-A53E-3A30847C6A56}" destId="{8C186C4C-9484-483F-B288-3A11A48C73FE}" srcOrd="1" destOrd="0" parTransId="{A187FBF7-CD29-427B-9F22-B6A0A813FE36}" sibTransId="{A9B88116-5AA0-416E-9336-40492CA3BDEB}"/>
    <dgm:cxn modelId="{4E8F4DE6-7AB3-4F6F-BC7D-53B38D714F19}" type="presOf" srcId="{51FC3E8C-4DA5-4A0D-8D8A-76DC5326B736}" destId="{094C620D-622F-4AAA-BE47-3AD132EB03C3}" srcOrd="0" destOrd="0" presId="urn:microsoft.com/office/officeart/2008/layout/LinedList"/>
    <dgm:cxn modelId="{DDF5F524-7663-49B8-829A-9F6B0F068DDC}" type="presParOf" srcId="{4F7E67FF-12A3-4174-B1FD-EEE49CDB755E}" destId="{8FF93645-C3A6-4B45-9AFB-EB073FD6E496}" srcOrd="0" destOrd="0" presId="urn:microsoft.com/office/officeart/2008/layout/LinedList"/>
    <dgm:cxn modelId="{98E08B03-63E4-4E83-B548-9A92F6FB91F2}" type="presParOf" srcId="{4F7E67FF-12A3-4174-B1FD-EEE49CDB755E}" destId="{BC810221-973A-479D-9C3B-0DB97B32FEB7}" srcOrd="1" destOrd="0" presId="urn:microsoft.com/office/officeart/2008/layout/LinedList"/>
    <dgm:cxn modelId="{63D43189-A25E-47D9-AD4B-48031D752B33}" type="presParOf" srcId="{BC810221-973A-479D-9C3B-0DB97B32FEB7}" destId="{31330EEF-C964-42F4-BCE1-AFA92B8B0C9D}" srcOrd="0" destOrd="0" presId="urn:microsoft.com/office/officeart/2008/layout/LinedList"/>
    <dgm:cxn modelId="{38A6EB03-2BEE-4984-B422-648A93802552}" type="presParOf" srcId="{BC810221-973A-479D-9C3B-0DB97B32FEB7}" destId="{D90191B5-001B-4586-8927-F5EF9BBBCC0E}" srcOrd="1" destOrd="0" presId="urn:microsoft.com/office/officeart/2008/layout/LinedList"/>
    <dgm:cxn modelId="{1C789BEF-B683-40F9-84B2-DAEA67D45D69}" type="presParOf" srcId="{4F7E67FF-12A3-4174-B1FD-EEE49CDB755E}" destId="{A1FC97EE-0764-4913-BEBA-4A93F5EB2E35}" srcOrd="2" destOrd="0" presId="urn:microsoft.com/office/officeart/2008/layout/LinedList"/>
    <dgm:cxn modelId="{96073571-51AD-4F69-8068-FAF8D183C9EE}" type="presParOf" srcId="{4F7E67FF-12A3-4174-B1FD-EEE49CDB755E}" destId="{E1A4822B-5F14-46B3-9E1D-38CB9AB177A1}" srcOrd="3" destOrd="0" presId="urn:microsoft.com/office/officeart/2008/layout/LinedList"/>
    <dgm:cxn modelId="{15E65707-536B-4FFF-99BB-EAD9BCD15831}" type="presParOf" srcId="{E1A4822B-5F14-46B3-9E1D-38CB9AB177A1}" destId="{49C03B92-7C61-4996-9171-466851ECDDC2}" srcOrd="0" destOrd="0" presId="urn:microsoft.com/office/officeart/2008/layout/LinedList"/>
    <dgm:cxn modelId="{8B20D09B-291F-4029-AA65-D366A242B02B}" type="presParOf" srcId="{E1A4822B-5F14-46B3-9E1D-38CB9AB177A1}" destId="{2828DD8D-5077-4FC7-9CAD-E5DB94B450E2}" srcOrd="1" destOrd="0" presId="urn:microsoft.com/office/officeart/2008/layout/LinedList"/>
    <dgm:cxn modelId="{1C93D5BC-760F-4668-AF0F-CAF27B3CAEE7}" type="presParOf" srcId="{4F7E67FF-12A3-4174-B1FD-EEE49CDB755E}" destId="{7E09AEED-FB19-4BDE-881C-D1A31469D953}" srcOrd="4" destOrd="0" presId="urn:microsoft.com/office/officeart/2008/layout/LinedList"/>
    <dgm:cxn modelId="{3A1547E4-233E-4649-B70B-EEF629B75692}" type="presParOf" srcId="{4F7E67FF-12A3-4174-B1FD-EEE49CDB755E}" destId="{34E23E8B-9E71-47F7-A911-6FD9B99BE65C}" srcOrd="5" destOrd="0" presId="urn:microsoft.com/office/officeart/2008/layout/LinedList"/>
    <dgm:cxn modelId="{04994D74-CF58-4238-A349-8F57E003EC2D}" type="presParOf" srcId="{34E23E8B-9E71-47F7-A911-6FD9B99BE65C}" destId="{848541D9-49B5-4B5F-A43D-33677E4D8AA8}" srcOrd="0" destOrd="0" presId="urn:microsoft.com/office/officeart/2008/layout/LinedList"/>
    <dgm:cxn modelId="{BEF3ED70-50D9-4407-92DA-B52E25760FE5}" type="presParOf" srcId="{34E23E8B-9E71-47F7-A911-6FD9B99BE65C}" destId="{2AD8C5B8-964C-4FD3-A16D-C1B52851E08B}" srcOrd="1" destOrd="0" presId="urn:microsoft.com/office/officeart/2008/layout/LinedList"/>
    <dgm:cxn modelId="{B28325A9-C9D7-4202-A383-089BB5D3FF5E}" type="presParOf" srcId="{4F7E67FF-12A3-4174-B1FD-EEE49CDB755E}" destId="{F32F2400-22D5-4F44-8215-4919E57DD290}" srcOrd="6" destOrd="0" presId="urn:microsoft.com/office/officeart/2008/layout/LinedList"/>
    <dgm:cxn modelId="{F79FF72F-61C1-4DCB-A13F-DDFA06249B45}" type="presParOf" srcId="{4F7E67FF-12A3-4174-B1FD-EEE49CDB755E}" destId="{761109B0-FF07-46F5-BE66-FC8098CE1A6F}" srcOrd="7" destOrd="0" presId="urn:microsoft.com/office/officeart/2008/layout/LinedList"/>
    <dgm:cxn modelId="{20220007-D1DD-4D6B-960C-6CA7EE8DB012}" type="presParOf" srcId="{761109B0-FF07-46F5-BE66-FC8098CE1A6F}" destId="{B8788DB3-3C9D-486F-960F-14F76D5877F7}" srcOrd="0" destOrd="0" presId="urn:microsoft.com/office/officeart/2008/layout/LinedList"/>
    <dgm:cxn modelId="{F7AD2078-37DB-42A9-B8CB-11E91CEFE380}" type="presParOf" srcId="{761109B0-FF07-46F5-BE66-FC8098CE1A6F}" destId="{968910C5-4739-470C-9ABB-1B679FB8F0FA}" srcOrd="1" destOrd="0" presId="urn:microsoft.com/office/officeart/2008/layout/LinedList"/>
    <dgm:cxn modelId="{D86C479D-5A94-400F-A802-370EA7B2B2FB}" type="presParOf" srcId="{4F7E67FF-12A3-4174-B1FD-EEE49CDB755E}" destId="{3452C58E-986C-462D-8601-E8985D9CFBB3}" srcOrd="8" destOrd="0" presId="urn:microsoft.com/office/officeart/2008/layout/LinedList"/>
    <dgm:cxn modelId="{BF7B7661-333A-4768-92DD-15DF19FB45E9}" type="presParOf" srcId="{4F7E67FF-12A3-4174-B1FD-EEE49CDB755E}" destId="{8D522EB8-14A6-43CA-A171-6FB3802FBC53}" srcOrd="9" destOrd="0" presId="urn:microsoft.com/office/officeart/2008/layout/LinedList"/>
    <dgm:cxn modelId="{735F27F8-5875-4F9D-83A8-E977C4F30AE3}" type="presParOf" srcId="{8D522EB8-14A6-43CA-A171-6FB3802FBC53}" destId="{094C620D-622F-4AAA-BE47-3AD132EB03C3}" srcOrd="0" destOrd="0" presId="urn:microsoft.com/office/officeart/2008/layout/LinedList"/>
    <dgm:cxn modelId="{3D5CC54C-F18E-401C-AF28-192B54694642}" type="presParOf" srcId="{8D522EB8-14A6-43CA-A171-6FB3802FBC53}" destId="{78B17D41-DB5C-41AC-A1EA-ADE2A39F90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64C3D-F6A9-4C5C-A73E-0C017AFFE38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FAEAF850-77C9-4DEC-A67D-23F4B8D25D24}">
      <dgm:prSet/>
      <dgm:spPr/>
      <dgm:t>
        <a:bodyPr/>
        <a:lstStyle/>
        <a:p>
          <a:r>
            <a:rPr lang="en-US" dirty="0"/>
            <a:t>We have moved to a rolling recertification meaning every month you might receive recertification forms for clients that are due.</a:t>
          </a:r>
        </a:p>
      </dgm:t>
    </dgm:pt>
    <dgm:pt modelId="{C9649409-3B42-4DDF-9022-46A8D13FE888}" type="parTrans" cxnId="{2C108D10-8EA0-4A3B-8A4C-86FF468E076E}">
      <dgm:prSet/>
      <dgm:spPr/>
      <dgm:t>
        <a:bodyPr/>
        <a:lstStyle/>
        <a:p>
          <a:endParaRPr lang="en-US"/>
        </a:p>
      </dgm:t>
    </dgm:pt>
    <dgm:pt modelId="{D1605765-D644-429F-B21D-6B993F259E56}" type="sibTrans" cxnId="{2C108D10-8EA0-4A3B-8A4C-86FF468E076E}">
      <dgm:prSet/>
      <dgm:spPr/>
      <dgm:t>
        <a:bodyPr/>
        <a:lstStyle/>
        <a:p>
          <a:endParaRPr lang="en-US"/>
        </a:p>
      </dgm:t>
    </dgm:pt>
    <dgm:pt modelId="{A2958357-33AC-43E0-BDA5-08611EE837DB}">
      <dgm:prSet/>
      <dgm:spPr/>
      <dgm:t>
        <a:bodyPr/>
        <a:lstStyle/>
        <a:p>
          <a:r>
            <a:rPr lang="en-US"/>
            <a:t>There may be some months you do not receive any forms.</a:t>
          </a:r>
        </a:p>
      </dgm:t>
    </dgm:pt>
    <dgm:pt modelId="{EE6D2AD3-97A7-4464-8A6E-66E9A8FC0DBD}" type="parTrans" cxnId="{D255BD10-5D7F-4DFC-9F5A-823DDE7C4BF1}">
      <dgm:prSet/>
      <dgm:spPr/>
      <dgm:t>
        <a:bodyPr/>
        <a:lstStyle/>
        <a:p>
          <a:endParaRPr lang="en-US"/>
        </a:p>
      </dgm:t>
    </dgm:pt>
    <dgm:pt modelId="{19B09475-3A77-4BE6-895C-AA96B0D60D73}" type="sibTrans" cxnId="{D255BD10-5D7F-4DFC-9F5A-823DDE7C4BF1}">
      <dgm:prSet/>
      <dgm:spPr/>
      <dgm:t>
        <a:bodyPr/>
        <a:lstStyle/>
        <a:p>
          <a:endParaRPr lang="en-US"/>
        </a:p>
      </dgm:t>
    </dgm:pt>
    <dgm:pt modelId="{2B227FD9-6C5F-4A12-86CB-53BDA05F83CC}" type="pres">
      <dgm:prSet presAssocID="{F3F64C3D-F6A9-4C5C-A73E-0C017AFFE380}" presName="Name0" presStyleCnt="0">
        <dgm:presLayoutVars>
          <dgm:dir/>
          <dgm:animLvl val="lvl"/>
          <dgm:resizeHandles val="exact"/>
        </dgm:presLayoutVars>
      </dgm:prSet>
      <dgm:spPr/>
    </dgm:pt>
    <dgm:pt modelId="{CFADF5E0-E601-45B0-AD2C-DBD3E86DC05D}" type="pres">
      <dgm:prSet presAssocID="{A2958357-33AC-43E0-BDA5-08611EE837DB}" presName="boxAndChildren" presStyleCnt="0"/>
      <dgm:spPr/>
    </dgm:pt>
    <dgm:pt modelId="{EB36BC42-24F8-4947-A445-679C1AEC182E}" type="pres">
      <dgm:prSet presAssocID="{A2958357-33AC-43E0-BDA5-08611EE837DB}" presName="parentTextBox" presStyleLbl="node1" presStyleIdx="0" presStyleCnt="2"/>
      <dgm:spPr/>
    </dgm:pt>
    <dgm:pt modelId="{D5BEFA17-522E-4167-A994-1478F5D672B9}" type="pres">
      <dgm:prSet presAssocID="{D1605765-D644-429F-B21D-6B993F259E56}" presName="sp" presStyleCnt="0"/>
      <dgm:spPr/>
    </dgm:pt>
    <dgm:pt modelId="{F16573B7-804A-4F39-A827-DAC733E2C2E3}" type="pres">
      <dgm:prSet presAssocID="{FAEAF850-77C9-4DEC-A67D-23F4B8D25D24}" presName="arrowAndChildren" presStyleCnt="0"/>
      <dgm:spPr/>
    </dgm:pt>
    <dgm:pt modelId="{364A469F-EFC2-45A4-9CAC-BB642DB180B0}" type="pres">
      <dgm:prSet presAssocID="{FAEAF850-77C9-4DEC-A67D-23F4B8D25D24}" presName="parentTextArrow" presStyleLbl="node1" presStyleIdx="1" presStyleCnt="2"/>
      <dgm:spPr/>
    </dgm:pt>
  </dgm:ptLst>
  <dgm:cxnLst>
    <dgm:cxn modelId="{2C108D10-8EA0-4A3B-8A4C-86FF468E076E}" srcId="{F3F64C3D-F6A9-4C5C-A73E-0C017AFFE380}" destId="{FAEAF850-77C9-4DEC-A67D-23F4B8D25D24}" srcOrd="0" destOrd="0" parTransId="{C9649409-3B42-4DDF-9022-46A8D13FE888}" sibTransId="{D1605765-D644-429F-B21D-6B993F259E56}"/>
    <dgm:cxn modelId="{D255BD10-5D7F-4DFC-9F5A-823DDE7C4BF1}" srcId="{F3F64C3D-F6A9-4C5C-A73E-0C017AFFE380}" destId="{A2958357-33AC-43E0-BDA5-08611EE837DB}" srcOrd="1" destOrd="0" parTransId="{EE6D2AD3-97A7-4464-8A6E-66E9A8FC0DBD}" sibTransId="{19B09475-3A77-4BE6-895C-AA96B0D60D73}"/>
    <dgm:cxn modelId="{CFBCE71A-A69D-4A59-843B-78644A3D7318}" type="presOf" srcId="{F3F64C3D-F6A9-4C5C-A73E-0C017AFFE380}" destId="{2B227FD9-6C5F-4A12-86CB-53BDA05F83CC}" srcOrd="0" destOrd="0" presId="urn:microsoft.com/office/officeart/2005/8/layout/process4"/>
    <dgm:cxn modelId="{44CBEFCC-F0A4-4860-8E92-3AAADE27AD52}" type="presOf" srcId="{A2958357-33AC-43E0-BDA5-08611EE837DB}" destId="{EB36BC42-24F8-4947-A445-679C1AEC182E}" srcOrd="0" destOrd="0" presId="urn:microsoft.com/office/officeart/2005/8/layout/process4"/>
    <dgm:cxn modelId="{EC8CBEFD-012F-48FB-A370-6719C3D95368}" type="presOf" srcId="{FAEAF850-77C9-4DEC-A67D-23F4B8D25D24}" destId="{364A469F-EFC2-45A4-9CAC-BB642DB180B0}" srcOrd="0" destOrd="0" presId="urn:microsoft.com/office/officeart/2005/8/layout/process4"/>
    <dgm:cxn modelId="{B7362B8B-AD0A-4205-931E-B022938D26DF}" type="presParOf" srcId="{2B227FD9-6C5F-4A12-86CB-53BDA05F83CC}" destId="{CFADF5E0-E601-45B0-AD2C-DBD3E86DC05D}" srcOrd="0" destOrd="0" presId="urn:microsoft.com/office/officeart/2005/8/layout/process4"/>
    <dgm:cxn modelId="{21DC292B-1358-421B-8480-02AB4C1EDFF7}" type="presParOf" srcId="{CFADF5E0-E601-45B0-AD2C-DBD3E86DC05D}" destId="{EB36BC42-24F8-4947-A445-679C1AEC182E}" srcOrd="0" destOrd="0" presId="urn:microsoft.com/office/officeart/2005/8/layout/process4"/>
    <dgm:cxn modelId="{97D62089-8BDA-44E6-9D26-656DC31AD406}" type="presParOf" srcId="{2B227FD9-6C5F-4A12-86CB-53BDA05F83CC}" destId="{D5BEFA17-522E-4167-A994-1478F5D672B9}" srcOrd="1" destOrd="0" presId="urn:microsoft.com/office/officeart/2005/8/layout/process4"/>
    <dgm:cxn modelId="{775FB1A6-82C2-42CB-8D98-76702C703D55}" type="presParOf" srcId="{2B227FD9-6C5F-4A12-86CB-53BDA05F83CC}" destId="{F16573B7-804A-4F39-A827-DAC733E2C2E3}" srcOrd="2" destOrd="0" presId="urn:microsoft.com/office/officeart/2005/8/layout/process4"/>
    <dgm:cxn modelId="{74897FBE-4895-4F53-85EC-FB4356CFAC69}" type="presParOf" srcId="{F16573B7-804A-4F39-A827-DAC733E2C2E3}" destId="{364A469F-EFC2-45A4-9CAC-BB642DB180B0}"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55753-46B6-48B5-AE99-77B234E269E5}"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DCD6A88-C52E-4043-A54E-0B5788E28D42}">
      <dgm:prSet/>
      <dgm:spPr/>
      <dgm:t>
        <a:bodyPr/>
        <a:lstStyle/>
        <a:p>
          <a:pPr>
            <a:lnSpc>
              <a:spcPct val="100000"/>
            </a:lnSpc>
            <a:defRPr b="1"/>
          </a:pPr>
          <a:r>
            <a:rPr lang="en-US"/>
            <a:t>The reports below are due to FBA as soon as possible after your distribution and </a:t>
          </a:r>
          <a:r>
            <a:rPr lang="en-US" b="1"/>
            <a:t>no later than the 5</a:t>
          </a:r>
          <a:r>
            <a:rPr lang="en-US" b="1" baseline="30000"/>
            <a:t>th</a:t>
          </a:r>
          <a:r>
            <a:rPr lang="en-US" b="1"/>
            <a:t> of the month</a:t>
          </a:r>
          <a:r>
            <a:rPr lang="en-US"/>
            <a:t> following your distribution:</a:t>
          </a:r>
        </a:p>
      </dgm:t>
    </dgm:pt>
    <dgm:pt modelId="{44816CE2-8086-4D37-B9F7-D66C3F103A88}" type="parTrans" cxnId="{742DDB4E-8BF3-4856-B9E0-1610AA00C3FD}">
      <dgm:prSet/>
      <dgm:spPr/>
      <dgm:t>
        <a:bodyPr/>
        <a:lstStyle/>
        <a:p>
          <a:endParaRPr lang="en-US"/>
        </a:p>
      </dgm:t>
    </dgm:pt>
    <dgm:pt modelId="{48B3724C-7D29-459A-ADA1-74698C734F1C}" type="sibTrans" cxnId="{742DDB4E-8BF3-4856-B9E0-1610AA00C3FD}">
      <dgm:prSet/>
      <dgm:spPr/>
      <dgm:t>
        <a:bodyPr/>
        <a:lstStyle/>
        <a:p>
          <a:endParaRPr lang="en-US"/>
        </a:p>
      </dgm:t>
    </dgm:pt>
    <dgm:pt modelId="{98E199FD-C9B6-4371-B0D0-34C5D3F5CA62}">
      <dgm:prSet/>
      <dgm:spPr/>
      <dgm:t>
        <a:bodyPr/>
        <a:lstStyle/>
        <a:p>
          <a:pPr>
            <a:lnSpc>
              <a:spcPct val="100000"/>
            </a:lnSpc>
          </a:pPr>
          <a:r>
            <a:rPr lang="en-US" dirty="0"/>
            <a:t>Completed Distribution List with signatures</a:t>
          </a:r>
        </a:p>
      </dgm:t>
    </dgm:pt>
    <dgm:pt modelId="{3DDB129E-49B1-4893-AC7E-72867796FDD3}" type="parTrans" cxnId="{98517A98-8C15-4370-8067-FA3F018EBA37}">
      <dgm:prSet/>
      <dgm:spPr/>
      <dgm:t>
        <a:bodyPr/>
        <a:lstStyle/>
        <a:p>
          <a:endParaRPr lang="en-US"/>
        </a:p>
      </dgm:t>
    </dgm:pt>
    <dgm:pt modelId="{EFAF1B91-6E3F-484D-B578-463946696B71}" type="sibTrans" cxnId="{98517A98-8C15-4370-8067-FA3F018EBA37}">
      <dgm:prSet/>
      <dgm:spPr/>
      <dgm:t>
        <a:bodyPr/>
        <a:lstStyle/>
        <a:p>
          <a:endParaRPr lang="en-US"/>
        </a:p>
      </dgm:t>
    </dgm:pt>
    <dgm:pt modelId="{E60DD3F4-4CE4-4A40-BD1C-5857B5A1BB3C}">
      <dgm:prSet/>
      <dgm:spPr/>
      <dgm:t>
        <a:bodyPr/>
        <a:lstStyle/>
        <a:p>
          <a:pPr>
            <a:lnSpc>
              <a:spcPct val="100000"/>
            </a:lnSpc>
          </a:pPr>
          <a:r>
            <a:rPr lang="en-US"/>
            <a:t>Completed Monthly Inventory Report (MIR)</a:t>
          </a:r>
        </a:p>
      </dgm:t>
    </dgm:pt>
    <dgm:pt modelId="{1C2AD9DA-E7CF-4863-80D2-DD16FF673659}" type="parTrans" cxnId="{51B3F541-0695-4341-8AAD-D5A5D116BA2B}">
      <dgm:prSet/>
      <dgm:spPr/>
      <dgm:t>
        <a:bodyPr/>
        <a:lstStyle/>
        <a:p>
          <a:endParaRPr lang="en-US"/>
        </a:p>
      </dgm:t>
    </dgm:pt>
    <dgm:pt modelId="{A9DA8B18-321D-4175-8089-0CF89FDE9418}" type="sibTrans" cxnId="{51B3F541-0695-4341-8AAD-D5A5D116BA2B}">
      <dgm:prSet/>
      <dgm:spPr/>
      <dgm:t>
        <a:bodyPr/>
        <a:lstStyle/>
        <a:p>
          <a:endParaRPr lang="en-US"/>
        </a:p>
      </dgm:t>
    </dgm:pt>
    <dgm:pt modelId="{EE021018-554E-41CD-967B-910B43AEBEB6}">
      <dgm:prSet/>
      <dgm:spPr/>
      <dgm:t>
        <a:bodyPr/>
        <a:lstStyle/>
        <a:p>
          <a:pPr>
            <a:lnSpc>
              <a:spcPct val="100000"/>
            </a:lnSpc>
          </a:pPr>
          <a:r>
            <a:rPr lang="en-US"/>
            <a:t>Copies of any AORs (invoices) for CSFP product received that month</a:t>
          </a:r>
        </a:p>
      </dgm:t>
    </dgm:pt>
    <dgm:pt modelId="{DC4A7D03-5251-4937-A554-85D4F6970652}" type="parTrans" cxnId="{B0D959C2-1AB4-4FCE-B4C0-99E884AC7D6B}">
      <dgm:prSet/>
      <dgm:spPr/>
      <dgm:t>
        <a:bodyPr/>
        <a:lstStyle/>
        <a:p>
          <a:endParaRPr lang="en-US"/>
        </a:p>
      </dgm:t>
    </dgm:pt>
    <dgm:pt modelId="{F65F5715-CB03-476C-A8A2-71333B37AE92}" type="sibTrans" cxnId="{B0D959C2-1AB4-4FCE-B4C0-99E884AC7D6B}">
      <dgm:prSet/>
      <dgm:spPr/>
      <dgm:t>
        <a:bodyPr/>
        <a:lstStyle/>
        <a:p>
          <a:endParaRPr lang="en-US"/>
        </a:p>
      </dgm:t>
    </dgm:pt>
    <dgm:pt modelId="{DB4D9B6E-5526-482A-AD10-40CE429D1E81}">
      <dgm:prSet/>
      <dgm:spPr/>
      <dgm:t>
        <a:bodyPr/>
        <a:lstStyle/>
        <a:p>
          <a:pPr>
            <a:lnSpc>
              <a:spcPct val="100000"/>
            </a:lnSpc>
            <a:defRPr b="1"/>
          </a:pPr>
          <a:r>
            <a:rPr lang="en-US"/>
            <a:t>We cannot send your new distribution list until we have received and processed the previous month’s reports.</a:t>
          </a:r>
        </a:p>
      </dgm:t>
    </dgm:pt>
    <dgm:pt modelId="{1EFCF63F-2D16-4C0F-B1C6-0FA47E95203B}" type="parTrans" cxnId="{13E0189F-04D4-4ACA-BDF2-E43BDB574A90}">
      <dgm:prSet/>
      <dgm:spPr/>
      <dgm:t>
        <a:bodyPr/>
        <a:lstStyle/>
        <a:p>
          <a:endParaRPr lang="en-US"/>
        </a:p>
      </dgm:t>
    </dgm:pt>
    <dgm:pt modelId="{E6FA7942-DB40-419D-891A-2B769CD1BA91}" type="sibTrans" cxnId="{13E0189F-04D4-4ACA-BDF2-E43BDB574A90}">
      <dgm:prSet/>
      <dgm:spPr/>
      <dgm:t>
        <a:bodyPr/>
        <a:lstStyle/>
        <a:p>
          <a:endParaRPr lang="en-US"/>
        </a:p>
      </dgm:t>
    </dgm:pt>
    <dgm:pt modelId="{562F1056-8212-41BF-AC4D-769AD2941188}">
      <dgm:prSet/>
      <dgm:spPr/>
      <dgm:t>
        <a:bodyPr/>
        <a:lstStyle/>
        <a:p>
          <a:pPr>
            <a:lnSpc>
              <a:spcPct val="100000"/>
            </a:lnSpc>
            <a:defRPr b="1"/>
          </a:pPr>
          <a:r>
            <a:rPr lang="en-US"/>
            <a:t>Once these are received, FBA will send out your new month’s Distribution List within 2 business days (but no earlier than the first business day of the month).</a:t>
          </a:r>
        </a:p>
      </dgm:t>
    </dgm:pt>
    <dgm:pt modelId="{AB55183D-FB72-43AA-8362-933DC9E14D3E}" type="parTrans" cxnId="{265B8CEA-CBD4-4A68-B2D7-B76D06476318}">
      <dgm:prSet/>
      <dgm:spPr/>
      <dgm:t>
        <a:bodyPr/>
        <a:lstStyle/>
        <a:p>
          <a:endParaRPr lang="en-US"/>
        </a:p>
      </dgm:t>
    </dgm:pt>
    <dgm:pt modelId="{9EA45825-F094-48B6-BFD0-10DD8E36449B}" type="sibTrans" cxnId="{265B8CEA-CBD4-4A68-B2D7-B76D06476318}">
      <dgm:prSet/>
      <dgm:spPr/>
      <dgm:t>
        <a:bodyPr/>
        <a:lstStyle/>
        <a:p>
          <a:endParaRPr lang="en-US"/>
        </a:p>
      </dgm:t>
    </dgm:pt>
    <dgm:pt modelId="{C51C9B99-D660-4A94-ACEF-118EA3D43608}" type="pres">
      <dgm:prSet presAssocID="{C6B55753-46B6-48B5-AE99-77B234E269E5}" presName="root" presStyleCnt="0">
        <dgm:presLayoutVars>
          <dgm:dir/>
          <dgm:resizeHandles val="exact"/>
        </dgm:presLayoutVars>
      </dgm:prSet>
      <dgm:spPr/>
    </dgm:pt>
    <dgm:pt modelId="{B96968E7-C346-4309-A68F-1024EF8E974D}" type="pres">
      <dgm:prSet presAssocID="{ADCD6A88-C52E-4043-A54E-0B5788E28D42}" presName="compNode" presStyleCnt="0"/>
      <dgm:spPr/>
    </dgm:pt>
    <dgm:pt modelId="{B4165D4D-82CD-464C-BF5D-E6EC77664817}" type="pres">
      <dgm:prSet presAssocID="{ADCD6A88-C52E-4043-A54E-0B5788E28D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AB7B5AA2-E880-49A7-A56E-FD40CDD9EBB0}" type="pres">
      <dgm:prSet presAssocID="{ADCD6A88-C52E-4043-A54E-0B5788E28D42}" presName="iconSpace" presStyleCnt="0"/>
      <dgm:spPr/>
    </dgm:pt>
    <dgm:pt modelId="{9D56896C-C97F-49D7-A83C-681AFEB7AE65}" type="pres">
      <dgm:prSet presAssocID="{ADCD6A88-C52E-4043-A54E-0B5788E28D42}" presName="parTx" presStyleLbl="revTx" presStyleIdx="0" presStyleCnt="6">
        <dgm:presLayoutVars>
          <dgm:chMax val="0"/>
          <dgm:chPref val="0"/>
        </dgm:presLayoutVars>
      </dgm:prSet>
      <dgm:spPr/>
    </dgm:pt>
    <dgm:pt modelId="{834B5550-1E04-4F36-8700-FA78DD975DBC}" type="pres">
      <dgm:prSet presAssocID="{ADCD6A88-C52E-4043-A54E-0B5788E28D42}" presName="txSpace" presStyleCnt="0"/>
      <dgm:spPr/>
    </dgm:pt>
    <dgm:pt modelId="{BE4912AF-98DC-4761-88E2-F05D12420600}" type="pres">
      <dgm:prSet presAssocID="{ADCD6A88-C52E-4043-A54E-0B5788E28D42}" presName="desTx" presStyleLbl="revTx" presStyleIdx="1" presStyleCnt="6">
        <dgm:presLayoutVars/>
      </dgm:prSet>
      <dgm:spPr/>
    </dgm:pt>
    <dgm:pt modelId="{3073D2C9-40ED-4798-8A22-441365541D09}" type="pres">
      <dgm:prSet presAssocID="{48B3724C-7D29-459A-ADA1-74698C734F1C}" presName="sibTrans" presStyleCnt="0"/>
      <dgm:spPr/>
    </dgm:pt>
    <dgm:pt modelId="{143FD138-E788-47FA-900D-E0580D33216B}" type="pres">
      <dgm:prSet presAssocID="{DB4D9B6E-5526-482A-AD10-40CE429D1E81}" presName="compNode" presStyleCnt="0"/>
      <dgm:spPr/>
    </dgm:pt>
    <dgm:pt modelId="{80879C9F-2A5D-4E57-A4F6-82392F9AFE96}" type="pres">
      <dgm:prSet presAssocID="{DB4D9B6E-5526-482A-AD10-40CE429D1E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a:ext>
      </dgm:extLst>
    </dgm:pt>
    <dgm:pt modelId="{D0B92494-BD5C-422B-AB36-D9EF220BE625}" type="pres">
      <dgm:prSet presAssocID="{DB4D9B6E-5526-482A-AD10-40CE429D1E81}" presName="iconSpace" presStyleCnt="0"/>
      <dgm:spPr/>
    </dgm:pt>
    <dgm:pt modelId="{5A892D8F-93D3-4968-A14E-080069081958}" type="pres">
      <dgm:prSet presAssocID="{DB4D9B6E-5526-482A-AD10-40CE429D1E81}" presName="parTx" presStyleLbl="revTx" presStyleIdx="2" presStyleCnt="6">
        <dgm:presLayoutVars>
          <dgm:chMax val="0"/>
          <dgm:chPref val="0"/>
        </dgm:presLayoutVars>
      </dgm:prSet>
      <dgm:spPr/>
    </dgm:pt>
    <dgm:pt modelId="{E27EF89F-AB9F-4991-B6D2-BDD78C6FBC40}" type="pres">
      <dgm:prSet presAssocID="{DB4D9B6E-5526-482A-AD10-40CE429D1E81}" presName="txSpace" presStyleCnt="0"/>
      <dgm:spPr/>
    </dgm:pt>
    <dgm:pt modelId="{FB2F2C6E-20C8-442E-84D7-ADB6290A3CDB}" type="pres">
      <dgm:prSet presAssocID="{DB4D9B6E-5526-482A-AD10-40CE429D1E81}" presName="desTx" presStyleLbl="revTx" presStyleIdx="3" presStyleCnt="6">
        <dgm:presLayoutVars/>
      </dgm:prSet>
      <dgm:spPr/>
    </dgm:pt>
    <dgm:pt modelId="{DB52D7E5-0326-464F-ACB9-26BD42E793A1}" type="pres">
      <dgm:prSet presAssocID="{E6FA7942-DB40-419D-891A-2B769CD1BA91}" presName="sibTrans" presStyleCnt="0"/>
      <dgm:spPr/>
    </dgm:pt>
    <dgm:pt modelId="{0334781B-BD36-45D0-9391-12CF842C8CC6}" type="pres">
      <dgm:prSet presAssocID="{562F1056-8212-41BF-AC4D-769AD2941188}" presName="compNode" presStyleCnt="0"/>
      <dgm:spPr/>
    </dgm:pt>
    <dgm:pt modelId="{97F95ABA-0993-4B11-91AC-A174CB6769CA}" type="pres">
      <dgm:prSet presAssocID="{562F1056-8212-41BF-AC4D-769AD29411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5AB50026-9D65-4FE4-8974-1AD52EFFF2BD}" type="pres">
      <dgm:prSet presAssocID="{562F1056-8212-41BF-AC4D-769AD2941188}" presName="iconSpace" presStyleCnt="0"/>
      <dgm:spPr/>
    </dgm:pt>
    <dgm:pt modelId="{BD080807-6B6A-470A-B4CF-3B781F3627C6}" type="pres">
      <dgm:prSet presAssocID="{562F1056-8212-41BF-AC4D-769AD2941188}" presName="parTx" presStyleLbl="revTx" presStyleIdx="4" presStyleCnt="6">
        <dgm:presLayoutVars>
          <dgm:chMax val="0"/>
          <dgm:chPref val="0"/>
        </dgm:presLayoutVars>
      </dgm:prSet>
      <dgm:spPr/>
    </dgm:pt>
    <dgm:pt modelId="{C6AD51CC-01C5-4479-A57F-CA77EC284674}" type="pres">
      <dgm:prSet presAssocID="{562F1056-8212-41BF-AC4D-769AD2941188}" presName="txSpace" presStyleCnt="0"/>
      <dgm:spPr/>
    </dgm:pt>
    <dgm:pt modelId="{AA3EA9B8-2165-4DAE-8E90-980E714E6FD1}" type="pres">
      <dgm:prSet presAssocID="{562F1056-8212-41BF-AC4D-769AD2941188}" presName="desTx" presStyleLbl="revTx" presStyleIdx="5" presStyleCnt="6">
        <dgm:presLayoutVars/>
      </dgm:prSet>
      <dgm:spPr/>
    </dgm:pt>
  </dgm:ptLst>
  <dgm:cxnLst>
    <dgm:cxn modelId="{A0385440-9270-4A78-A2A0-8B301BA72C1E}" type="presOf" srcId="{562F1056-8212-41BF-AC4D-769AD2941188}" destId="{BD080807-6B6A-470A-B4CF-3B781F3627C6}" srcOrd="0" destOrd="0" presId="urn:microsoft.com/office/officeart/2018/2/layout/IconLabelDescriptionList"/>
    <dgm:cxn modelId="{51B3F541-0695-4341-8AAD-D5A5D116BA2B}" srcId="{ADCD6A88-C52E-4043-A54E-0B5788E28D42}" destId="{E60DD3F4-4CE4-4A40-BD1C-5857B5A1BB3C}" srcOrd="1" destOrd="0" parTransId="{1C2AD9DA-E7CF-4863-80D2-DD16FF673659}" sibTransId="{A9DA8B18-321D-4175-8089-0CF89FDE9418}"/>
    <dgm:cxn modelId="{186C1563-AD2B-4C79-A08B-BAD2A70E309F}" type="presOf" srcId="{EE021018-554E-41CD-967B-910B43AEBEB6}" destId="{BE4912AF-98DC-4761-88E2-F05D12420600}" srcOrd="0" destOrd="2" presId="urn:microsoft.com/office/officeart/2018/2/layout/IconLabelDescriptionList"/>
    <dgm:cxn modelId="{742DDB4E-8BF3-4856-B9E0-1610AA00C3FD}" srcId="{C6B55753-46B6-48B5-AE99-77B234E269E5}" destId="{ADCD6A88-C52E-4043-A54E-0B5788E28D42}" srcOrd="0" destOrd="0" parTransId="{44816CE2-8086-4D37-B9F7-D66C3F103A88}" sibTransId="{48B3724C-7D29-459A-ADA1-74698C734F1C}"/>
    <dgm:cxn modelId="{AF234B81-68D5-487A-83F3-94AD6198DC87}" type="presOf" srcId="{98E199FD-C9B6-4371-B0D0-34C5D3F5CA62}" destId="{BE4912AF-98DC-4761-88E2-F05D12420600}" srcOrd="0" destOrd="0" presId="urn:microsoft.com/office/officeart/2018/2/layout/IconLabelDescriptionList"/>
    <dgm:cxn modelId="{F2FFBA84-37EA-40CE-9C97-5D5A24F02F1A}" type="presOf" srcId="{C6B55753-46B6-48B5-AE99-77B234E269E5}" destId="{C51C9B99-D660-4A94-ACEF-118EA3D43608}" srcOrd="0" destOrd="0" presId="urn:microsoft.com/office/officeart/2018/2/layout/IconLabelDescriptionList"/>
    <dgm:cxn modelId="{98517A98-8C15-4370-8067-FA3F018EBA37}" srcId="{ADCD6A88-C52E-4043-A54E-0B5788E28D42}" destId="{98E199FD-C9B6-4371-B0D0-34C5D3F5CA62}" srcOrd="0" destOrd="0" parTransId="{3DDB129E-49B1-4893-AC7E-72867796FDD3}" sibTransId="{EFAF1B91-6E3F-484D-B578-463946696B71}"/>
    <dgm:cxn modelId="{13E0189F-04D4-4ACA-BDF2-E43BDB574A90}" srcId="{C6B55753-46B6-48B5-AE99-77B234E269E5}" destId="{DB4D9B6E-5526-482A-AD10-40CE429D1E81}" srcOrd="1" destOrd="0" parTransId="{1EFCF63F-2D16-4C0F-B1C6-0FA47E95203B}" sibTransId="{E6FA7942-DB40-419D-891A-2B769CD1BA91}"/>
    <dgm:cxn modelId="{B0D959C2-1AB4-4FCE-B4C0-99E884AC7D6B}" srcId="{ADCD6A88-C52E-4043-A54E-0B5788E28D42}" destId="{EE021018-554E-41CD-967B-910B43AEBEB6}" srcOrd="2" destOrd="0" parTransId="{DC4A7D03-5251-4937-A554-85D4F6970652}" sibTransId="{F65F5715-CB03-476C-A8A2-71333B37AE92}"/>
    <dgm:cxn modelId="{99120FD0-5AB9-4DE2-8C05-B2A90F17E915}" type="presOf" srcId="{DB4D9B6E-5526-482A-AD10-40CE429D1E81}" destId="{5A892D8F-93D3-4968-A14E-080069081958}" srcOrd="0" destOrd="0" presId="urn:microsoft.com/office/officeart/2018/2/layout/IconLabelDescriptionList"/>
    <dgm:cxn modelId="{B15A7BE4-ACCA-42FE-89EA-9EBA3F69FE33}" type="presOf" srcId="{ADCD6A88-C52E-4043-A54E-0B5788E28D42}" destId="{9D56896C-C97F-49D7-A83C-681AFEB7AE65}" srcOrd="0" destOrd="0" presId="urn:microsoft.com/office/officeart/2018/2/layout/IconLabelDescriptionList"/>
    <dgm:cxn modelId="{265B8CEA-CBD4-4A68-B2D7-B76D06476318}" srcId="{C6B55753-46B6-48B5-AE99-77B234E269E5}" destId="{562F1056-8212-41BF-AC4D-769AD2941188}" srcOrd="2" destOrd="0" parTransId="{AB55183D-FB72-43AA-8362-933DC9E14D3E}" sibTransId="{9EA45825-F094-48B6-BFD0-10DD8E36449B}"/>
    <dgm:cxn modelId="{E6B414F5-1CB1-4C8F-BD51-4FDAD348289A}" type="presOf" srcId="{E60DD3F4-4CE4-4A40-BD1C-5857B5A1BB3C}" destId="{BE4912AF-98DC-4761-88E2-F05D12420600}" srcOrd="0" destOrd="1" presId="urn:microsoft.com/office/officeart/2018/2/layout/IconLabelDescriptionList"/>
    <dgm:cxn modelId="{A2C55DA4-FB2F-4636-AFBC-6358F3D13B3F}" type="presParOf" srcId="{C51C9B99-D660-4A94-ACEF-118EA3D43608}" destId="{B96968E7-C346-4309-A68F-1024EF8E974D}" srcOrd="0" destOrd="0" presId="urn:microsoft.com/office/officeart/2018/2/layout/IconLabelDescriptionList"/>
    <dgm:cxn modelId="{490792BB-B8FD-41AC-BEB3-D0098CF20FD5}" type="presParOf" srcId="{B96968E7-C346-4309-A68F-1024EF8E974D}" destId="{B4165D4D-82CD-464C-BF5D-E6EC77664817}" srcOrd="0" destOrd="0" presId="urn:microsoft.com/office/officeart/2018/2/layout/IconLabelDescriptionList"/>
    <dgm:cxn modelId="{E737CAC5-F9B6-459F-B3CE-C41D37A637E1}" type="presParOf" srcId="{B96968E7-C346-4309-A68F-1024EF8E974D}" destId="{AB7B5AA2-E880-49A7-A56E-FD40CDD9EBB0}" srcOrd="1" destOrd="0" presId="urn:microsoft.com/office/officeart/2018/2/layout/IconLabelDescriptionList"/>
    <dgm:cxn modelId="{36B81FF8-D104-44D9-934C-CD08F59CE1B7}" type="presParOf" srcId="{B96968E7-C346-4309-A68F-1024EF8E974D}" destId="{9D56896C-C97F-49D7-A83C-681AFEB7AE65}" srcOrd="2" destOrd="0" presId="urn:microsoft.com/office/officeart/2018/2/layout/IconLabelDescriptionList"/>
    <dgm:cxn modelId="{E73A9297-651E-4759-885A-58D3F3DB05EC}" type="presParOf" srcId="{B96968E7-C346-4309-A68F-1024EF8E974D}" destId="{834B5550-1E04-4F36-8700-FA78DD975DBC}" srcOrd="3" destOrd="0" presId="urn:microsoft.com/office/officeart/2018/2/layout/IconLabelDescriptionList"/>
    <dgm:cxn modelId="{55E4A536-DE73-491E-ABC6-F7E1D6D160DA}" type="presParOf" srcId="{B96968E7-C346-4309-A68F-1024EF8E974D}" destId="{BE4912AF-98DC-4761-88E2-F05D12420600}" srcOrd="4" destOrd="0" presId="urn:microsoft.com/office/officeart/2018/2/layout/IconLabelDescriptionList"/>
    <dgm:cxn modelId="{5BB9CCA8-E51E-4609-B420-40E0CC98B9F3}" type="presParOf" srcId="{C51C9B99-D660-4A94-ACEF-118EA3D43608}" destId="{3073D2C9-40ED-4798-8A22-441365541D09}" srcOrd="1" destOrd="0" presId="urn:microsoft.com/office/officeart/2018/2/layout/IconLabelDescriptionList"/>
    <dgm:cxn modelId="{3611A03D-9314-409E-813D-DE0794F9BEC6}" type="presParOf" srcId="{C51C9B99-D660-4A94-ACEF-118EA3D43608}" destId="{143FD138-E788-47FA-900D-E0580D33216B}" srcOrd="2" destOrd="0" presId="urn:microsoft.com/office/officeart/2018/2/layout/IconLabelDescriptionList"/>
    <dgm:cxn modelId="{5BBC2490-A09D-4B2B-8969-DB95CBA47E77}" type="presParOf" srcId="{143FD138-E788-47FA-900D-E0580D33216B}" destId="{80879C9F-2A5D-4E57-A4F6-82392F9AFE96}" srcOrd="0" destOrd="0" presId="urn:microsoft.com/office/officeart/2018/2/layout/IconLabelDescriptionList"/>
    <dgm:cxn modelId="{3AA73360-066A-4D4C-BB2A-B5E58D49993F}" type="presParOf" srcId="{143FD138-E788-47FA-900D-E0580D33216B}" destId="{D0B92494-BD5C-422B-AB36-D9EF220BE625}" srcOrd="1" destOrd="0" presId="urn:microsoft.com/office/officeart/2018/2/layout/IconLabelDescriptionList"/>
    <dgm:cxn modelId="{629DFA8D-9EE5-4556-96D5-FAD1AE4207E9}" type="presParOf" srcId="{143FD138-E788-47FA-900D-E0580D33216B}" destId="{5A892D8F-93D3-4968-A14E-080069081958}" srcOrd="2" destOrd="0" presId="urn:microsoft.com/office/officeart/2018/2/layout/IconLabelDescriptionList"/>
    <dgm:cxn modelId="{8372A26F-A7A3-4885-B432-6436691C32AF}" type="presParOf" srcId="{143FD138-E788-47FA-900D-E0580D33216B}" destId="{E27EF89F-AB9F-4991-B6D2-BDD78C6FBC40}" srcOrd="3" destOrd="0" presId="urn:microsoft.com/office/officeart/2018/2/layout/IconLabelDescriptionList"/>
    <dgm:cxn modelId="{F022B33C-29CA-4E2A-9CE9-E94A771E9B8F}" type="presParOf" srcId="{143FD138-E788-47FA-900D-E0580D33216B}" destId="{FB2F2C6E-20C8-442E-84D7-ADB6290A3CDB}" srcOrd="4" destOrd="0" presId="urn:microsoft.com/office/officeart/2018/2/layout/IconLabelDescriptionList"/>
    <dgm:cxn modelId="{772632A6-D02B-428E-8F90-5153FA926804}" type="presParOf" srcId="{C51C9B99-D660-4A94-ACEF-118EA3D43608}" destId="{DB52D7E5-0326-464F-ACB9-26BD42E793A1}" srcOrd="3" destOrd="0" presId="urn:microsoft.com/office/officeart/2018/2/layout/IconLabelDescriptionList"/>
    <dgm:cxn modelId="{11B75C1E-40A1-4352-A620-17921297C079}" type="presParOf" srcId="{C51C9B99-D660-4A94-ACEF-118EA3D43608}" destId="{0334781B-BD36-45D0-9391-12CF842C8CC6}" srcOrd="4" destOrd="0" presId="urn:microsoft.com/office/officeart/2018/2/layout/IconLabelDescriptionList"/>
    <dgm:cxn modelId="{AE00B75C-FFC0-416F-8789-4933D5B05C93}" type="presParOf" srcId="{0334781B-BD36-45D0-9391-12CF842C8CC6}" destId="{97F95ABA-0993-4B11-91AC-A174CB6769CA}" srcOrd="0" destOrd="0" presId="urn:microsoft.com/office/officeart/2018/2/layout/IconLabelDescriptionList"/>
    <dgm:cxn modelId="{934DFB55-8D6B-4F82-91FE-C89BE66BCDF8}" type="presParOf" srcId="{0334781B-BD36-45D0-9391-12CF842C8CC6}" destId="{5AB50026-9D65-4FE4-8974-1AD52EFFF2BD}" srcOrd="1" destOrd="0" presId="urn:microsoft.com/office/officeart/2018/2/layout/IconLabelDescriptionList"/>
    <dgm:cxn modelId="{94B56F3B-1510-42EF-B405-87ACD7C5CACF}" type="presParOf" srcId="{0334781B-BD36-45D0-9391-12CF842C8CC6}" destId="{BD080807-6B6A-470A-B4CF-3B781F3627C6}" srcOrd="2" destOrd="0" presId="urn:microsoft.com/office/officeart/2018/2/layout/IconLabelDescriptionList"/>
    <dgm:cxn modelId="{336944FC-26DB-46E0-9DF3-E5EFE42835E6}" type="presParOf" srcId="{0334781B-BD36-45D0-9391-12CF842C8CC6}" destId="{C6AD51CC-01C5-4479-A57F-CA77EC284674}" srcOrd="3" destOrd="0" presId="urn:microsoft.com/office/officeart/2018/2/layout/IconLabelDescriptionList"/>
    <dgm:cxn modelId="{A5BDFF5A-60EC-4831-A3BC-F153AA302A1A}" type="presParOf" srcId="{0334781B-BD36-45D0-9391-12CF842C8CC6}" destId="{AA3EA9B8-2165-4DAE-8E90-980E714E6FD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59E5C-F136-492A-B952-96290991B0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879552E-F835-4597-8701-5D42AA431A6D}">
      <dgm:prSet/>
      <dgm:spPr/>
      <dgm:t>
        <a:bodyPr/>
        <a:lstStyle/>
        <a:p>
          <a:pPr>
            <a:lnSpc>
              <a:spcPct val="100000"/>
            </a:lnSpc>
          </a:pPr>
          <a:r>
            <a:rPr lang="en-US" b="1"/>
            <a:t>The cheese is done the same way as the boxes</a:t>
          </a:r>
          <a:r>
            <a:rPr lang="en-US"/>
            <a:t>.</a:t>
          </a:r>
        </a:p>
      </dgm:t>
    </dgm:pt>
    <dgm:pt modelId="{ABC7A53D-5E3D-4FA7-A197-7C48124B3450}" type="parTrans" cxnId="{585AAD75-0405-484E-9123-B3C43710F61B}">
      <dgm:prSet/>
      <dgm:spPr/>
      <dgm:t>
        <a:bodyPr/>
        <a:lstStyle/>
        <a:p>
          <a:endParaRPr lang="en-US"/>
        </a:p>
      </dgm:t>
    </dgm:pt>
    <dgm:pt modelId="{B4D714BF-67BA-431C-86EB-31C174749D8D}" type="sibTrans" cxnId="{585AAD75-0405-484E-9123-B3C43710F61B}">
      <dgm:prSet/>
      <dgm:spPr/>
      <dgm:t>
        <a:bodyPr/>
        <a:lstStyle/>
        <a:p>
          <a:endParaRPr lang="en-US"/>
        </a:p>
      </dgm:t>
    </dgm:pt>
    <dgm:pt modelId="{B9BB8B5F-28CC-48CF-B144-F419E121B686}">
      <dgm:prSet/>
      <dgm:spPr/>
      <dgm:t>
        <a:bodyPr/>
        <a:lstStyle/>
        <a:p>
          <a:pPr>
            <a:lnSpc>
              <a:spcPct val="100000"/>
            </a:lnSpc>
          </a:pPr>
          <a:r>
            <a:rPr lang="en-US" b="1"/>
            <a:t>Any discrepancies between the ending inventory and physical inventory will show in the difference.</a:t>
          </a:r>
          <a:endParaRPr lang="en-US"/>
        </a:p>
      </dgm:t>
    </dgm:pt>
    <dgm:pt modelId="{6EE4D7BA-EBE5-47A3-84D7-FE06A6EAB184}" type="parTrans" cxnId="{F2231D96-1F4F-438F-A0A3-4D391D54D8DB}">
      <dgm:prSet/>
      <dgm:spPr/>
      <dgm:t>
        <a:bodyPr/>
        <a:lstStyle/>
        <a:p>
          <a:endParaRPr lang="en-US"/>
        </a:p>
      </dgm:t>
    </dgm:pt>
    <dgm:pt modelId="{E7C08371-D3D2-42B5-95E9-9F18F42C2F24}" type="sibTrans" cxnId="{F2231D96-1F4F-438F-A0A3-4D391D54D8DB}">
      <dgm:prSet/>
      <dgm:spPr/>
      <dgm:t>
        <a:bodyPr/>
        <a:lstStyle/>
        <a:p>
          <a:endParaRPr lang="en-US"/>
        </a:p>
      </dgm:t>
    </dgm:pt>
    <dgm:pt modelId="{42FA5242-7444-4F61-997D-F0D7E1E7D31A}">
      <dgm:prSet/>
      <dgm:spPr/>
      <dgm:t>
        <a:bodyPr/>
        <a:lstStyle/>
        <a:p>
          <a:pPr>
            <a:lnSpc>
              <a:spcPct val="100000"/>
            </a:lnSpc>
          </a:pPr>
          <a:r>
            <a:rPr lang="en-US" b="1"/>
            <a:t>Any losses of product need to be documented in the Notes section of the MIR.</a:t>
          </a:r>
          <a:endParaRPr lang="en-US"/>
        </a:p>
      </dgm:t>
    </dgm:pt>
    <dgm:pt modelId="{2977F627-6834-4D86-9342-37F087636D9F}" type="parTrans" cxnId="{AE66F26F-106D-41A2-8004-B4A60331112C}">
      <dgm:prSet/>
      <dgm:spPr/>
      <dgm:t>
        <a:bodyPr/>
        <a:lstStyle/>
        <a:p>
          <a:endParaRPr lang="en-US"/>
        </a:p>
      </dgm:t>
    </dgm:pt>
    <dgm:pt modelId="{5527E644-18A2-4278-AC48-841C5AAB51BF}" type="sibTrans" cxnId="{AE66F26F-106D-41A2-8004-B4A60331112C}">
      <dgm:prSet/>
      <dgm:spPr/>
      <dgm:t>
        <a:bodyPr/>
        <a:lstStyle/>
        <a:p>
          <a:endParaRPr lang="en-US"/>
        </a:p>
      </dgm:t>
    </dgm:pt>
    <dgm:pt modelId="{F5037555-5563-49C0-8814-DD95ABA0B625}" type="pres">
      <dgm:prSet presAssocID="{0DA59E5C-F136-492A-B952-96290991B013}" presName="root" presStyleCnt="0">
        <dgm:presLayoutVars>
          <dgm:dir/>
          <dgm:resizeHandles val="exact"/>
        </dgm:presLayoutVars>
      </dgm:prSet>
      <dgm:spPr/>
    </dgm:pt>
    <dgm:pt modelId="{2655966F-FEB8-4A33-949D-1C4612C9936B}" type="pres">
      <dgm:prSet presAssocID="{4879552E-F835-4597-8701-5D42AA431A6D}" presName="compNode" presStyleCnt="0"/>
      <dgm:spPr/>
    </dgm:pt>
    <dgm:pt modelId="{CF9E04A9-0A40-4B39-ACA1-6B5ED78B15F0}" type="pres">
      <dgm:prSet presAssocID="{4879552E-F835-4597-8701-5D42AA431A6D}" presName="bgRect" presStyleLbl="bgShp" presStyleIdx="0" presStyleCnt="3"/>
      <dgm:spPr/>
    </dgm:pt>
    <dgm:pt modelId="{E39B97B9-C5F2-4E55-A272-CE51A35E92C0}" type="pres">
      <dgm:prSet presAssocID="{4879552E-F835-4597-8701-5D42AA431A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x"/>
        </a:ext>
      </dgm:extLst>
    </dgm:pt>
    <dgm:pt modelId="{43137DE5-30F1-4577-BC6C-1EEC3075FC81}" type="pres">
      <dgm:prSet presAssocID="{4879552E-F835-4597-8701-5D42AA431A6D}" presName="spaceRect" presStyleCnt="0"/>
      <dgm:spPr/>
    </dgm:pt>
    <dgm:pt modelId="{B284FD25-F7F2-4A14-9D98-14B4871702C6}" type="pres">
      <dgm:prSet presAssocID="{4879552E-F835-4597-8701-5D42AA431A6D}" presName="parTx" presStyleLbl="revTx" presStyleIdx="0" presStyleCnt="3">
        <dgm:presLayoutVars>
          <dgm:chMax val="0"/>
          <dgm:chPref val="0"/>
        </dgm:presLayoutVars>
      </dgm:prSet>
      <dgm:spPr/>
    </dgm:pt>
    <dgm:pt modelId="{9696E6F7-3AD6-4532-8B41-12E5BE781873}" type="pres">
      <dgm:prSet presAssocID="{B4D714BF-67BA-431C-86EB-31C174749D8D}" presName="sibTrans" presStyleCnt="0"/>
      <dgm:spPr/>
    </dgm:pt>
    <dgm:pt modelId="{1FB50D84-AC74-4ECD-A514-AE9E70BE95C2}" type="pres">
      <dgm:prSet presAssocID="{B9BB8B5F-28CC-48CF-B144-F419E121B686}" presName="compNode" presStyleCnt="0"/>
      <dgm:spPr/>
    </dgm:pt>
    <dgm:pt modelId="{7D54EAA7-E952-49DF-A974-9391E8A3476A}" type="pres">
      <dgm:prSet presAssocID="{B9BB8B5F-28CC-48CF-B144-F419E121B686}" presName="bgRect" presStyleLbl="bgShp" presStyleIdx="1" presStyleCnt="3"/>
      <dgm:spPr/>
    </dgm:pt>
    <dgm:pt modelId="{EBB1A44F-CF67-447B-8B14-55AA8C4A45DF}" type="pres">
      <dgm:prSet presAssocID="{B9BB8B5F-28CC-48CF-B144-F419E121B68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x trolley"/>
        </a:ext>
      </dgm:extLst>
    </dgm:pt>
    <dgm:pt modelId="{023B2C93-CADF-4BD8-80E2-FC2CE240DEFC}" type="pres">
      <dgm:prSet presAssocID="{B9BB8B5F-28CC-48CF-B144-F419E121B686}" presName="spaceRect" presStyleCnt="0"/>
      <dgm:spPr/>
    </dgm:pt>
    <dgm:pt modelId="{556C6966-F955-4613-B109-7753C44CB4A7}" type="pres">
      <dgm:prSet presAssocID="{B9BB8B5F-28CC-48CF-B144-F419E121B686}" presName="parTx" presStyleLbl="revTx" presStyleIdx="1" presStyleCnt="3">
        <dgm:presLayoutVars>
          <dgm:chMax val="0"/>
          <dgm:chPref val="0"/>
        </dgm:presLayoutVars>
      </dgm:prSet>
      <dgm:spPr/>
    </dgm:pt>
    <dgm:pt modelId="{8AD7F437-E405-427B-8EF5-8F936B991BC9}" type="pres">
      <dgm:prSet presAssocID="{E7C08371-D3D2-42B5-95E9-9F18F42C2F24}" presName="sibTrans" presStyleCnt="0"/>
      <dgm:spPr/>
    </dgm:pt>
    <dgm:pt modelId="{DAEC7C9F-1DD3-4BCA-AC13-298E86C19895}" type="pres">
      <dgm:prSet presAssocID="{42FA5242-7444-4F61-997D-F0D7E1E7D31A}" presName="compNode" presStyleCnt="0"/>
      <dgm:spPr/>
    </dgm:pt>
    <dgm:pt modelId="{941CC7E9-EC47-4C6B-9A65-DD108AAF284F}" type="pres">
      <dgm:prSet presAssocID="{42FA5242-7444-4F61-997D-F0D7E1E7D31A}" presName="bgRect" presStyleLbl="bgShp" presStyleIdx="2" presStyleCnt="3"/>
      <dgm:spPr/>
    </dgm:pt>
    <dgm:pt modelId="{3522CACD-65B9-49AC-990C-E8B8D7777D38}" type="pres">
      <dgm:prSet presAssocID="{42FA5242-7444-4F61-997D-F0D7E1E7D3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9F22B6FC-AB69-466A-AEF5-EF475330B9BF}" type="pres">
      <dgm:prSet presAssocID="{42FA5242-7444-4F61-997D-F0D7E1E7D31A}" presName="spaceRect" presStyleCnt="0"/>
      <dgm:spPr/>
    </dgm:pt>
    <dgm:pt modelId="{782ED0C5-392B-40D0-80B1-BCE9815E5726}" type="pres">
      <dgm:prSet presAssocID="{42FA5242-7444-4F61-997D-F0D7E1E7D31A}" presName="parTx" presStyleLbl="revTx" presStyleIdx="2" presStyleCnt="3">
        <dgm:presLayoutVars>
          <dgm:chMax val="0"/>
          <dgm:chPref val="0"/>
        </dgm:presLayoutVars>
      </dgm:prSet>
      <dgm:spPr/>
    </dgm:pt>
  </dgm:ptLst>
  <dgm:cxnLst>
    <dgm:cxn modelId="{720ABA67-1F7B-48CB-9ACA-A927C4996E6F}" type="presOf" srcId="{4879552E-F835-4597-8701-5D42AA431A6D}" destId="{B284FD25-F7F2-4A14-9D98-14B4871702C6}" srcOrd="0" destOrd="0" presId="urn:microsoft.com/office/officeart/2018/2/layout/IconVerticalSolidList"/>
    <dgm:cxn modelId="{AE66F26F-106D-41A2-8004-B4A60331112C}" srcId="{0DA59E5C-F136-492A-B952-96290991B013}" destId="{42FA5242-7444-4F61-997D-F0D7E1E7D31A}" srcOrd="2" destOrd="0" parTransId="{2977F627-6834-4D86-9342-37F087636D9F}" sibTransId="{5527E644-18A2-4278-AC48-841C5AAB51BF}"/>
    <dgm:cxn modelId="{E7E57552-7DD8-4D4A-ACB8-9AE6004299E8}" type="presOf" srcId="{0DA59E5C-F136-492A-B952-96290991B013}" destId="{F5037555-5563-49C0-8814-DD95ABA0B625}" srcOrd="0" destOrd="0" presId="urn:microsoft.com/office/officeart/2018/2/layout/IconVerticalSolidList"/>
    <dgm:cxn modelId="{585AAD75-0405-484E-9123-B3C43710F61B}" srcId="{0DA59E5C-F136-492A-B952-96290991B013}" destId="{4879552E-F835-4597-8701-5D42AA431A6D}" srcOrd="0" destOrd="0" parTransId="{ABC7A53D-5E3D-4FA7-A197-7C48124B3450}" sibTransId="{B4D714BF-67BA-431C-86EB-31C174749D8D}"/>
    <dgm:cxn modelId="{850C1788-AC3D-4F2F-9D36-EA9F62BCB4AA}" type="presOf" srcId="{B9BB8B5F-28CC-48CF-B144-F419E121B686}" destId="{556C6966-F955-4613-B109-7753C44CB4A7}" srcOrd="0" destOrd="0" presId="urn:microsoft.com/office/officeart/2018/2/layout/IconVerticalSolidList"/>
    <dgm:cxn modelId="{F2231D96-1F4F-438F-A0A3-4D391D54D8DB}" srcId="{0DA59E5C-F136-492A-B952-96290991B013}" destId="{B9BB8B5F-28CC-48CF-B144-F419E121B686}" srcOrd="1" destOrd="0" parTransId="{6EE4D7BA-EBE5-47A3-84D7-FE06A6EAB184}" sibTransId="{E7C08371-D3D2-42B5-95E9-9F18F42C2F24}"/>
    <dgm:cxn modelId="{A5EE72C8-8459-4976-BEE0-9C92CFA41BB0}" type="presOf" srcId="{42FA5242-7444-4F61-997D-F0D7E1E7D31A}" destId="{782ED0C5-392B-40D0-80B1-BCE9815E5726}" srcOrd="0" destOrd="0" presId="urn:microsoft.com/office/officeart/2018/2/layout/IconVerticalSolidList"/>
    <dgm:cxn modelId="{E20F86FD-4CBA-43EF-A6CD-AAF8138805F5}" type="presParOf" srcId="{F5037555-5563-49C0-8814-DD95ABA0B625}" destId="{2655966F-FEB8-4A33-949D-1C4612C9936B}" srcOrd="0" destOrd="0" presId="urn:microsoft.com/office/officeart/2018/2/layout/IconVerticalSolidList"/>
    <dgm:cxn modelId="{7CBF3483-DCDA-4362-911E-7244446F85E4}" type="presParOf" srcId="{2655966F-FEB8-4A33-949D-1C4612C9936B}" destId="{CF9E04A9-0A40-4B39-ACA1-6B5ED78B15F0}" srcOrd="0" destOrd="0" presId="urn:microsoft.com/office/officeart/2018/2/layout/IconVerticalSolidList"/>
    <dgm:cxn modelId="{B6987854-49B1-49B1-AEC1-D7119A4C7ADB}" type="presParOf" srcId="{2655966F-FEB8-4A33-949D-1C4612C9936B}" destId="{E39B97B9-C5F2-4E55-A272-CE51A35E92C0}" srcOrd="1" destOrd="0" presId="urn:microsoft.com/office/officeart/2018/2/layout/IconVerticalSolidList"/>
    <dgm:cxn modelId="{F371106E-2C26-4B80-8139-C6B618C1633C}" type="presParOf" srcId="{2655966F-FEB8-4A33-949D-1C4612C9936B}" destId="{43137DE5-30F1-4577-BC6C-1EEC3075FC81}" srcOrd="2" destOrd="0" presId="urn:microsoft.com/office/officeart/2018/2/layout/IconVerticalSolidList"/>
    <dgm:cxn modelId="{7FA06F9D-86D6-4A76-9752-76E05B11E97B}" type="presParOf" srcId="{2655966F-FEB8-4A33-949D-1C4612C9936B}" destId="{B284FD25-F7F2-4A14-9D98-14B4871702C6}" srcOrd="3" destOrd="0" presId="urn:microsoft.com/office/officeart/2018/2/layout/IconVerticalSolidList"/>
    <dgm:cxn modelId="{88A77017-F665-4D71-B361-1F0296BB28D7}" type="presParOf" srcId="{F5037555-5563-49C0-8814-DD95ABA0B625}" destId="{9696E6F7-3AD6-4532-8B41-12E5BE781873}" srcOrd="1" destOrd="0" presId="urn:microsoft.com/office/officeart/2018/2/layout/IconVerticalSolidList"/>
    <dgm:cxn modelId="{F0F72D2B-7723-4C20-A5F1-6814789C2439}" type="presParOf" srcId="{F5037555-5563-49C0-8814-DD95ABA0B625}" destId="{1FB50D84-AC74-4ECD-A514-AE9E70BE95C2}" srcOrd="2" destOrd="0" presId="urn:microsoft.com/office/officeart/2018/2/layout/IconVerticalSolidList"/>
    <dgm:cxn modelId="{AED89B46-F14D-4A0E-A0FD-D706D7BD8013}" type="presParOf" srcId="{1FB50D84-AC74-4ECD-A514-AE9E70BE95C2}" destId="{7D54EAA7-E952-49DF-A974-9391E8A3476A}" srcOrd="0" destOrd="0" presId="urn:microsoft.com/office/officeart/2018/2/layout/IconVerticalSolidList"/>
    <dgm:cxn modelId="{270D168B-63CC-4292-A30B-50BB0CF579F5}" type="presParOf" srcId="{1FB50D84-AC74-4ECD-A514-AE9E70BE95C2}" destId="{EBB1A44F-CF67-447B-8B14-55AA8C4A45DF}" srcOrd="1" destOrd="0" presId="urn:microsoft.com/office/officeart/2018/2/layout/IconVerticalSolidList"/>
    <dgm:cxn modelId="{548A1F4D-F5E2-4D2B-9D78-AC85E553B891}" type="presParOf" srcId="{1FB50D84-AC74-4ECD-A514-AE9E70BE95C2}" destId="{023B2C93-CADF-4BD8-80E2-FC2CE240DEFC}" srcOrd="2" destOrd="0" presId="urn:microsoft.com/office/officeart/2018/2/layout/IconVerticalSolidList"/>
    <dgm:cxn modelId="{95B2A2F3-7890-4AEC-830D-C62955B30471}" type="presParOf" srcId="{1FB50D84-AC74-4ECD-A514-AE9E70BE95C2}" destId="{556C6966-F955-4613-B109-7753C44CB4A7}" srcOrd="3" destOrd="0" presId="urn:microsoft.com/office/officeart/2018/2/layout/IconVerticalSolidList"/>
    <dgm:cxn modelId="{3A1627EA-A03C-447D-B527-865EF97BA85C}" type="presParOf" srcId="{F5037555-5563-49C0-8814-DD95ABA0B625}" destId="{8AD7F437-E405-427B-8EF5-8F936B991BC9}" srcOrd="3" destOrd="0" presId="urn:microsoft.com/office/officeart/2018/2/layout/IconVerticalSolidList"/>
    <dgm:cxn modelId="{0016DC32-616E-4577-A738-44066009076D}" type="presParOf" srcId="{F5037555-5563-49C0-8814-DD95ABA0B625}" destId="{DAEC7C9F-1DD3-4BCA-AC13-298E86C19895}" srcOrd="4" destOrd="0" presId="urn:microsoft.com/office/officeart/2018/2/layout/IconVerticalSolidList"/>
    <dgm:cxn modelId="{DDDC02C6-A9F6-4D73-9DB7-31EF5530C330}" type="presParOf" srcId="{DAEC7C9F-1DD3-4BCA-AC13-298E86C19895}" destId="{941CC7E9-EC47-4C6B-9A65-DD108AAF284F}" srcOrd="0" destOrd="0" presId="urn:microsoft.com/office/officeart/2018/2/layout/IconVerticalSolidList"/>
    <dgm:cxn modelId="{ED6929B7-310C-4EB4-BD53-809AE7DFEBE6}" type="presParOf" srcId="{DAEC7C9F-1DD3-4BCA-AC13-298E86C19895}" destId="{3522CACD-65B9-49AC-990C-E8B8D7777D38}" srcOrd="1" destOrd="0" presId="urn:microsoft.com/office/officeart/2018/2/layout/IconVerticalSolidList"/>
    <dgm:cxn modelId="{CCA1E659-E03D-42DB-B7C0-352453E535B0}" type="presParOf" srcId="{DAEC7C9F-1DD3-4BCA-AC13-298E86C19895}" destId="{9F22B6FC-AB69-466A-AEF5-EF475330B9BF}" srcOrd="2" destOrd="0" presId="urn:microsoft.com/office/officeart/2018/2/layout/IconVerticalSolidList"/>
    <dgm:cxn modelId="{E216B417-5535-4125-B72E-B277D2861A70}" type="presParOf" srcId="{DAEC7C9F-1DD3-4BCA-AC13-298E86C19895}" destId="{782ED0C5-392B-40D0-80B1-BCE9815E572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07100-8F3F-49BC-98C8-EA1590F057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1FC347-4AD4-4216-BF64-08D5FABB1E76}">
      <dgm:prSet/>
      <dgm:spPr/>
      <dgm:t>
        <a:bodyPr/>
        <a:lstStyle/>
        <a:p>
          <a:r>
            <a:rPr lang="en-US"/>
            <a:t>Proxy Form – </a:t>
          </a:r>
        </a:p>
      </dgm:t>
    </dgm:pt>
    <dgm:pt modelId="{A7938DCF-DDF1-48CA-B824-AE94DCA112AF}" type="parTrans" cxnId="{67BC0F5C-42F5-494E-8EC5-04466508673E}">
      <dgm:prSet/>
      <dgm:spPr/>
      <dgm:t>
        <a:bodyPr/>
        <a:lstStyle/>
        <a:p>
          <a:endParaRPr lang="en-US"/>
        </a:p>
      </dgm:t>
    </dgm:pt>
    <dgm:pt modelId="{7070081F-F576-4E8A-B99B-8BE793C7D4B8}" type="sibTrans" cxnId="{67BC0F5C-42F5-494E-8EC5-04466508673E}">
      <dgm:prSet/>
      <dgm:spPr/>
      <dgm:t>
        <a:bodyPr/>
        <a:lstStyle/>
        <a:p>
          <a:endParaRPr lang="en-US"/>
        </a:p>
      </dgm:t>
    </dgm:pt>
    <dgm:pt modelId="{3FE9FB8C-F18F-4B12-871B-BF0C31E62F73}">
      <dgm:prSet/>
      <dgm:spPr/>
      <dgm:t>
        <a:bodyPr/>
        <a:lstStyle/>
        <a:p>
          <a:r>
            <a:rPr lang="en-US"/>
            <a:t>If a senior wants to assign a friend/relative to pick up their box for them, they can fill out a Proxy Form.</a:t>
          </a:r>
        </a:p>
      </dgm:t>
    </dgm:pt>
    <dgm:pt modelId="{ADF9A11A-72A6-4A85-818D-20020165CC75}" type="parTrans" cxnId="{561AA4BE-4947-4935-96C6-9CB641F4C3FF}">
      <dgm:prSet/>
      <dgm:spPr/>
      <dgm:t>
        <a:bodyPr/>
        <a:lstStyle/>
        <a:p>
          <a:endParaRPr lang="en-US"/>
        </a:p>
      </dgm:t>
    </dgm:pt>
    <dgm:pt modelId="{D0F53052-704A-480B-9636-BE412B710C9C}" type="sibTrans" cxnId="{561AA4BE-4947-4935-96C6-9CB641F4C3FF}">
      <dgm:prSet/>
      <dgm:spPr/>
      <dgm:t>
        <a:bodyPr/>
        <a:lstStyle/>
        <a:p>
          <a:endParaRPr lang="en-US"/>
        </a:p>
      </dgm:t>
    </dgm:pt>
    <dgm:pt modelId="{1451FB5D-EA28-4813-8331-5291282C1D8C}">
      <dgm:prSet/>
      <dgm:spPr/>
      <dgm:t>
        <a:bodyPr/>
        <a:lstStyle/>
        <a:p>
          <a:r>
            <a:rPr lang="en-US"/>
            <a:t>Commodity Loss Report – </a:t>
          </a:r>
        </a:p>
      </dgm:t>
    </dgm:pt>
    <dgm:pt modelId="{50CE355C-2BE3-4075-A02C-34B86AAEB3DB}" type="parTrans" cxnId="{A1A046FD-E9C0-4165-8DED-E3655F7131FC}">
      <dgm:prSet/>
      <dgm:spPr/>
      <dgm:t>
        <a:bodyPr/>
        <a:lstStyle/>
        <a:p>
          <a:endParaRPr lang="en-US"/>
        </a:p>
      </dgm:t>
    </dgm:pt>
    <dgm:pt modelId="{E409356C-67F0-433B-A2F1-80A44E60EEDC}" type="sibTrans" cxnId="{A1A046FD-E9C0-4165-8DED-E3655F7131FC}">
      <dgm:prSet/>
      <dgm:spPr/>
      <dgm:t>
        <a:bodyPr/>
        <a:lstStyle/>
        <a:p>
          <a:endParaRPr lang="en-US"/>
        </a:p>
      </dgm:t>
    </dgm:pt>
    <dgm:pt modelId="{8FFED5D0-A79F-478C-B960-76DB651ABB39}">
      <dgm:prSet/>
      <dgm:spPr/>
      <dgm:t>
        <a:bodyPr/>
        <a:lstStyle/>
        <a:p>
          <a:r>
            <a:rPr lang="en-US"/>
            <a:t>Any loss of CSFP commodities greater than the amounts below must be reported to FBA immediately and a Commodity Loss Report filled out and submitted as soon as possible.</a:t>
          </a:r>
        </a:p>
      </dgm:t>
    </dgm:pt>
    <dgm:pt modelId="{7B564131-DCC3-49BE-92FF-0C8D9B5C29F1}" type="parTrans" cxnId="{64190AC7-5E93-407A-99E4-978220454A86}">
      <dgm:prSet/>
      <dgm:spPr/>
      <dgm:t>
        <a:bodyPr/>
        <a:lstStyle/>
        <a:p>
          <a:endParaRPr lang="en-US"/>
        </a:p>
      </dgm:t>
    </dgm:pt>
    <dgm:pt modelId="{93D9340E-A663-4858-A64B-F8306A6F27F3}" type="sibTrans" cxnId="{64190AC7-5E93-407A-99E4-978220454A86}">
      <dgm:prSet/>
      <dgm:spPr/>
      <dgm:t>
        <a:bodyPr/>
        <a:lstStyle/>
        <a:p>
          <a:endParaRPr lang="en-US"/>
        </a:p>
      </dgm:t>
    </dgm:pt>
    <dgm:pt modelId="{BF330F9C-F30B-4B03-8E7E-B10B9C96ED76}">
      <dgm:prSet/>
      <dgm:spPr/>
      <dgm:t>
        <a:bodyPr/>
        <a:lstStyle/>
        <a:p>
          <a:r>
            <a:rPr lang="en-US"/>
            <a:t>1 case or more of cheese (12 blocks or more)</a:t>
          </a:r>
        </a:p>
      </dgm:t>
    </dgm:pt>
    <dgm:pt modelId="{1B43629D-18CF-4EF7-925A-AC82786E9023}" type="parTrans" cxnId="{A5967A7E-E5E0-4FFB-9561-5C867946914D}">
      <dgm:prSet/>
      <dgm:spPr/>
      <dgm:t>
        <a:bodyPr/>
        <a:lstStyle/>
        <a:p>
          <a:endParaRPr lang="en-US"/>
        </a:p>
      </dgm:t>
    </dgm:pt>
    <dgm:pt modelId="{D0F55E24-B9A3-4AD0-B70B-3BD7D87A79C6}" type="sibTrans" cxnId="{A5967A7E-E5E0-4FFB-9561-5C867946914D}">
      <dgm:prSet/>
      <dgm:spPr/>
      <dgm:t>
        <a:bodyPr/>
        <a:lstStyle/>
        <a:p>
          <a:endParaRPr lang="en-US"/>
        </a:p>
      </dgm:t>
    </dgm:pt>
    <dgm:pt modelId="{068F6D59-9C16-4700-BA50-A3106C596EDC}">
      <dgm:prSet/>
      <dgm:spPr/>
      <dgm:t>
        <a:bodyPr/>
        <a:lstStyle/>
        <a:p>
          <a:r>
            <a:rPr lang="en-US"/>
            <a:t>6 CSFP boxes or more</a:t>
          </a:r>
        </a:p>
      </dgm:t>
    </dgm:pt>
    <dgm:pt modelId="{3BDB448E-4506-4845-BEFD-C77F88C5C7C5}" type="parTrans" cxnId="{D2FDF3A5-6E0A-4F51-9690-112249CADCB5}">
      <dgm:prSet/>
      <dgm:spPr/>
      <dgm:t>
        <a:bodyPr/>
        <a:lstStyle/>
        <a:p>
          <a:endParaRPr lang="en-US"/>
        </a:p>
      </dgm:t>
    </dgm:pt>
    <dgm:pt modelId="{68F2C1E1-9E0E-478D-9356-54A258D2F94E}" type="sibTrans" cxnId="{D2FDF3A5-6E0A-4F51-9690-112249CADCB5}">
      <dgm:prSet/>
      <dgm:spPr/>
      <dgm:t>
        <a:bodyPr/>
        <a:lstStyle/>
        <a:p>
          <a:endParaRPr lang="en-US"/>
        </a:p>
      </dgm:t>
    </dgm:pt>
    <dgm:pt modelId="{FF8658F3-4F1F-40C7-B2FF-4C3A9290F4FB}">
      <dgm:prSet/>
      <dgm:spPr/>
      <dgm:t>
        <a:bodyPr/>
        <a:lstStyle/>
        <a:p>
          <a:r>
            <a:rPr lang="en-US"/>
            <a:t>CSFP Incident Report – </a:t>
          </a:r>
        </a:p>
      </dgm:t>
    </dgm:pt>
    <dgm:pt modelId="{A03CDF97-438D-4B61-AE7D-631F3F5222D7}" type="parTrans" cxnId="{76857E84-CB3B-4677-B7AA-6E4007F05F1E}">
      <dgm:prSet/>
      <dgm:spPr/>
      <dgm:t>
        <a:bodyPr/>
        <a:lstStyle/>
        <a:p>
          <a:endParaRPr lang="en-US"/>
        </a:p>
      </dgm:t>
    </dgm:pt>
    <dgm:pt modelId="{DB1CD15E-AF1C-4225-A92E-BCA6D001F416}" type="sibTrans" cxnId="{76857E84-CB3B-4677-B7AA-6E4007F05F1E}">
      <dgm:prSet/>
      <dgm:spPr/>
      <dgm:t>
        <a:bodyPr/>
        <a:lstStyle/>
        <a:p>
          <a:endParaRPr lang="en-US"/>
        </a:p>
      </dgm:t>
    </dgm:pt>
    <dgm:pt modelId="{F927C4A0-82A2-4F46-BC4E-A73DA1CFD12D}">
      <dgm:prSet/>
      <dgm:spPr/>
      <dgm:t>
        <a:bodyPr/>
        <a:lstStyle/>
        <a:p>
          <a:r>
            <a:rPr lang="en-US"/>
            <a:t>Please fill out and submit an Incident Report to FBA, whenever there is an issue with a client.</a:t>
          </a:r>
        </a:p>
      </dgm:t>
    </dgm:pt>
    <dgm:pt modelId="{C2BBEC04-318F-44C6-AAE9-E1F646EC1CC5}" type="parTrans" cxnId="{21B21145-3323-45BA-9B3E-F8864C43133D}">
      <dgm:prSet/>
      <dgm:spPr/>
      <dgm:t>
        <a:bodyPr/>
        <a:lstStyle/>
        <a:p>
          <a:endParaRPr lang="en-US"/>
        </a:p>
      </dgm:t>
    </dgm:pt>
    <dgm:pt modelId="{DFA56FA6-E31C-4633-BBBF-1E6ACD22FBCD}" type="sibTrans" cxnId="{21B21145-3323-45BA-9B3E-F8864C43133D}">
      <dgm:prSet/>
      <dgm:spPr/>
      <dgm:t>
        <a:bodyPr/>
        <a:lstStyle/>
        <a:p>
          <a:endParaRPr lang="en-US"/>
        </a:p>
      </dgm:t>
    </dgm:pt>
    <dgm:pt modelId="{AD1DAE78-0E60-4957-987B-DDA7E05C4B05}" type="pres">
      <dgm:prSet presAssocID="{9FD07100-8F3F-49BC-98C8-EA1590F0575D}" presName="linear" presStyleCnt="0">
        <dgm:presLayoutVars>
          <dgm:animLvl val="lvl"/>
          <dgm:resizeHandles val="exact"/>
        </dgm:presLayoutVars>
      </dgm:prSet>
      <dgm:spPr/>
    </dgm:pt>
    <dgm:pt modelId="{58D265D5-E70E-40DB-A7BA-2A02A55FD980}" type="pres">
      <dgm:prSet presAssocID="{081FC347-4AD4-4216-BF64-08D5FABB1E76}" presName="parentText" presStyleLbl="node1" presStyleIdx="0" presStyleCnt="3">
        <dgm:presLayoutVars>
          <dgm:chMax val="0"/>
          <dgm:bulletEnabled val="1"/>
        </dgm:presLayoutVars>
      </dgm:prSet>
      <dgm:spPr/>
    </dgm:pt>
    <dgm:pt modelId="{DA2E786A-7226-4255-B73E-1F536087719D}" type="pres">
      <dgm:prSet presAssocID="{081FC347-4AD4-4216-BF64-08D5FABB1E76}" presName="childText" presStyleLbl="revTx" presStyleIdx="0" presStyleCnt="3">
        <dgm:presLayoutVars>
          <dgm:bulletEnabled val="1"/>
        </dgm:presLayoutVars>
      </dgm:prSet>
      <dgm:spPr/>
    </dgm:pt>
    <dgm:pt modelId="{53D3ACA6-B4A1-4B99-A6F2-B4E675BDC095}" type="pres">
      <dgm:prSet presAssocID="{1451FB5D-EA28-4813-8331-5291282C1D8C}" presName="parentText" presStyleLbl="node1" presStyleIdx="1" presStyleCnt="3">
        <dgm:presLayoutVars>
          <dgm:chMax val="0"/>
          <dgm:bulletEnabled val="1"/>
        </dgm:presLayoutVars>
      </dgm:prSet>
      <dgm:spPr/>
    </dgm:pt>
    <dgm:pt modelId="{0A513A18-B083-4D61-B7CB-45F34BE96860}" type="pres">
      <dgm:prSet presAssocID="{1451FB5D-EA28-4813-8331-5291282C1D8C}" presName="childText" presStyleLbl="revTx" presStyleIdx="1" presStyleCnt="3">
        <dgm:presLayoutVars>
          <dgm:bulletEnabled val="1"/>
        </dgm:presLayoutVars>
      </dgm:prSet>
      <dgm:spPr/>
    </dgm:pt>
    <dgm:pt modelId="{7A3DAA53-E03A-4CA6-A3BB-008666008F8F}" type="pres">
      <dgm:prSet presAssocID="{FF8658F3-4F1F-40C7-B2FF-4C3A9290F4FB}" presName="parentText" presStyleLbl="node1" presStyleIdx="2" presStyleCnt="3">
        <dgm:presLayoutVars>
          <dgm:chMax val="0"/>
          <dgm:bulletEnabled val="1"/>
        </dgm:presLayoutVars>
      </dgm:prSet>
      <dgm:spPr/>
    </dgm:pt>
    <dgm:pt modelId="{4460CE05-B019-445D-8020-0A6F5E622284}" type="pres">
      <dgm:prSet presAssocID="{FF8658F3-4F1F-40C7-B2FF-4C3A9290F4FB}" presName="childText" presStyleLbl="revTx" presStyleIdx="2" presStyleCnt="3">
        <dgm:presLayoutVars>
          <dgm:bulletEnabled val="1"/>
        </dgm:presLayoutVars>
      </dgm:prSet>
      <dgm:spPr/>
    </dgm:pt>
  </dgm:ptLst>
  <dgm:cxnLst>
    <dgm:cxn modelId="{D43F2F02-B03B-48C1-8788-A0AF52A55F5B}" type="presOf" srcId="{FF8658F3-4F1F-40C7-B2FF-4C3A9290F4FB}" destId="{7A3DAA53-E03A-4CA6-A3BB-008666008F8F}" srcOrd="0" destOrd="0" presId="urn:microsoft.com/office/officeart/2005/8/layout/vList2"/>
    <dgm:cxn modelId="{D7BAC519-480D-40C4-ACCE-172F1AE35220}" type="presOf" srcId="{081FC347-4AD4-4216-BF64-08D5FABB1E76}" destId="{58D265D5-E70E-40DB-A7BA-2A02A55FD980}" srcOrd="0" destOrd="0" presId="urn:microsoft.com/office/officeart/2005/8/layout/vList2"/>
    <dgm:cxn modelId="{A41C922B-C0AD-4CF2-BC66-FF889AF98779}" type="presOf" srcId="{8FFED5D0-A79F-478C-B960-76DB651ABB39}" destId="{0A513A18-B083-4D61-B7CB-45F34BE96860}" srcOrd="0" destOrd="0" presId="urn:microsoft.com/office/officeart/2005/8/layout/vList2"/>
    <dgm:cxn modelId="{3874B240-F639-4270-9D6D-A755AA08A1DC}" type="presOf" srcId="{068F6D59-9C16-4700-BA50-A3106C596EDC}" destId="{0A513A18-B083-4D61-B7CB-45F34BE96860}" srcOrd="0" destOrd="2" presId="urn:microsoft.com/office/officeart/2005/8/layout/vList2"/>
    <dgm:cxn modelId="{67BC0F5C-42F5-494E-8EC5-04466508673E}" srcId="{9FD07100-8F3F-49BC-98C8-EA1590F0575D}" destId="{081FC347-4AD4-4216-BF64-08D5FABB1E76}" srcOrd="0" destOrd="0" parTransId="{A7938DCF-DDF1-48CA-B824-AE94DCA112AF}" sibTransId="{7070081F-F576-4E8A-B99B-8BE793C7D4B8}"/>
    <dgm:cxn modelId="{AF04A160-E3BF-434F-BD53-F94B8B186D3E}" type="presOf" srcId="{3FE9FB8C-F18F-4B12-871B-BF0C31E62F73}" destId="{DA2E786A-7226-4255-B73E-1F536087719D}" srcOrd="0" destOrd="0" presId="urn:microsoft.com/office/officeart/2005/8/layout/vList2"/>
    <dgm:cxn modelId="{21B21145-3323-45BA-9B3E-F8864C43133D}" srcId="{FF8658F3-4F1F-40C7-B2FF-4C3A9290F4FB}" destId="{F927C4A0-82A2-4F46-BC4E-A73DA1CFD12D}" srcOrd="0" destOrd="0" parTransId="{C2BBEC04-318F-44C6-AAE9-E1F646EC1CC5}" sibTransId="{DFA56FA6-E31C-4633-BBBF-1E6ACD22FBCD}"/>
    <dgm:cxn modelId="{CA7AE658-1B5D-4B14-81EB-327F81AF4045}" type="presOf" srcId="{BF330F9C-F30B-4B03-8E7E-B10B9C96ED76}" destId="{0A513A18-B083-4D61-B7CB-45F34BE96860}" srcOrd="0" destOrd="1" presId="urn:microsoft.com/office/officeart/2005/8/layout/vList2"/>
    <dgm:cxn modelId="{A5967A7E-E5E0-4FFB-9561-5C867946914D}" srcId="{8FFED5D0-A79F-478C-B960-76DB651ABB39}" destId="{BF330F9C-F30B-4B03-8E7E-B10B9C96ED76}" srcOrd="0" destOrd="0" parTransId="{1B43629D-18CF-4EF7-925A-AC82786E9023}" sibTransId="{D0F55E24-B9A3-4AD0-B70B-3BD7D87A79C6}"/>
    <dgm:cxn modelId="{76857E84-CB3B-4677-B7AA-6E4007F05F1E}" srcId="{9FD07100-8F3F-49BC-98C8-EA1590F0575D}" destId="{FF8658F3-4F1F-40C7-B2FF-4C3A9290F4FB}" srcOrd="2" destOrd="0" parTransId="{A03CDF97-438D-4B61-AE7D-631F3F5222D7}" sibTransId="{DB1CD15E-AF1C-4225-A92E-BCA6D001F416}"/>
    <dgm:cxn modelId="{D2FDF3A5-6E0A-4F51-9690-112249CADCB5}" srcId="{8FFED5D0-A79F-478C-B960-76DB651ABB39}" destId="{068F6D59-9C16-4700-BA50-A3106C596EDC}" srcOrd="1" destOrd="0" parTransId="{3BDB448E-4506-4845-BEFD-C77F88C5C7C5}" sibTransId="{68F2C1E1-9E0E-478D-9356-54A258D2F94E}"/>
    <dgm:cxn modelId="{561AA4BE-4947-4935-96C6-9CB641F4C3FF}" srcId="{081FC347-4AD4-4216-BF64-08D5FABB1E76}" destId="{3FE9FB8C-F18F-4B12-871B-BF0C31E62F73}" srcOrd="0" destOrd="0" parTransId="{ADF9A11A-72A6-4A85-818D-20020165CC75}" sibTransId="{D0F53052-704A-480B-9636-BE412B710C9C}"/>
    <dgm:cxn modelId="{64190AC7-5E93-407A-99E4-978220454A86}" srcId="{1451FB5D-EA28-4813-8331-5291282C1D8C}" destId="{8FFED5D0-A79F-478C-B960-76DB651ABB39}" srcOrd="0" destOrd="0" parTransId="{7B564131-DCC3-49BE-92FF-0C8D9B5C29F1}" sibTransId="{93D9340E-A663-4858-A64B-F8306A6F27F3}"/>
    <dgm:cxn modelId="{4211D3C7-97A5-4A42-9943-53DC85851AF1}" type="presOf" srcId="{9FD07100-8F3F-49BC-98C8-EA1590F0575D}" destId="{AD1DAE78-0E60-4957-987B-DDA7E05C4B05}" srcOrd="0" destOrd="0" presId="urn:microsoft.com/office/officeart/2005/8/layout/vList2"/>
    <dgm:cxn modelId="{405B9CCB-EC23-4CA0-B377-80D5B7A0BA48}" type="presOf" srcId="{F927C4A0-82A2-4F46-BC4E-A73DA1CFD12D}" destId="{4460CE05-B019-445D-8020-0A6F5E622284}" srcOrd="0" destOrd="0" presId="urn:microsoft.com/office/officeart/2005/8/layout/vList2"/>
    <dgm:cxn modelId="{C19143E6-A3C0-488D-8604-500B35849112}" type="presOf" srcId="{1451FB5D-EA28-4813-8331-5291282C1D8C}" destId="{53D3ACA6-B4A1-4B99-A6F2-B4E675BDC095}" srcOrd="0" destOrd="0" presId="urn:microsoft.com/office/officeart/2005/8/layout/vList2"/>
    <dgm:cxn modelId="{A1A046FD-E9C0-4165-8DED-E3655F7131FC}" srcId="{9FD07100-8F3F-49BC-98C8-EA1590F0575D}" destId="{1451FB5D-EA28-4813-8331-5291282C1D8C}" srcOrd="1" destOrd="0" parTransId="{50CE355C-2BE3-4075-A02C-34B86AAEB3DB}" sibTransId="{E409356C-67F0-433B-A2F1-80A44E60EEDC}"/>
    <dgm:cxn modelId="{CD39CA7E-0E31-4095-9E4B-53E09A0290FC}" type="presParOf" srcId="{AD1DAE78-0E60-4957-987B-DDA7E05C4B05}" destId="{58D265D5-E70E-40DB-A7BA-2A02A55FD980}" srcOrd="0" destOrd="0" presId="urn:microsoft.com/office/officeart/2005/8/layout/vList2"/>
    <dgm:cxn modelId="{F97D4796-AB3A-499A-95FA-20A44CAC200A}" type="presParOf" srcId="{AD1DAE78-0E60-4957-987B-DDA7E05C4B05}" destId="{DA2E786A-7226-4255-B73E-1F536087719D}" srcOrd="1" destOrd="0" presId="urn:microsoft.com/office/officeart/2005/8/layout/vList2"/>
    <dgm:cxn modelId="{51751D01-FCB9-498C-AC71-6F9A87E56ED5}" type="presParOf" srcId="{AD1DAE78-0E60-4957-987B-DDA7E05C4B05}" destId="{53D3ACA6-B4A1-4B99-A6F2-B4E675BDC095}" srcOrd="2" destOrd="0" presId="urn:microsoft.com/office/officeart/2005/8/layout/vList2"/>
    <dgm:cxn modelId="{4CA1E373-7BE7-4F19-9133-3530930A41A3}" type="presParOf" srcId="{AD1DAE78-0E60-4957-987B-DDA7E05C4B05}" destId="{0A513A18-B083-4D61-B7CB-45F34BE96860}" srcOrd="3" destOrd="0" presId="urn:microsoft.com/office/officeart/2005/8/layout/vList2"/>
    <dgm:cxn modelId="{F181796F-41AD-41A7-B922-59AAC4A4E60A}" type="presParOf" srcId="{AD1DAE78-0E60-4957-987B-DDA7E05C4B05}" destId="{7A3DAA53-E03A-4CA6-A3BB-008666008F8F}" srcOrd="4" destOrd="0" presId="urn:microsoft.com/office/officeart/2005/8/layout/vList2"/>
    <dgm:cxn modelId="{DF84FE9D-5DC8-4E4E-856C-D19597572DA6}" type="presParOf" srcId="{AD1DAE78-0E60-4957-987B-DDA7E05C4B05}" destId="{4460CE05-B019-445D-8020-0A6F5E62228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93645-C3A6-4B45-9AFB-EB073FD6E496}">
      <dsp:nvSpPr>
        <dsp:cNvPr id="0" name=""/>
        <dsp:cNvSpPr/>
      </dsp:nvSpPr>
      <dsp:spPr>
        <a:xfrm>
          <a:off x="0" y="491"/>
          <a:ext cx="6832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1330EEF-C964-42F4-BCE1-AFA92B8B0C9D}">
      <dsp:nvSpPr>
        <dsp:cNvPr id="0" name=""/>
        <dsp:cNvSpPr/>
      </dsp:nvSpPr>
      <dsp:spPr>
        <a:xfrm>
          <a:off x="0" y="491"/>
          <a:ext cx="6832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CSFP Updates and Review</a:t>
          </a:r>
        </a:p>
      </dsp:txBody>
      <dsp:txXfrm>
        <a:off x="0" y="491"/>
        <a:ext cx="6832600" cy="804628"/>
      </dsp:txXfrm>
    </dsp:sp>
    <dsp:sp modelId="{A1FC97EE-0764-4913-BEBA-4A93F5EB2E35}">
      <dsp:nvSpPr>
        <dsp:cNvPr id="0" name=""/>
        <dsp:cNvSpPr/>
      </dsp:nvSpPr>
      <dsp:spPr>
        <a:xfrm>
          <a:off x="0" y="805119"/>
          <a:ext cx="6832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9C03B92-7C61-4996-9171-466851ECDDC2}">
      <dsp:nvSpPr>
        <dsp:cNvPr id="0" name=""/>
        <dsp:cNvSpPr/>
      </dsp:nvSpPr>
      <dsp:spPr>
        <a:xfrm>
          <a:off x="0" y="805119"/>
          <a:ext cx="6832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Recertification Process and Dates</a:t>
          </a:r>
        </a:p>
      </dsp:txBody>
      <dsp:txXfrm>
        <a:off x="0" y="805119"/>
        <a:ext cx="6832600" cy="804628"/>
      </dsp:txXfrm>
    </dsp:sp>
    <dsp:sp modelId="{7E09AEED-FB19-4BDE-881C-D1A31469D953}">
      <dsp:nvSpPr>
        <dsp:cNvPr id="0" name=""/>
        <dsp:cNvSpPr/>
      </dsp:nvSpPr>
      <dsp:spPr>
        <a:xfrm>
          <a:off x="0" y="1609748"/>
          <a:ext cx="6832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48541D9-49B5-4B5F-A43D-33677E4D8AA8}">
      <dsp:nvSpPr>
        <dsp:cNvPr id="0" name=""/>
        <dsp:cNvSpPr/>
      </dsp:nvSpPr>
      <dsp:spPr>
        <a:xfrm>
          <a:off x="0" y="1609748"/>
          <a:ext cx="6832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CSFP Application &amp; Eligibility</a:t>
          </a:r>
        </a:p>
      </dsp:txBody>
      <dsp:txXfrm>
        <a:off x="0" y="1609748"/>
        <a:ext cx="6832600" cy="804628"/>
      </dsp:txXfrm>
    </dsp:sp>
    <dsp:sp modelId="{F32F2400-22D5-4F44-8215-4919E57DD290}">
      <dsp:nvSpPr>
        <dsp:cNvPr id="0" name=""/>
        <dsp:cNvSpPr/>
      </dsp:nvSpPr>
      <dsp:spPr>
        <a:xfrm>
          <a:off x="0" y="2414376"/>
          <a:ext cx="6832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8788DB3-3C9D-486F-960F-14F76D5877F7}">
      <dsp:nvSpPr>
        <dsp:cNvPr id="0" name=""/>
        <dsp:cNvSpPr/>
      </dsp:nvSpPr>
      <dsp:spPr>
        <a:xfrm>
          <a:off x="0" y="2414376"/>
          <a:ext cx="6832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Monthly Reports</a:t>
          </a:r>
        </a:p>
      </dsp:txBody>
      <dsp:txXfrm>
        <a:off x="0" y="2414376"/>
        <a:ext cx="6832600" cy="804628"/>
      </dsp:txXfrm>
    </dsp:sp>
    <dsp:sp modelId="{3452C58E-986C-462D-8601-E8985D9CFBB3}">
      <dsp:nvSpPr>
        <dsp:cNvPr id="0" name=""/>
        <dsp:cNvSpPr/>
      </dsp:nvSpPr>
      <dsp:spPr>
        <a:xfrm>
          <a:off x="0" y="3219005"/>
          <a:ext cx="6832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94C620D-622F-4AAA-BE47-3AD132EB03C3}">
      <dsp:nvSpPr>
        <dsp:cNvPr id="0" name=""/>
        <dsp:cNvSpPr/>
      </dsp:nvSpPr>
      <dsp:spPr>
        <a:xfrm>
          <a:off x="0" y="3219005"/>
          <a:ext cx="6832600" cy="80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Other Forms and Policy Requirements</a:t>
          </a:r>
        </a:p>
      </dsp:txBody>
      <dsp:txXfrm>
        <a:off x="0" y="3219005"/>
        <a:ext cx="6832600" cy="804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6BC42-24F8-4947-A445-679C1AEC182E}">
      <dsp:nvSpPr>
        <dsp:cNvPr id="0" name=""/>
        <dsp:cNvSpPr/>
      </dsp:nvSpPr>
      <dsp:spPr>
        <a:xfrm>
          <a:off x="0" y="3288002"/>
          <a:ext cx="6290226" cy="21572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There may be some months you do not receive any forms.</a:t>
          </a:r>
        </a:p>
      </dsp:txBody>
      <dsp:txXfrm>
        <a:off x="0" y="3288002"/>
        <a:ext cx="6290226" cy="2157285"/>
      </dsp:txXfrm>
    </dsp:sp>
    <dsp:sp modelId="{364A469F-EFC2-45A4-9CAC-BB642DB180B0}">
      <dsp:nvSpPr>
        <dsp:cNvPr id="0" name=""/>
        <dsp:cNvSpPr/>
      </dsp:nvSpPr>
      <dsp:spPr>
        <a:xfrm rot="10800000">
          <a:off x="0" y="2456"/>
          <a:ext cx="6290226" cy="331790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We have moved to a rolling recertification meaning every month you might receive recertification forms for clients that are due.</a:t>
          </a:r>
        </a:p>
      </dsp:txBody>
      <dsp:txXfrm rot="10800000">
        <a:off x="0" y="2456"/>
        <a:ext cx="6290226" cy="215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65D4D-82CD-464C-BF5D-E6EC77664817}">
      <dsp:nvSpPr>
        <dsp:cNvPr id="0" name=""/>
        <dsp:cNvSpPr/>
      </dsp:nvSpPr>
      <dsp:spPr>
        <a:xfrm>
          <a:off x="4399" y="145477"/>
          <a:ext cx="1129570" cy="1129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56896C-C97F-49D7-A83C-681AFEB7AE65}">
      <dsp:nvSpPr>
        <dsp:cNvPr id="0" name=""/>
        <dsp:cNvSpPr/>
      </dsp:nvSpPr>
      <dsp:spPr>
        <a:xfrm>
          <a:off x="4399" y="1414329"/>
          <a:ext cx="3227343"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The reports below are due to FBA as soon as possible after your distribution and </a:t>
          </a:r>
          <a:r>
            <a:rPr lang="en-US" sz="1400" b="1" kern="1200"/>
            <a:t>no later than the 5</a:t>
          </a:r>
          <a:r>
            <a:rPr lang="en-US" sz="1400" b="1" kern="1200" baseline="30000"/>
            <a:t>th</a:t>
          </a:r>
          <a:r>
            <a:rPr lang="en-US" sz="1400" b="1" kern="1200"/>
            <a:t> of the month</a:t>
          </a:r>
          <a:r>
            <a:rPr lang="en-US" sz="1400" kern="1200"/>
            <a:t> following your distribution:</a:t>
          </a:r>
        </a:p>
      </dsp:txBody>
      <dsp:txXfrm>
        <a:off x="4399" y="1414329"/>
        <a:ext cx="3227343" cy="1096347"/>
      </dsp:txXfrm>
    </dsp:sp>
    <dsp:sp modelId="{BE4912AF-98DC-4761-88E2-F05D12420600}">
      <dsp:nvSpPr>
        <dsp:cNvPr id="0" name=""/>
        <dsp:cNvSpPr/>
      </dsp:nvSpPr>
      <dsp:spPr>
        <a:xfrm>
          <a:off x="4399" y="2575458"/>
          <a:ext cx="3227343" cy="8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Completed Distribution List with signatures</a:t>
          </a:r>
        </a:p>
        <a:p>
          <a:pPr marL="0" lvl="0" indent="0" algn="l" defTabSz="488950">
            <a:lnSpc>
              <a:spcPct val="100000"/>
            </a:lnSpc>
            <a:spcBef>
              <a:spcPct val="0"/>
            </a:spcBef>
            <a:spcAft>
              <a:spcPct val="35000"/>
            </a:spcAft>
            <a:buNone/>
          </a:pPr>
          <a:r>
            <a:rPr lang="en-US" sz="1100" kern="1200"/>
            <a:t>Completed Monthly Inventory Report (MIR)</a:t>
          </a:r>
        </a:p>
        <a:p>
          <a:pPr marL="0" lvl="0" indent="0" algn="l" defTabSz="488950">
            <a:lnSpc>
              <a:spcPct val="100000"/>
            </a:lnSpc>
            <a:spcBef>
              <a:spcPct val="0"/>
            </a:spcBef>
            <a:spcAft>
              <a:spcPct val="35000"/>
            </a:spcAft>
            <a:buNone/>
          </a:pPr>
          <a:r>
            <a:rPr lang="en-US" sz="1100" kern="1200"/>
            <a:t>Copies of any AORs (invoices) for CSFP product received that month</a:t>
          </a:r>
        </a:p>
      </dsp:txBody>
      <dsp:txXfrm>
        <a:off x="4399" y="2575458"/>
        <a:ext cx="3227343" cy="809125"/>
      </dsp:txXfrm>
    </dsp:sp>
    <dsp:sp modelId="{80879C9F-2A5D-4E57-A4F6-82392F9AFE96}">
      <dsp:nvSpPr>
        <dsp:cNvPr id="0" name=""/>
        <dsp:cNvSpPr/>
      </dsp:nvSpPr>
      <dsp:spPr>
        <a:xfrm>
          <a:off x="3796528" y="145477"/>
          <a:ext cx="1129570" cy="1129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892D8F-93D3-4968-A14E-080069081958}">
      <dsp:nvSpPr>
        <dsp:cNvPr id="0" name=""/>
        <dsp:cNvSpPr/>
      </dsp:nvSpPr>
      <dsp:spPr>
        <a:xfrm>
          <a:off x="3796528" y="1414329"/>
          <a:ext cx="3227343"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We cannot send your new distribution list until we have received and processed the previous month’s reports.</a:t>
          </a:r>
        </a:p>
      </dsp:txBody>
      <dsp:txXfrm>
        <a:off x="3796528" y="1414329"/>
        <a:ext cx="3227343" cy="1096347"/>
      </dsp:txXfrm>
    </dsp:sp>
    <dsp:sp modelId="{FB2F2C6E-20C8-442E-84D7-ADB6290A3CDB}">
      <dsp:nvSpPr>
        <dsp:cNvPr id="0" name=""/>
        <dsp:cNvSpPr/>
      </dsp:nvSpPr>
      <dsp:spPr>
        <a:xfrm>
          <a:off x="3796528" y="2575458"/>
          <a:ext cx="3227343" cy="809125"/>
        </a:xfrm>
        <a:prstGeom prst="rect">
          <a:avLst/>
        </a:prstGeom>
        <a:noFill/>
        <a:ln>
          <a:noFill/>
        </a:ln>
        <a:effectLst/>
      </dsp:spPr>
      <dsp:style>
        <a:lnRef idx="0">
          <a:scrgbClr r="0" g="0" b="0"/>
        </a:lnRef>
        <a:fillRef idx="0">
          <a:scrgbClr r="0" g="0" b="0"/>
        </a:fillRef>
        <a:effectRef idx="0">
          <a:scrgbClr r="0" g="0" b="0"/>
        </a:effectRef>
        <a:fontRef idx="minor"/>
      </dsp:style>
    </dsp:sp>
    <dsp:sp modelId="{97F95ABA-0993-4B11-91AC-A174CB6769CA}">
      <dsp:nvSpPr>
        <dsp:cNvPr id="0" name=""/>
        <dsp:cNvSpPr/>
      </dsp:nvSpPr>
      <dsp:spPr>
        <a:xfrm>
          <a:off x="7588657" y="145477"/>
          <a:ext cx="1129570" cy="1129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080807-6B6A-470A-B4CF-3B781F3627C6}">
      <dsp:nvSpPr>
        <dsp:cNvPr id="0" name=""/>
        <dsp:cNvSpPr/>
      </dsp:nvSpPr>
      <dsp:spPr>
        <a:xfrm>
          <a:off x="7588657" y="1414329"/>
          <a:ext cx="3227343"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Once these are received, FBA will send out your new month’s Distribution List within 2 business days (but no earlier than the first business day of the month).</a:t>
          </a:r>
        </a:p>
      </dsp:txBody>
      <dsp:txXfrm>
        <a:off x="7588657" y="1414329"/>
        <a:ext cx="3227343" cy="1096347"/>
      </dsp:txXfrm>
    </dsp:sp>
    <dsp:sp modelId="{AA3EA9B8-2165-4DAE-8E90-980E714E6FD1}">
      <dsp:nvSpPr>
        <dsp:cNvPr id="0" name=""/>
        <dsp:cNvSpPr/>
      </dsp:nvSpPr>
      <dsp:spPr>
        <a:xfrm>
          <a:off x="7588657" y="2575458"/>
          <a:ext cx="3227343" cy="80912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E04A9-0A40-4B39-ACA1-6B5ED78B15F0}">
      <dsp:nvSpPr>
        <dsp:cNvPr id="0" name=""/>
        <dsp:cNvSpPr/>
      </dsp:nvSpPr>
      <dsp:spPr>
        <a:xfrm>
          <a:off x="0" y="611"/>
          <a:ext cx="5694050" cy="1430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B97B9-C5F2-4E55-A272-CE51A35E92C0}">
      <dsp:nvSpPr>
        <dsp:cNvPr id="0" name=""/>
        <dsp:cNvSpPr/>
      </dsp:nvSpPr>
      <dsp:spPr>
        <a:xfrm>
          <a:off x="432842" y="322560"/>
          <a:ext cx="786987" cy="786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4FD25-F7F2-4A14-9D98-14B4871702C6}">
      <dsp:nvSpPr>
        <dsp:cNvPr id="0" name=""/>
        <dsp:cNvSpPr/>
      </dsp:nvSpPr>
      <dsp:spPr>
        <a:xfrm>
          <a:off x="1652673" y="611"/>
          <a:ext cx="4041376" cy="143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35" tIns="151435" rIns="151435" bIns="151435" numCol="1" spcCol="1270" anchor="ctr" anchorCtr="0">
          <a:noAutofit/>
        </a:bodyPr>
        <a:lstStyle/>
        <a:p>
          <a:pPr marL="0" lvl="0" indent="0" algn="l" defTabSz="800100">
            <a:lnSpc>
              <a:spcPct val="100000"/>
            </a:lnSpc>
            <a:spcBef>
              <a:spcPct val="0"/>
            </a:spcBef>
            <a:spcAft>
              <a:spcPct val="35000"/>
            </a:spcAft>
            <a:buNone/>
          </a:pPr>
          <a:r>
            <a:rPr lang="en-US" sz="1800" b="1" kern="1200"/>
            <a:t>The cheese is done the same way as the boxes</a:t>
          </a:r>
          <a:r>
            <a:rPr lang="en-US" sz="1800" kern="1200"/>
            <a:t>.</a:t>
          </a:r>
        </a:p>
      </dsp:txBody>
      <dsp:txXfrm>
        <a:off x="1652673" y="611"/>
        <a:ext cx="4041376" cy="1430885"/>
      </dsp:txXfrm>
    </dsp:sp>
    <dsp:sp modelId="{7D54EAA7-E952-49DF-A974-9391E8A3476A}">
      <dsp:nvSpPr>
        <dsp:cNvPr id="0" name=""/>
        <dsp:cNvSpPr/>
      </dsp:nvSpPr>
      <dsp:spPr>
        <a:xfrm>
          <a:off x="0" y="1789218"/>
          <a:ext cx="5694050" cy="1430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1A44F-CF67-447B-8B14-55AA8C4A45DF}">
      <dsp:nvSpPr>
        <dsp:cNvPr id="0" name=""/>
        <dsp:cNvSpPr/>
      </dsp:nvSpPr>
      <dsp:spPr>
        <a:xfrm>
          <a:off x="432842" y="2111167"/>
          <a:ext cx="786987" cy="786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C6966-F955-4613-B109-7753C44CB4A7}">
      <dsp:nvSpPr>
        <dsp:cNvPr id="0" name=""/>
        <dsp:cNvSpPr/>
      </dsp:nvSpPr>
      <dsp:spPr>
        <a:xfrm>
          <a:off x="1652673" y="1789218"/>
          <a:ext cx="4041376" cy="143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35" tIns="151435" rIns="151435" bIns="151435" numCol="1" spcCol="1270" anchor="ctr" anchorCtr="0">
          <a:noAutofit/>
        </a:bodyPr>
        <a:lstStyle/>
        <a:p>
          <a:pPr marL="0" lvl="0" indent="0" algn="l" defTabSz="800100">
            <a:lnSpc>
              <a:spcPct val="100000"/>
            </a:lnSpc>
            <a:spcBef>
              <a:spcPct val="0"/>
            </a:spcBef>
            <a:spcAft>
              <a:spcPct val="35000"/>
            </a:spcAft>
            <a:buNone/>
          </a:pPr>
          <a:r>
            <a:rPr lang="en-US" sz="1800" b="1" kern="1200"/>
            <a:t>Any discrepancies between the ending inventory and physical inventory will show in the difference.</a:t>
          </a:r>
          <a:endParaRPr lang="en-US" sz="1800" kern="1200"/>
        </a:p>
      </dsp:txBody>
      <dsp:txXfrm>
        <a:off x="1652673" y="1789218"/>
        <a:ext cx="4041376" cy="1430885"/>
      </dsp:txXfrm>
    </dsp:sp>
    <dsp:sp modelId="{941CC7E9-EC47-4C6B-9A65-DD108AAF284F}">
      <dsp:nvSpPr>
        <dsp:cNvPr id="0" name=""/>
        <dsp:cNvSpPr/>
      </dsp:nvSpPr>
      <dsp:spPr>
        <a:xfrm>
          <a:off x="0" y="3577825"/>
          <a:ext cx="5694050" cy="1430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2CACD-65B9-49AC-990C-E8B8D7777D38}">
      <dsp:nvSpPr>
        <dsp:cNvPr id="0" name=""/>
        <dsp:cNvSpPr/>
      </dsp:nvSpPr>
      <dsp:spPr>
        <a:xfrm>
          <a:off x="432842" y="3899775"/>
          <a:ext cx="786987" cy="786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ED0C5-392B-40D0-80B1-BCE9815E5726}">
      <dsp:nvSpPr>
        <dsp:cNvPr id="0" name=""/>
        <dsp:cNvSpPr/>
      </dsp:nvSpPr>
      <dsp:spPr>
        <a:xfrm>
          <a:off x="1652673" y="3577825"/>
          <a:ext cx="4041376" cy="143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35" tIns="151435" rIns="151435" bIns="151435" numCol="1" spcCol="1270" anchor="ctr" anchorCtr="0">
          <a:noAutofit/>
        </a:bodyPr>
        <a:lstStyle/>
        <a:p>
          <a:pPr marL="0" lvl="0" indent="0" algn="l" defTabSz="800100">
            <a:lnSpc>
              <a:spcPct val="100000"/>
            </a:lnSpc>
            <a:spcBef>
              <a:spcPct val="0"/>
            </a:spcBef>
            <a:spcAft>
              <a:spcPct val="35000"/>
            </a:spcAft>
            <a:buNone/>
          </a:pPr>
          <a:r>
            <a:rPr lang="en-US" sz="1800" b="1" kern="1200"/>
            <a:t>Any losses of product need to be documented in the Notes section of the MIR.</a:t>
          </a:r>
          <a:endParaRPr lang="en-US" sz="1800" kern="1200"/>
        </a:p>
      </dsp:txBody>
      <dsp:txXfrm>
        <a:off x="1652673" y="3577825"/>
        <a:ext cx="4041376" cy="1430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265D5-E70E-40DB-A7BA-2A02A55FD980}">
      <dsp:nvSpPr>
        <dsp:cNvPr id="0" name=""/>
        <dsp:cNvSpPr/>
      </dsp:nvSpPr>
      <dsp:spPr>
        <a:xfrm>
          <a:off x="0" y="233392"/>
          <a:ext cx="6290226"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Proxy Form – </a:t>
          </a:r>
        </a:p>
      </dsp:txBody>
      <dsp:txXfrm>
        <a:off x="28100" y="261492"/>
        <a:ext cx="6234026" cy="519439"/>
      </dsp:txXfrm>
    </dsp:sp>
    <dsp:sp modelId="{DA2E786A-7226-4255-B73E-1F536087719D}">
      <dsp:nvSpPr>
        <dsp:cNvPr id="0" name=""/>
        <dsp:cNvSpPr/>
      </dsp:nvSpPr>
      <dsp:spPr>
        <a:xfrm>
          <a:off x="0" y="809032"/>
          <a:ext cx="6290226"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If a senior wants to assign a friend/relative to pick up their box for them, they can fill out a Proxy Form.</a:t>
          </a:r>
        </a:p>
      </dsp:txBody>
      <dsp:txXfrm>
        <a:off x="0" y="809032"/>
        <a:ext cx="6290226" cy="869400"/>
      </dsp:txXfrm>
    </dsp:sp>
    <dsp:sp modelId="{53D3ACA6-B4A1-4B99-A6F2-B4E675BDC095}">
      <dsp:nvSpPr>
        <dsp:cNvPr id="0" name=""/>
        <dsp:cNvSpPr/>
      </dsp:nvSpPr>
      <dsp:spPr>
        <a:xfrm>
          <a:off x="0" y="1678432"/>
          <a:ext cx="6290226" cy="575639"/>
        </a:xfrm>
        <a:prstGeom prst="roundRect">
          <a:avLst/>
        </a:prstGeom>
        <a:solidFill>
          <a:schemeClr val="accent2">
            <a:hueOff val="574745"/>
            <a:satOff val="-9386"/>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Commodity Loss Report – </a:t>
          </a:r>
        </a:p>
      </dsp:txBody>
      <dsp:txXfrm>
        <a:off x="28100" y="1706532"/>
        <a:ext cx="6234026" cy="519439"/>
      </dsp:txXfrm>
    </dsp:sp>
    <dsp:sp modelId="{0A513A18-B083-4D61-B7CB-45F34BE96860}">
      <dsp:nvSpPr>
        <dsp:cNvPr id="0" name=""/>
        <dsp:cNvSpPr/>
      </dsp:nvSpPr>
      <dsp:spPr>
        <a:xfrm>
          <a:off x="0" y="2254072"/>
          <a:ext cx="6290226"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Any loss of CSFP commodities greater than the amounts below must be reported to FBA immediately and a Commodity Loss Report filled out and submitted as soon as possible.</a:t>
          </a:r>
        </a:p>
        <a:p>
          <a:pPr marL="342900" lvl="2" indent="-171450" algn="l" defTabSz="844550">
            <a:lnSpc>
              <a:spcPct val="90000"/>
            </a:lnSpc>
            <a:spcBef>
              <a:spcPct val="0"/>
            </a:spcBef>
            <a:spcAft>
              <a:spcPct val="20000"/>
            </a:spcAft>
            <a:buChar char="•"/>
          </a:pPr>
          <a:r>
            <a:rPr lang="en-US" sz="1900" kern="1200"/>
            <a:t>1 case or more of cheese (12 blocks or more)</a:t>
          </a:r>
        </a:p>
        <a:p>
          <a:pPr marL="342900" lvl="2" indent="-171450" algn="l" defTabSz="844550">
            <a:lnSpc>
              <a:spcPct val="90000"/>
            </a:lnSpc>
            <a:spcBef>
              <a:spcPct val="0"/>
            </a:spcBef>
            <a:spcAft>
              <a:spcPct val="20000"/>
            </a:spcAft>
            <a:buChar char="•"/>
          </a:pPr>
          <a:r>
            <a:rPr lang="en-US" sz="1900" kern="1200"/>
            <a:t>6 CSFP boxes or more</a:t>
          </a:r>
        </a:p>
      </dsp:txBody>
      <dsp:txXfrm>
        <a:off x="0" y="2254072"/>
        <a:ext cx="6290226" cy="1788480"/>
      </dsp:txXfrm>
    </dsp:sp>
    <dsp:sp modelId="{7A3DAA53-E03A-4CA6-A3BB-008666008F8F}">
      <dsp:nvSpPr>
        <dsp:cNvPr id="0" name=""/>
        <dsp:cNvSpPr/>
      </dsp:nvSpPr>
      <dsp:spPr>
        <a:xfrm>
          <a:off x="0" y="4042552"/>
          <a:ext cx="6290226" cy="575639"/>
        </a:xfrm>
        <a:prstGeom prst="roundRect">
          <a:avLst/>
        </a:prstGeom>
        <a:solidFill>
          <a:schemeClr val="accent2">
            <a:hueOff val="1149490"/>
            <a:satOff val="-18772"/>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CSFP Incident Report – </a:t>
          </a:r>
        </a:p>
      </dsp:txBody>
      <dsp:txXfrm>
        <a:off x="28100" y="4070652"/>
        <a:ext cx="6234026" cy="519439"/>
      </dsp:txXfrm>
    </dsp:sp>
    <dsp:sp modelId="{4460CE05-B019-445D-8020-0A6F5E622284}">
      <dsp:nvSpPr>
        <dsp:cNvPr id="0" name=""/>
        <dsp:cNvSpPr/>
      </dsp:nvSpPr>
      <dsp:spPr>
        <a:xfrm>
          <a:off x="0" y="4618192"/>
          <a:ext cx="629022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1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Please fill out and submit an Incident Report to FBA, whenever there is an issue with a client.</a:t>
          </a:r>
        </a:p>
      </dsp:txBody>
      <dsp:txXfrm>
        <a:off x="0" y="4618192"/>
        <a:ext cx="6290226" cy="5961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F85505-0986-C265-7F9D-1F2BAC5304A5}"/>
              </a:ext>
            </a:extLst>
          </p:cNvPr>
          <p:cNvSpPr>
            <a:spLocks noGrp="1"/>
          </p:cNvSpPr>
          <p:nvPr>
            <p:ph type="hdr" sz="quarter"/>
          </p:nvPr>
        </p:nvSpPr>
        <p:spPr>
          <a:xfrm>
            <a:off x="2"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52D293-D8A6-7A6E-2CA6-BA983756790F}"/>
              </a:ext>
            </a:extLst>
          </p:cNvPr>
          <p:cNvSpPr>
            <a:spLocks noGrp="1"/>
          </p:cNvSpPr>
          <p:nvPr>
            <p:ph type="dt" sz="quarter" idx="1"/>
          </p:nvPr>
        </p:nvSpPr>
        <p:spPr>
          <a:xfrm>
            <a:off x="3970887" y="0"/>
            <a:ext cx="3038319" cy="465242"/>
          </a:xfrm>
          <a:prstGeom prst="rect">
            <a:avLst/>
          </a:prstGeom>
        </p:spPr>
        <p:txBody>
          <a:bodyPr vert="horz" lIns="91440" tIns="45720" rIns="91440" bIns="45720" rtlCol="0"/>
          <a:lstStyle>
            <a:lvl1pPr algn="r">
              <a:defRPr sz="1200"/>
            </a:lvl1pPr>
          </a:lstStyle>
          <a:p>
            <a:fld id="{5D1D3560-DDB7-4FBA-959B-E5E38AA5538F}" type="datetimeFigureOut">
              <a:rPr lang="en-US" smtClean="0"/>
              <a:t>9/18/2025</a:t>
            </a:fld>
            <a:endParaRPr lang="en-US"/>
          </a:p>
        </p:txBody>
      </p:sp>
      <p:sp>
        <p:nvSpPr>
          <p:cNvPr id="4" name="Footer Placeholder 3">
            <a:extLst>
              <a:ext uri="{FF2B5EF4-FFF2-40B4-BE49-F238E27FC236}">
                <a16:creationId xmlns:a16="http://schemas.microsoft.com/office/drawing/2014/main" id="{CB6F6F39-5A2F-F440-9689-502F4B54539E}"/>
              </a:ext>
            </a:extLst>
          </p:cNvPr>
          <p:cNvSpPr>
            <a:spLocks noGrp="1"/>
          </p:cNvSpPr>
          <p:nvPr>
            <p:ph type="ftr" sz="quarter" idx="2"/>
          </p:nvPr>
        </p:nvSpPr>
        <p:spPr>
          <a:xfrm>
            <a:off x="2"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4C30D-8D11-54F1-3E0C-4AA2D23CC9EF}"/>
              </a:ext>
            </a:extLst>
          </p:cNvPr>
          <p:cNvSpPr>
            <a:spLocks noGrp="1"/>
          </p:cNvSpPr>
          <p:nvPr>
            <p:ph type="sldNum" sz="quarter" idx="3"/>
          </p:nvPr>
        </p:nvSpPr>
        <p:spPr>
          <a:xfrm>
            <a:off x="3970887" y="8831160"/>
            <a:ext cx="3038319" cy="465240"/>
          </a:xfrm>
          <a:prstGeom prst="rect">
            <a:avLst/>
          </a:prstGeom>
        </p:spPr>
        <p:txBody>
          <a:bodyPr vert="horz" lIns="91440" tIns="45720" rIns="91440" bIns="45720" rtlCol="0" anchor="b"/>
          <a:lstStyle>
            <a:lvl1pPr algn="r">
              <a:defRPr sz="1200"/>
            </a:lvl1pPr>
          </a:lstStyle>
          <a:p>
            <a:fld id="{6F50DEC6-BEA3-4A2D-A4CE-C3D621E448A3}" type="slidenum">
              <a:rPr lang="en-US" smtClean="0"/>
              <a:t>‹#›</a:t>
            </a:fld>
            <a:endParaRPr lang="en-US"/>
          </a:p>
        </p:txBody>
      </p:sp>
    </p:spTree>
    <p:extLst>
      <p:ext uri="{BB962C8B-B14F-4D97-AF65-F5344CB8AC3E}">
        <p14:creationId xmlns:p14="http://schemas.microsoft.com/office/powerpoint/2010/main" val="31798082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25.6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78,'3441'0,"-2970"-25,-338 14,49-4,240-11,1624 25,-945 4,-838-5,296 5,-316 15,79 1,329-5,710 10,-1008-25,-333 2,1 1,-1 1,0 1,24 8,-20-5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28.1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78,'7502'0,"-7086"-19,-22 1,-4 17,468-13,1223-11,-1423 27,-627-2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35.8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1 115,'57'-3,"-1"-3,1-3,107-30,-108 23,1 2,0 3,97-6,619 18,-303 2,-154 17,11 0,3873-22,-4058 8,148 26,-155-14,178 2,1002-23,-810 3,-465 2,-1 2,45 10,-41-6,59 3,-71-10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38.8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0,'1056'49,"-174"-23,-552-28,446 5,-167 34,181 2,1980-42,-1641 4,-1075 2,74 12,7 1,-27-11,-67-4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40.7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1,'2020'0,"-1986"0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43.6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2,'2110'79,"-693"-18,140 14,-514-24,0 2,2136 33,-2157-94,13147 8,-14069 3,1 5,171 35,-141-14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52.7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0 114,'2084'0,"-2027"-3,74-12,36-3,166-9,-233 17,21-2,271-16,2330 29,-2419 18,-21 0,122 0,83 0,157-20,-584 4,91 16,-29-2,-80-10,0 2,-1 2,49 19,14 4,-62-23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1:54.7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0,'12'2,"0"-1,0 2,0 0,0 0,0 1,-1 1,13 6,41 14,-28-18,0-1,0-2,1-1,-1-2,1-2,-1-2,0-1,56-13,-14 6,0 4,1 3,97 8,-38-1,794-3,-853 7,-46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9:23:55.0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0,'1056'49,"-174"-23,-552-28,446 5,-167 34,181 2,1980-42,-1641 4,-1075 2,74 12,7 1,-27-11,-67-4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413FD395-65BD-4899-B5AC-C12BBC6F13B9}" type="datetimeFigureOut">
              <a:rPr lang="en-US" smtClean="0"/>
              <a:t>9/18/2025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C7A5A8-9E8F-4D9C-AFC7-B6C9AE9A8F76}" type="slidenum">
              <a:rPr lang="en-US" smtClean="0"/>
              <a:t>‹#›</a:t>
            </a:fld>
            <a:endParaRPr lang="en-US"/>
          </a:p>
        </p:txBody>
      </p:sp>
    </p:spTree>
    <p:extLst>
      <p:ext uri="{BB962C8B-B14F-4D97-AF65-F5344CB8AC3E}">
        <p14:creationId xmlns:p14="http://schemas.microsoft.com/office/powerpoint/2010/main" val="158458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AC7A5A8-9E8F-4D9C-AFC7-B6C9AE9A8F76}" type="slidenum">
              <a:rPr lang="en-US" smtClean="0"/>
              <a:t>2</a:t>
            </a:fld>
            <a:endParaRPr lang="en-US"/>
          </a:p>
        </p:txBody>
      </p:sp>
    </p:spTree>
    <p:extLst>
      <p:ext uri="{BB962C8B-B14F-4D97-AF65-F5344CB8AC3E}">
        <p14:creationId xmlns:p14="http://schemas.microsoft.com/office/powerpoint/2010/main" val="325862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CSFP eligibility is based on age and income. </a:t>
            </a:r>
          </a:p>
          <a:p>
            <a:endParaRPr lang="en-US" dirty="0"/>
          </a:p>
          <a:p>
            <a:r>
              <a:rPr lang="en-US" dirty="0"/>
              <a:t>Income is based on the whole household. The household is considered a group of related or unrelated individuals who are living as one economic unit (sharing income and sharing expenses).</a:t>
            </a:r>
          </a:p>
          <a:p>
            <a:endParaRPr lang="en-US" dirty="0"/>
          </a:p>
          <a:p>
            <a:r>
              <a:rPr lang="en-US" dirty="0"/>
              <a:t>You do not need to see any proof of income from seniors.</a:t>
            </a:r>
          </a:p>
          <a:p>
            <a:endParaRPr lang="en-US" dirty="0"/>
          </a:p>
          <a:p>
            <a:r>
              <a:rPr lang="en-US" dirty="0"/>
              <a:t>Updated Income Guidelines will be sent out by FBA whenever they change.</a:t>
            </a:r>
          </a:p>
        </p:txBody>
      </p:sp>
      <p:sp>
        <p:nvSpPr>
          <p:cNvPr id="4" name="Slide Number Placeholder 3"/>
          <p:cNvSpPr>
            <a:spLocks noGrp="1"/>
          </p:cNvSpPr>
          <p:nvPr>
            <p:ph type="sldNum" sz="quarter" idx="5"/>
          </p:nvPr>
        </p:nvSpPr>
        <p:spPr/>
        <p:txBody>
          <a:bodyPr/>
          <a:lstStyle/>
          <a:p>
            <a:fld id="{EAC7A5A8-9E8F-4D9C-AFC7-B6C9AE9A8F76}" type="slidenum">
              <a:rPr lang="en-US" smtClean="0"/>
              <a:t>11</a:t>
            </a:fld>
            <a:endParaRPr lang="en-US"/>
          </a:p>
        </p:txBody>
      </p:sp>
    </p:spTree>
    <p:extLst>
      <p:ext uri="{BB962C8B-B14F-4D97-AF65-F5344CB8AC3E}">
        <p14:creationId xmlns:p14="http://schemas.microsoft.com/office/powerpoint/2010/main" val="319537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requires the Racial and Ethnic data to be completed on every application; completing this section does </a:t>
            </a:r>
            <a:r>
              <a:rPr lang="en-US" b="1" i="1" dirty="0"/>
              <a:t>NOT </a:t>
            </a:r>
            <a:r>
              <a:rPr lang="en-US" b="0" i="0" dirty="0"/>
              <a:t>affect eligibility determination. This data is ONLY for USDA collection and has no other effect on other programs or eligibility.</a:t>
            </a:r>
          </a:p>
          <a:p>
            <a:endParaRPr lang="en-US" b="0" i="0" dirty="0"/>
          </a:p>
          <a:p>
            <a:r>
              <a:rPr lang="en-US" b="0" i="0" dirty="0"/>
              <a:t>If the client does not complete these sections, we are required to complete them based on a visual determination. </a:t>
            </a:r>
          </a:p>
        </p:txBody>
      </p:sp>
      <p:sp>
        <p:nvSpPr>
          <p:cNvPr id="4" name="Slide Number Placeholder 3"/>
          <p:cNvSpPr>
            <a:spLocks noGrp="1"/>
          </p:cNvSpPr>
          <p:nvPr>
            <p:ph type="sldNum" sz="quarter" idx="5"/>
          </p:nvPr>
        </p:nvSpPr>
        <p:spPr/>
        <p:txBody>
          <a:bodyPr/>
          <a:lstStyle/>
          <a:p>
            <a:fld id="{EAC7A5A8-9E8F-4D9C-AFC7-B6C9AE9A8F76}" type="slidenum">
              <a:rPr lang="en-US" smtClean="0"/>
              <a:t>12</a:t>
            </a:fld>
            <a:endParaRPr lang="en-US"/>
          </a:p>
        </p:txBody>
      </p:sp>
    </p:spTree>
    <p:extLst>
      <p:ext uri="{BB962C8B-B14F-4D97-AF65-F5344CB8AC3E}">
        <p14:creationId xmlns:p14="http://schemas.microsoft.com/office/powerpoint/2010/main" val="188237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report this annually to USDA and our total numbers must match participation.</a:t>
            </a:r>
          </a:p>
          <a:p>
            <a:endParaRPr lang="en-US" dirty="0"/>
          </a:p>
          <a:p>
            <a:r>
              <a:rPr lang="en-US" dirty="0"/>
              <a:t>I cannot process applications in my database without this data collection on every application.</a:t>
            </a:r>
          </a:p>
        </p:txBody>
      </p:sp>
      <p:sp>
        <p:nvSpPr>
          <p:cNvPr id="4" name="Slide Number Placeholder 3"/>
          <p:cNvSpPr>
            <a:spLocks noGrp="1"/>
          </p:cNvSpPr>
          <p:nvPr>
            <p:ph type="sldNum" sz="quarter" idx="5"/>
          </p:nvPr>
        </p:nvSpPr>
        <p:spPr/>
        <p:txBody>
          <a:bodyPr/>
          <a:lstStyle/>
          <a:p>
            <a:fld id="{EAC7A5A8-9E8F-4D9C-AFC7-B6C9AE9A8F76}" type="slidenum">
              <a:rPr lang="en-US" smtClean="0"/>
              <a:t>13</a:t>
            </a:fld>
            <a:endParaRPr lang="en-US"/>
          </a:p>
        </p:txBody>
      </p:sp>
    </p:spTree>
    <p:extLst>
      <p:ext uri="{BB962C8B-B14F-4D97-AF65-F5344CB8AC3E}">
        <p14:creationId xmlns:p14="http://schemas.microsoft.com/office/powerpoint/2010/main" val="44911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page contains the nondiscrimination statement and the CSFP Rights and Responsibilities and contains the ‘yes or no’ Release of Information check boxes, which are required by USDA.</a:t>
            </a:r>
          </a:p>
        </p:txBody>
      </p:sp>
      <p:sp>
        <p:nvSpPr>
          <p:cNvPr id="4" name="Slide Number Placeholder 3"/>
          <p:cNvSpPr>
            <a:spLocks noGrp="1"/>
          </p:cNvSpPr>
          <p:nvPr>
            <p:ph type="sldNum" sz="quarter" idx="5"/>
          </p:nvPr>
        </p:nvSpPr>
        <p:spPr/>
        <p:txBody>
          <a:bodyPr/>
          <a:lstStyle/>
          <a:p>
            <a:fld id="{EAC7A5A8-9E8F-4D9C-AFC7-B6C9AE9A8F76}" type="slidenum">
              <a:rPr lang="en-US" smtClean="0"/>
              <a:t>14</a:t>
            </a:fld>
            <a:endParaRPr lang="en-US"/>
          </a:p>
        </p:txBody>
      </p:sp>
    </p:spTree>
    <p:extLst>
      <p:ext uri="{BB962C8B-B14F-4D97-AF65-F5344CB8AC3E}">
        <p14:creationId xmlns:p14="http://schemas.microsoft.com/office/powerpoint/2010/main" val="302872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application should be filled out by the staff or volunteer processing the application and should be able to determine eligibility on-site based off client age and income. If you need the most recent income guidelines, let me know. </a:t>
            </a:r>
          </a:p>
          <a:p>
            <a:endParaRPr lang="en-US" dirty="0"/>
          </a:p>
          <a:p>
            <a:r>
              <a:rPr lang="en-US" dirty="0"/>
              <a:t>If you need a document outlining Certification start and end dates, let me know.	</a:t>
            </a:r>
          </a:p>
        </p:txBody>
      </p:sp>
      <p:sp>
        <p:nvSpPr>
          <p:cNvPr id="4" name="Slide Number Placeholder 3"/>
          <p:cNvSpPr>
            <a:spLocks noGrp="1"/>
          </p:cNvSpPr>
          <p:nvPr>
            <p:ph type="sldNum" sz="quarter" idx="5"/>
          </p:nvPr>
        </p:nvSpPr>
        <p:spPr/>
        <p:txBody>
          <a:bodyPr/>
          <a:lstStyle/>
          <a:p>
            <a:fld id="{EAC7A5A8-9E8F-4D9C-AFC7-B6C9AE9A8F76}" type="slidenum">
              <a:rPr lang="en-US" smtClean="0"/>
              <a:t>15</a:t>
            </a:fld>
            <a:endParaRPr lang="en-US"/>
          </a:p>
        </p:txBody>
      </p:sp>
    </p:spTree>
    <p:extLst>
      <p:ext uri="{BB962C8B-B14F-4D97-AF65-F5344CB8AC3E}">
        <p14:creationId xmlns:p14="http://schemas.microsoft.com/office/powerpoint/2010/main" val="224301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must be given to a client upon eligibility determination, or within 10 days of determination. </a:t>
            </a:r>
          </a:p>
          <a:p>
            <a:r>
              <a:rPr lang="en-US" dirty="0"/>
              <a:t>Best practice is to give to client when they initially apply for the program. </a:t>
            </a:r>
          </a:p>
          <a:p>
            <a:r>
              <a:rPr lang="en-US" dirty="0"/>
              <a:t>If a client is determined ineligible, a copy of the Notice of Action </a:t>
            </a:r>
            <a:r>
              <a:rPr lang="en-US" i="1" dirty="0"/>
              <a:t>MUST</a:t>
            </a:r>
            <a:r>
              <a:rPr lang="en-US" b="0" i="0" dirty="0"/>
              <a:t> be made; one copy is given to the client, the other copy remains with the initial application at the site. You do not need to send a copy to me with the application. </a:t>
            </a:r>
          </a:p>
        </p:txBody>
      </p:sp>
      <p:sp>
        <p:nvSpPr>
          <p:cNvPr id="4" name="Slide Number Placeholder 3"/>
          <p:cNvSpPr>
            <a:spLocks noGrp="1"/>
          </p:cNvSpPr>
          <p:nvPr>
            <p:ph type="sldNum" sz="quarter" idx="5"/>
          </p:nvPr>
        </p:nvSpPr>
        <p:spPr/>
        <p:txBody>
          <a:bodyPr/>
          <a:lstStyle/>
          <a:p>
            <a:fld id="{EAC7A5A8-9E8F-4D9C-AFC7-B6C9AE9A8F76}" type="slidenum">
              <a:rPr lang="en-US" smtClean="0"/>
              <a:t>16</a:t>
            </a:fld>
            <a:endParaRPr lang="en-US"/>
          </a:p>
        </p:txBody>
      </p:sp>
    </p:spTree>
    <p:extLst>
      <p:ext uri="{BB962C8B-B14F-4D97-AF65-F5344CB8AC3E}">
        <p14:creationId xmlns:p14="http://schemas.microsoft.com/office/powerpoint/2010/main" val="181787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page contains the nondiscrimination statement and language on the right to a fair hearing. </a:t>
            </a:r>
          </a:p>
        </p:txBody>
      </p:sp>
      <p:sp>
        <p:nvSpPr>
          <p:cNvPr id="4" name="Slide Number Placeholder 3"/>
          <p:cNvSpPr>
            <a:spLocks noGrp="1"/>
          </p:cNvSpPr>
          <p:nvPr>
            <p:ph type="sldNum" sz="quarter" idx="5"/>
          </p:nvPr>
        </p:nvSpPr>
        <p:spPr/>
        <p:txBody>
          <a:bodyPr/>
          <a:lstStyle/>
          <a:p>
            <a:fld id="{EAC7A5A8-9E8F-4D9C-AFC7-B6C9AE9A8F76}" type="slidenum">
              <a:rPr lang="en-US" smtClean="0"/>
              <a:t>17</a:t>
            </a:fld>
            <a:endParaRPr lang="en-US"/>
          </a:p>
        </p:txBody>
      </p:sp>
    </p:spTree>
    <p:extLst>
      <p:ext uri="{BB962C8B-B14F-4D97-AF65-F5344CB8AC3E}">
        <p14:creationId xmlns:p14="http://schemas.microsoft.com/office/powerpoint/2010/main" val="52967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Notice of Action, and Beneficiary Rights should be kept together as an application packet.</a:t>
            </a:r>
          </a:p>
        </p:txBody>
      </p:sp>
      <p:sp>
        <p:nvSpPr>
          <p:cNvPr id="4" name="Slide Number Placeholder 3"/>
          <p:cNvSpPr>
            <a:spLocks noGrp="1"/>
          </p:cNvSpPr>
          <p:nvPr>
            <p:ph type="sldNum" sz="quarter" idx="5"/>
          </p:nvPr>
        </p:nvSpPr>
        <p:spPr/>
        <p:txBody>
          <a:bodyPr/>
          <a:lstStyle/>
          <a:p>
            <a:fld id="{EAC7A5A8-9E8F-4D9C-AFC7-B6C9AE9A8F76}" type="slidenum">
              <a:rPr lang="en-US" smtClean="0"/>
              <a:t>18</a:t>
            </a:fld>
            <a:endParaRPr lang="en-US"/>
          </a:p>
        </p:txBody>
      </p:sp>
    </p:spTree>
    <p:extLst>
      <p:ext uri="{BB962C8B-B14F-4D97-AF65-F5344CB8AC3E}">
        <p14:creationId xmlns:p14="http://schemas.microsoft.com/office/powerpoint/2010/main" val="414716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be covering monthly reports.</a:t>
            </a:r>
          </a:p>
        </p:txBody>
      </p:sp>
      <p:sp>
        <p:nvSpPr>
          <p:cNvPr id="4" name="Slide Number Placeholder 3"/>
          <p:cNvSpPr>
            <a:spLocks noGrp="1"/>
          </p:cNvSpPr>
          <p:nvPr>
            <p:ph type="sldNum" sz="quarter" idx="5"/>
          </p:nvPr>
        </p:nvSpPr>
        <p:spPr/>
        <p:txBody>
          <a:bodyPr/>
          <a:lstStyle/>
          <a:p>
            <a:fld id="{EAC7A5A8-9E8F-4D9C-AFC7-B6C9AE9A8F76}" type="slidenum">
              <a:rPr lang="en-US" smtClean="0"/>
              <a:t>19</a:t>
            </a:fld>
            <a:endParaRPr lang="en-US"/>
          </a:p>
        </p:txBody>
      </p:sp>
    </p:spTree>
    <p:extLst>
      <p:ext uri="{BB962C8B-B14F-4D97-AF65-F5344CB8AC3E}">
        <p14:creationId xmlns:p14="http://schemas.microsoft.com/office/powerpoint/2010/main" val="3248287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send out your new distribution list until we have received the previous month’s reports.</a:t>
            </a:r>
          </a:p>
          <a:p>
            <a:endParaRPr lang="en-US" dirty="0"/>
          </a:p>
          <a:p>
            <a:r>
              <a:rPr lang="en-US" dirty="0"/>
              <a:t>It’s important to turn in your reports on time – for the State of Alaska’s grant requirements, for our monthly reporting to the State, and to get your next month’s distribution list on time. </a:t>
            </a:r>
          </a:p>
          <a:p>
            <a:pPr>
              <a:buClrTx/>
            </a:pPr>
            <a:endParaRPr lang="en-US" dirty="0"/>
          </a:p>
          <a:p>
            <a:endParaRPr lang="en-US" dirty="0"/>
          </a:p>
        </p:txBody>
      </p:sp>
      <p:sp>
        <p:nvSpPr>
          <p:cNvPr id="4" name="Slide Number Placeholder 3"/>
          <p:cNvSpPr>
            <a:spLocks noGrp="1"/>
          </p:cNvSpPr>
          <p:nvPr>
            <p:ph type="sldNum" sz="quarter" idx="5"/>
          </p:nvPr>
        </p:nvSpPr>
        <p:spPr/>
        <p:txBody>
          <a:bodyPr/>
          <a:lstStyle/>
          <a:p>
            <a:fld id="{EAC7A5A8-9E8F-4D9C-AFC7-B6C9AE9A8F76}" type="slidenum">
              <a:rPr lang="en-US" smtClean="0"/>
              <a:t>20</a:t>
            </a:fld>
            <a:endParaRPr lang="en-US"/>
          </a:p>
        </p:txBody>
      </p:sp>
    </p:spTree>
    <p:extLst>
      <p:ext uri="{BB962C8B-B14F-4D97-AF65-F5344CB8AC3E}">
        <p14:creationId xmlns:p14="http://schemas.microsoft.com/office/powerpoint/2010/main" val="95225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Annual CSFP Training! I am Chelsea, I’m your main contact for CSFP here at the Food Bank of Alaska. Unfortunately, Krista could not join us this year, but any questions you have that I can’t answer, I will forward along to her.</a:t>
            </a:r>
          </a:p>
        </p:txBody>
      </p:sp>
      <p:sp>
        <p:nvSpPr>
          <p:cNvPr id="4" name="Slide Number Placeholder 3"/>
          <p:cNvSpPr>
            <a:spLocks noGrp="1"/>
          </p:cNvSpPr>
          <p:nvPr>
            <p:ph type="sldNum" sz="quarter" idx="5"/>
          </p:nvPr>
        </p:nvSpPr>
        <p:spPr/>
        <p:txBody>
          <a:bodyPr/>
          <a:lstStyle/>
          <a:p>
            <a:fld id="{EAC7A5A8-9E8F-4D9C-AFC7-B6C9AE9A8F76}" type="slidenum">
              <a:rPr lang="en-US" smtClean="0"/>
              <a:t>3</a:t>
            </a:fld>
            <a:endParaRPr lang="en-US"/>
          </a:p>
        </p:txBody>
      </p:sp>
    </p:spTree>
    <p:extLst>
      <p:ext uri="{BB962C8B-B14F-4D97-AF65-F5344CB8AC3E}">
        <p14:creationId xmlns:p14="http://schemas.microsoft.com/office/powerpoint/2010/main" val="3207978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(very short) Distribution List.</a:t>
            </a:r>
          </a:p>
          <a:p>
            <a:endParaRPr lang="en-US" dirty="0"/>
          </a:p>
          <a:p>
            <a:r>
              <a:rPr lang="en-US" dirty="0"/>
              <a:t>If client’s update you on address or phone number changes, or we’ve spelled something wrong, please write in the correction </a:t>
            </a:r>
            <a:r>
              <a:rPr lang="en-US" b="1" dirty="0"/>
              <a:t>next to their info on the signature list </a:t>
            </a:r>
            <a:r>
              <a:rPr lang="en-US" dirty="0"/>
              <a:t>or send the correction over to us in an email. </a:t>
            </a:r>
          </a:p>
          <a:p>
            <a:endParaRPr lang="en-US" dirty="0"/>
          </a:p>
          <a:p>
            <a:r>
              <a:rPr lang="en-US" dirty="0"/>
              <a:t>Clients who miss 2 months in a row will receive a Notice of Action letter from us stating why they were removed from the program. </a:t>
            </a:r>
            <a:r>
              <a:rPr lang="en-US" b="1" i="1" dirty="0"/>
              <a:t>*extenuating circumstances exist and will be considered on a case-by-case basis*</a:t>
            </a:r>
          </a:p>
        </p:txBody>
      </p:sp>
      <p:sp>
        <p:nvSpPr>
          <p:cNvPr id="4" name="Slide Number Placeholder 3"/>
          <p:cNvSpPr>
            <a:spLocks noGrp="1"/>
          </p:cNvSpPr>
          <p:nvPr>
            <p:ph type="sldNum" sz="quarter" idx="5"/>
          </p:nvPr>
        </p:nvSpPr>
        <p:spPr/>
        <p:txBody>
          <a:bodyPr/>
          <a:lstStyle/>
          <a:p>
            <a:fld id="{EAC7A5A8-9E8F-4D9C-AFC7-B6C9AE9A8F76}" type="slidenum">
              <a:rPr lang="en-US" smtClean="0"/>
              <a:t>21</a:t>
            </a:fld>
            <a:endParaRPr lang="en-US"/>
          </a:p>
        </p:txBody>
      </p:sp>
    </p:spTree>
    <p:extLst>
      <p:ext uri="{BB962C8B-B14F-4D97-AF65-F5344CB8AC3E}">
        <p14:creationId xmlns:p14="http://schemas.microsoft.com/office/powerpoint/2010/main" val="339782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receive the amounts or box codes listed on the AOR, inform the delivery driver before signing the AOR and then notify us as soon as possible. If we need to send another order out to make up for what’s missing, we need as much notice as possible. If you do not receive an AOR with your order, notify us </a:t>
            </a:r>
            <a:r>
              <a:rPr lang="en-US" i="1" dirty="0"/>
              <a:t>immediately. </a:t>
            </a:r>
          </a:p>
          <a:p>
            <a:endParaRPr lang="en-US" dirty="0"/>
          </a:p>
          <a:p>
            <a:r>
              <a:rPr lang="en-US" dirty="0"/>
              <a:t>Please make sure you are rotating or FIFO-</a:t>
            </a:r>
            <a:r>
              <a:rPr lang="en-US" dirty="0" err="1"/>
              <a:t>ing</a:t>
            </a:r>
            <a:r>
              <a:rPr lang="en-US" dirty="0"/>
              <a:t> your inventory. If you have boxes or cheese left over from a previous month, be sure those are distributed FIRST, before any newly received boxes or cheese.</a:t>
            </a:r>
          </a:p>
        </p:txBody>
      </p:sp>
      <p:sp>
        <p:nvSpPr>
          <p:cNvPr id="4" name="Slide Number Placeholder 3"/>
          <p:cNvSpPr>
            <a:spLocks noGrp="1"/>
          </p:cNvSpPr>
          <p:nvPr>
            <p:ph type="sldNum" sz="quarter" idx="5"/>
          </p:nvPr>
        </p:nvSpPr>
        <p:spPr/>
        <p:txBody>
          <a:bodyPr/>
          <a:lstStyle/>
          <a:p>
            <a:fld id="{EAC7A5A8-9E8F-4D9C-AFC7-B6C9AE9A8F76}" type="slidenum">
              <a:rPr lang="en-US" smtClean="0"/>
              <a:t>22</a:t>
            </a:fld>
            <a:endParaRPr lang="en-US"/>
          </a:p>
        </p:txBody>
      </p:sp>
    </p:spTree>
    <p:extLst>
      <p:ext uri="{BB962C8B-B14F-4D97-AF65-F5344CB8AC3E}">
        <p14:creationId xmlns:p14="http://schemas.microsoft.com/office/powerpoint/2010/main" val="135835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C7A5A8-9E8F-4D9C-AFC7-B6C9AE9A8F76}" type="slidenum">
              <a:rPr lang="en-US" smtClean="0"/>
              <a:t>23</a:t>
            </a:fld>
            <a:endParaRPr lang="en-US"/>
          </a:p>
        </p:txBody>
      </p:sp>
    </p:spTree>
    <p:extLst>
      <p:ext uri="{BB962C8B-B14F-4D97-AF65-F5344CB8AC3E}">
        <p14:creationId xmlns:p14="http://schemas.microsoft.com/office/powerpoint/2010/main" val="361141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6" indent="0">
              <a:buClr>
                <a:schemeClr val="bg1"/>
              </a:buClr>
              <a:buFont typeface="Arial" panose="020B0604020202020204" pitchFamily="34" charset="0"/>
              <a:buNone/>
            </a:pPr>
            <a:r>
              <a:rPr lang="en-US" dirty="0">
                <a:solidFill>
                  <a:schemeClr val="bg1"/>
                </a:solidFill>
              </a:rPr>
              <a:t>For the cheese section – this is done the same as the boxes on the previous slide.</a:t>
            </a:r>
          </a:p>
          <a:p>
            <a:pPr marL="58236" indent="0">
              <a:buClr>
                <a:schemeClr val="bg1"/>
              </a:buClr>
              <a:buFont typeface="Arial" panose="020B0604020202020204" pitchFamily="34" charset="0"/>
              <a:buNone/>
            </a:pPr>
            <a:endParaRPr lang="en-US" dirty="0">
              <a:solidFill>
                <a:schemeClr val="bg1"/>
              </a:solidFill>
            </a:endParaRPr>
          </a:p>
          <a:p>
            <a:pPr marL="58236" indent="0">
              <a:buClr>
                <a:schemeClr val="bg1"/>
              </a:buClr>
              <a:buFont typeface="Arial" panose="020B0604020202020204" pitchFamily="34" charset="0"/>
              <a:buNone/>
            </a:pPr>
            <a:r>
              <a:rPr lang="en-US" dirty="0">
                <a:solidFill>
                  <a:schemeClr val="bg1"/>
                </a:solidFill>
              </a:rPr>
              <a:t>If a senior decides they do not want their cheese, DO NOT place it back into your CSFP inventory. The unwanted cheese may be placed on a share table for other clients or can be placed into your donated inventory. </a:t>
            </a:r>
          </a:p>
          <a:p>
            <a:pPr marL="58236" indent="0">
              <a:buClr>
                <a:schemeClr val="bg1"/>
              </a:buClr>
              <a:buFont typeface="Arial" panose="020B0604020202020204" pitchFamily="34" charset="0"/>
              <a:buNone/>
            </a:pPr>
            <a:endParaRPr lang="en-US" dirty="0">
              <a:solidFill>
                <a:schemeClr val="bg1"/>
              </a:solidFill>
            </a:endParaRPr>
          </a:p>
          <a:p>
            <a:r>
              <a:rPr lang="en-US" b="1" dirty="0"/>
              <a:t>*Boxes and cheese distributed should match on your MIR*</a:t>
            </a:r>
          </a:p>
        </p:txBody>
      </p:sp>
      <p:sp>
        <p:nvSpPr>
          <p:cNvPr id="4" name="Slide Number Placeholder 3"/>
          <p:cNvSpPr>
            <a:spLocks noGrp="1"/>
          </p:cNvSpPr>
          <p:nvPr>
            <p:ph type="sldNum" sz="quarter" idx="5"/>
          </p:nvPr>
        </p:nvSpPr>
        <p:spPr/>
        <p:txBody>
          <a:bodyPr/>
          <a:lstStyle/>
          <a:p>
            <a:fld id="{EAC7A5A8-9E8F-4D9C-AFC7-B6C9AE9A8F76}" type="slidenum">
              <a:rPr lang="en-US" smtClean="0"/>
              <a:t>24</a:t>
            </a:fld>
            <a:endParaRPr lang="en-US"/>
          </a:p>
        </p:txBody>
      </p:sp>
    </p:spTree>
    <p:extLst>
      <p:ext uri="{BB962C8B-B14F-4D97-AF65-F5344CB8AC3E}">
        <p14:creationId xmlns:p14="http://schemas.microsoft.com/office/powerpoint/2010/main" val="130620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BOXES --</a:t>
            </a:r>
          </a:p>
          <a:p>
            <a:r>
              <a:rPr lang="en-US" dirty="0"/>
              <a:t>Please enter box codes (the little sticker on the outside of the box) in the first column. Each box code gets a separate line. Sometimes you’ll only have 1 code, sometimes you might have several. </a:t>
            </a:r>
          </a:p>
          <a:p>
            <a:r>
              <a:rPr lang="en-US" dirty="0"/>
              <a:t>The box codes allow us to track exactly what is in each box. When the combination of items changes, so does the code. It’s important for our inventory tracking, our reporting to the state, and for any potential product recalls.</a:t>
            </a:r>
          </a:p>
          <a:p>
            <a:endParaRPr lang="en-US" dirty="0"/>
          </a:p>
          <a:p>
            <a:r>
              <a:rPr lang="en-US" dirty="0"/>
              <a:t>IN THE EXAMPLE…</a:t>
            </a:r>
          </a:p>
          <a:p>
            <a:endParaRPr lang="en-US" dirty="0"/>
          </a:p>
          <a:p>
            <a:pPr defTabSz="931774"/>
            <a:r>
              <a:rPr lang="en-US" dirty="0"/>
              <a:t>It is very important that you do a physical count each month! If you don’t and are reporting more boxes/cheese on site than you have, you could be held financially responsible for the commodities that are over-reported.</a:t>
            </a:r>
          </a:p>
          <a:p>
            <a:pPr defTabSz="931774"/>
            <a:endParaRPr lang="en-US" dirty="0"/>
          </a:p>
          <a:p>
            <a:r>
              <a:rPr lang="en-US" dirty="0"/>
              <a:t>Also please note here that this agency is distributing their oldest boxes first – following the First In First Out inventory policy.</a:t>
            </a:r>
          </a:p>
          <a:p>
            <a:endParaRPr lang="en-US" dirty="0"/>
          </a:p>
          <a:p>
            <a:pPr defTabSz="931774"/>
            <a:endParaRPr lang="en-US" dirty="0"/>
          </a:p>
          <a:p>
            <a:endParaRPr lang="en-US" dirty="0"/>
          </a:p>
        </p:txBody>
      </p:sp>
      <p:sp>
        <p:nvSpPr>
          <p:cNvPr id="4" name="Slide Number Placeholder 3"/>
          <p:cNvSpPr>
            <a:spLocks noGrp="1"/>
          </p:cNvSpPr>
          <p:nvPr>
            <p:ph type="sldNum" sz="quarter" idx="5"/>
          </p:nvPr>
        </p:nvSpPr>
        <p:spPr/>
        <p:txBody>
          <a:bodyPr/>
          <a:lstStyle/>
          <a:p>
            <a:fld id="{EAC7A5A8-9E8F-4D9C-AFC7-B6C9AE9A8F76}" type="slidenum">
              <a:rPr lang="en-US" smtClean="0"/>
              <a:t>25</a:t>
            </a:fld>
            <a:endParaRPr lang="en-US"/>
          </a:p>
        </p:txBody>
      </p:sp>
    </p:spTree>
    <p:extLst>
      <p:ext uri="{BB962C8B-B14F-4D97-AF65-F5344CB8AC3E}">
        <p14:creationId xmlns:p14="http://schemas.microsoft.com/office/powerpoint/2010/main" val="2219742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copies of these, but if you need them, let me know.</a:t>
            </a:r>
          </a:p>
        </p:txBody>
      </p:sp>
      <p:sp>
        <p:nvSpPr>
          <p:cNvPr id="4" name="Slide Number Placeholder 3"/>
          <p:cNvSpPr>
            <a:spLocks noGrp="1"/>
          </p:cNvSpPr>
          <p:nvPr>
            <p:ph type="sldNum" sz="quarter" idx="5"/>
          </p:nvPr>
        </p:nvSpPr>
        <p:spPr/>
        <p:txBody>
          <a:bodyPr/>
          <a:lstStyle/>
          <a:p>
            <a:fld id="{EAC7A5A8-9E8F-4D9C-AFC7-B6C9AE9A8F76}" type="slidenum">
              <a:rPr lang="en-US" smtClean="0"/>
              <a:t>26</a:t>
            </a:fld>
            <a:endParaRPr lang="en-US"/>
          </a:p>
        </p:txBody>
      </p:sp>
    </p:spTree>
    <p:extLst>
      <p:ext uri="{BB962C8B-B14F-4D97-AF65-F5344CB8AC3E}">
        <p14:creationId xmlns:p14="http://schemas.microsoft.com/office/powerpoint/2010/main" val="212844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AC7A5A8-9E8F-4D9C-AFC7-B6C9AE9A8F76}" type="slidenum">
              <a:rPr lang="en-US" smtClean="0"/>
              <a:t>27</a:t>
            </a:fld>
            <a:endParaRPr lang="en-US"/>
          </a:p>
        </p:txBody>
      </p:sp>
    </p:spTree>
    <p:extLst>
      <p:ext uri="{BB962C8B-B14F-4D97-AF65-F5344CB8AC3E}">
        <p14:creationId xmlns:p14="http://schemas.microsoft.com/office/powerpoint/2010/main" val="114471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commodities must be stored securely. All loss of product (due to theft, damage, fire, flood, etc.) must be immediately reported to FBA verbally and a Commodities Loss Report submitted as soon as possible.</a:t>
            </a:r>
          </a:p>
          <a:p>
            <a:r>
              <a:rPr lang="en-US" dirty="0"/>
              <a:t>Food storage areas must be protected from the elements, fire, pests, theft, etc. They must be clean and dry, and all food must be stored at least 6 inches away from the floor and walls. Thermometers must be kept in both refrigerated and dry storage areas. Cold storage should be between 32- and 40-degrees Fahrenheit. Dry storage should be between 50- and 70-degrees Fahrenheit.</a:t>
            </a:r>
          </a:p>
        </p:txBody>
      </p:sp>
      <p:sp>
        <p:nvSpPr>
          <p:cNvPr id="4" name="Slide Number Placeholder 3"/>
          <p:cNvSpPr>
            <a:spLocks noGrp="1"/>
          </p:cNvSpPr>
          <p:nvPr>
            <p:ph type="sldNum" sz="quarter" idx="5"/>
          </p:nvPr>
        </p:nvSpPr>
        <p:spPr/>
        <p:txBody>
          <a:bodyPr/>
          <a:lstStyle/>
          <a:p>
            <a:fld id="{EAC7A5A8-9E8F-4D9C-AFC7-B6C9AE9A8F76}" type="slidenum">
              <a:rPr lang="en-US" smtClean="0"/>
              <a:t>28</a:t>
            </a:fld>
            <a:endParaRPr lang="en-US"/>
          </a:p>
        </p:txBody>
      </p:sp>
    </p:spTree>
    <p:extLst>
      <p:ext uri="{BB962C8B-B14F-4D97-AF65-F5344CB8AC3E}">
        <p14:creationId xmlns:p14="http://schemas.microsoft.com/office/powerpoint/2010/main" val="1873447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poster will be available soon, FBA will mail once they arrive.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Nondiscrimination Statement (NDS) is included on the current application form and will be included in your P&amp;P Manual. The NDS also includes details on the process for clients wishing to file a civil rights complaint.</a:t>
            </a:r>
          </a:p>
        </p:txBody>
      </p:sp>
      <p:sp>
        <p:nvSpPr>
          <p:cNvPr id="4" name="Slide Number Placeholder 3"/>
          <p:cNvSpPr>
            <a:spLocks noGrp="1"/>
          </p:cNvSpPr>
          <p:nvPr>
            <p:ph type="sldNum" sz="quarter" idx="5"/>
          </p:nvPr>
        </p:nvSpPr>
        <p:spPr/>
        <p:txBody>
          <a:bodyPr/>
          <a:lstStyle/>
          <a:p>
            <a:fld id="{EAC7A5A8-9E8F-4D9C-AFC7-B6C9AE9A8F76}" type="slidenum">
              <a:rPr lang="en-US" smtClean="0"/>
              <a:t>29</a:t>
            </a:fld>
            <a:endParaRPr lang="en-US"/>
          </a:p>
        </p:txBody>
      </p:sp>
    </p:spTree>
    <p:extLst>
      <p:ext uri="{BB962C8B-B14F-4D97-AF65-F5344CB8AC3E}">
        <p14:creationId xmlns:p14="http://schemas.microsoft.com/office/powerpoint/2010/main" val="2064110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complaints can be sent directly to FBA and we can forward to our State of Alaska contacts as needed. If the agency or client is not comfortable with that, they may direct their complaints or concerns to the State of Alaska or USDA, as described on the Application, the Notice of Action, or in the Policy and Procedure Manual.</a:t>
            </a:r>
          </a:p>
          <a:p>
            <a:endParaRPr lang="en-US" dirty="0"/>
          </a:p>
          <a:p>
            <a:r>
              <a:rPr lang="en-US" dirty="0"/>
              <a:t>If a client wants to file a complaint against an actual agency or organization, the agency cannot take that complaint and the client should contact FBA directly. If the complaint is against </a:t>
            </a:r>
            <a:r>
              <a:rPr lang="en-US" u="sng" dirty="0"/>
              <a:t>an individual </a:t>
            </a:r>
            <a:r>
              <a:rPr lang="en-US" dirty="0"/>
              <a:t>at the agency, then the agency may take the complaint. However, the client is always welcome to contact FBA directly.</a:t>
            </a:r>
          </a:p>
        </p:txBody>
      </p:sp>
      <p:sp>
        <p:nvSpPr>
          <p:cNvPr id="4" name="Slide Number Placeholder 3"/>
          <p:cNvSpPr>
            <a:spLocks noGrp="1"/>
          </p:cNvSpPr>
          <p:nvPr>
            <p:ph type="sldNum" sz="quarter" idx="5"/>
          </p:nvPr>
        </p:nvSpPr>
        <p:spPr/>
        <p:txBody>
          <a:bodyPr/>
          <a:lstStyle/>
          <a:p>
            <a:fld id="{EAC7A5A8-9E8F-4D9C-AFC7-B6C9AE9A8F76}" type="slidenum">
              <a:rPr lang="en-US" smtClean="0"/>
              <a:t>30</a:t>
            </a:fld>
            <a:endParaRPr lang="en-US"/>
          </a:p>
        </p:txBody>
      </p:sp>
    </p:spTree>
    <p:extLst>
      <p:ext uri="{BB962C8B-B14F-4D97-AF65-F5344CB8AC3E}">
        <p14:creationId xmlns:p14="http://schemas.microsoft.com/office/powerpoint/2010/main" val="405510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AC7A5A8-9E8F-4D9C-AFC7-B6C9AE9A8F76}" type="slidenum">
              <a:rPr lang="en-US" smtClean="0"/>
              <a:t>4</a:t>
            </a:fld>
            <a:endParaRPr lang="en-US"/>
          </a:p>
        </p:txBody>
      </p:sp>
    </p:spTree>
    <p:extLst>
      <p:ext uri="{BB962C8B-B14F-4D97-AF65-F5344CB8AC3E}">
        <p14:creationId xmlns:p14="http://schemas.microsoft.com/office/powerpoint/2010/main" val="265831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additional questions?</a:t>
            </a:r>
          </a:p>
          <a:p>
            <a:endParaRPr lang="en-US" dirty="0"/>
          </a:p>
          <a:p>
            <a:r>
              <a:rPr lang="en-US" dirty="0"/>
              <a:t>And just a reminder to sign and return the MOA and the Civil Rights training forms by the end of the month. </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EAC7A5A8-9E8F-4D9C-AFC7-B6C9AE9A8F76}" type="slidenum">
              <a:rPr lang="en-US" smtClean="0"/>
              <a:t>31</a:t>
            </a:fld>
            <a:endParaRPr lang="en-US"/>
          </a:p>
        </p:txBody>
      </p:sp>
    </p:spTree>
    <p:extLst>
      <p:ext uri="{BB962C8B-B14F-4D97-AF65-F5344CB8AC3E}">
        <p14:creationId xmlns:p14="http://schemas.microsoft.com/office/powerpoint/2010/main" val="257428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CSFP is a federal program that works to improve the health of low-income seniors by supplementing their diets with nutritious USDA foods. </a:t>
            </a:r>
          </a:p>
          <a:p>
            <a:endParaRPr lang="en-US" sz="1200" dirty="0"/>
          </a:p>
          <a:p>
            <a:r>
              <a:rPr lang="en-US" sz="1200" dirty="0"/>
              <a:t>Food boxes are not intended to provide a complete diet but are sources of nutrients often lacking in the diets of our clients.</a:t>
            </a:r>
          </a:p>
          <a:p>
            <a:r>
              <a:rPr lang="en-US" sz="1200" dirty="0"/>
              <a:t>-contain food items like rice/pasta, cereal, canned fruits and vegetables, meat, plant-based protein, milk, and cheese.</a:t>
            </a:r>
          </a:p>
          <a:p>
            <a:endParaRPr lang="en-US" sz="1200" dirty="0"/>
          </a:p>
          <a:p>
            <a:r>
              <a:rPr lang="en-US" sz="1200" dirty="0"/>
              <a:t>FBA is one of two CSFP grantees in the state.</a:t>
            </a:r>
          </a:p>
          <a:p>
            <a:endParaRPr lang="en-US" sz="1200" dirty="0"/>
          </a:p>
          <a:p>
            <a:r>
              <a:rPr lang="en-US" sz="1200" dirty="0"/>
              <a:t>Currently, we build about 2500 boxes per month.</a:t>
            </a:r>
          </a:p>
        </p:txBody>
      </p:sp>
      <p:sp>
        <p:nvSpPr>
          <p:cNvPr id="4" name="Slide Number Placeholder 3"/>
          <p:cNvSpPr>
            <a:spLocks noGrp="1"/>
          </p:cNvSpPr>
          <p:nvPr>
            <p:ph type="sldNum" sz="quarter" idx="5"/>
          </p:nvPr>
        </p:nvSpPr>
        <p:spPr/>
        <p:txBody>
          <a:bodyPr/>
          <a:lstStyle/>
          <a:p>
            <a:fld id="{EAC7A5A8-9E8F-4D9C-AFC7-B6C9AE9A8F76}" type="slidenum">
              <a:rPr lang="en-US" smtClean="0"/>
              <a:t>5</a:t>
            </a:fld>
            <a:endParaRPr lang="en-US"/>
          </a:p>
        </p:txBody>
      </p:sp>
    </p:spTree>
    <p:extLst>
      <p:ext uri="{BB962C8B-B14F-4D97-AF65-F5344CB8AC3E}">
        <p14:creationId xmlns:p14="http://schemas.microsoft.com/office/powerpoint/2010/main" val="163592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FY26 Agreements will be available soon and will outline these responsibilities. </a:t>
            </a:r>
          </a:p>
        </p:txBody>
      </p:sp>
      <p:sp>
        <p:nvSpPr>
          <p:cNvPr id="4" name="Slide Number Placeholder 3"/>
          <p:cNvSpPr>
            <a:spLocks noGrp="1"/>
          </p:cNvSpPr>
          <p:nvPr>
            <p:ph type="sldNum" sz="quarter" idx="5"/>
          </p:nvPr>
        </p:nvSpPr>
        <p:spPr/>
        <p:txBody>
          <a:bodyPr/>
          <a:lstStyle/>
          <a:p>
            <a:fld id="{EAC7A5A8-9E8F-4D9C-AFC7-B6C9AE9A8F76}" type="slidenum">
              <a:rPr lang="en-US" smtClean="0"/>
              <a:t>6</a:t>
            </a:fld>
            <a:endParaRPr lang="en-US"/>
          </a:p>
        </p:txBody>
      </p:sp>
    </p:spTree>
    <p:extLst>
      <p:ext uri="{BB962C8B-B14F-4D97-AF65-F5344CB8AC3E}">
        <p14:creationId xmlns:p14="http://schemas.microsoft.com/office/powerpoint/2010/main" val="277464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recertification was done for every client annually in October and November. Now, recertification can take place every month depending on when clients initially applied for the program. There may be months you do not receive recertification forms for your clients.	</a:t>
            </a:r>
          </a:p>
        </p:txBody>
      </p:sp>
      <p:sp>
        <p:nvSpPr>
          <p:cNvPr id="4" name="Slide Number Placeholder 3"/>
          <p:cNvSpPr>
            <a:spLocks noGrp="1"/>
          </p:cNvSpPr>
          <p:nvPr>
            <p:ph type="sldNum" sz="quarter" idx="5"/>
          </p:nvPr>
        </p:nvSpPr>
        <p:spPr/>
        <p:txBody>
          <a:bodyPr/>
          <a:lstStyle/>
          <a:p>
            <a:fld id="{EAC7A5A8-9E8F-4D9C-AFC7-B6C9AE9A8F76}" type="slidenum">
              <a:rPr lang="en-US" smtClean="0"/>
              <a:t>7</a:t>
            </a:fld>
            <a:endParaRPr lang="en-US"/>
          </a:p>
        </p:txBody>
      </p:sp>
    </p:spTree>
    <p:extLst>
      <p:ext uri="{BB962C8B-B14F-4D97-AF65-F5344CB8AC3E}">
        <p14:creationId xmlns:p14="http://schemas.microsoft.com/office/powerpoint/2010/main" val="362725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Federal, state, and program policy </a:t>
            </a:r>
            <a:r>
              <a:rPr lang="en-US" sz="1200" b="1" dirty="0"/>
              <a:t>require</a:t>
            </a:r>
            <a:r>
              <a:rPr lang="en-US" sz="1200" dirty="0"/>
              <a:t> that applications must be sent to FBA, processed, and clients notified of their eligibility within 10 days. Seniors who do not recertify will be removed from the program. We ask that recertifications or applications be submitted to FBA within 2 days of receipt. </a:t>
            </a:r>
            <a:r>
              <a:rPr lang="en-US" sz="1200" i="1" dirty="0"/>
              <a:t>An eligibility notification must be completed in writing.</a:t>
            </a:r>
          </a:p>
          <a:p>
            <a:endParaRPr lang="en-US" dirty="0"/>
          </a:p>
        </p:txBody>
      </p:sp>
      <p:sp>
        <p:nvSpPr>
          <p:cNvPr id="4" name="Slide Number Placeholder 3"/>
          <p:cNvSpPr>
            <a:spLocks noGrp="1"/>
          </p:cNvSpPr>
          <p:nvPr>
            <p:ph type="sldNum" sz="quarter" idx="5"/>
          </p:nvPr>
        </p:nvSpPr>
        <p:spPr/>
        <p:txBody>
          <a:bodyPr/>
          <a:lstStyle/>
          <a:p>
            <a:fld id="{EAC7A5A8-9E8F-4D9C-AFC7-B6C9AE9A8F76}" type="slidenum">
              <a:rPr lang="en-US" smtClean="0"/>
              <a:t>8</a:t>
            </a:fld>
            <a:endParaRPr lang="en-US"/>
          </a:p>
        </p:txBody>
      </p:sp>
    </p:spTree>
    <p:extLst>
      <p:ext uri="{BB962C8B-B14F-4D97-AF65-F5344CB8AC3E}">
        <p14:creationId xmlns:p14="http://schemas.microsoft.com/office/powerpoint/2010/main" val="93676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cover the CSFP Application and Eligibility process.</a:t>
            </a:r>
          </a:p>
        </p:txBody>
      </p:sp>
      <p:sp>
        <p:nvSpPr>
          <p:cNvPr id="4" name="Slide Number Placeholder 3"/>
          <p:cNvSpPr>
            <a:spLocks noGrp="1"/>
          </p:cNvSpPr>
          <p:nvPr>
            <p:ph type="sldNum" sz="quarter" idx="5"/>
          </p:nvPr>
        </p:nvSpPr>
        <p:spPr/>
        <p:txBody>
          <a:bodyPr/>
          <a:lstStyle/>
          <a:p>
            <a:fld id="{EAC7A5A8-9E8F-4D9C-AFC7-B6C9AE9A8F76}" type="slidenum">
              <a:rPr lang="en-US" smtClean="0"/>
              <a:t>9</a:t>
            </a:fld>
            <a:endParaRPr lang="en-US"/>
          </a:p>
        </p:txBody>
      </p:sp>
    </p:spTree>
    <p:extLst>
      <p:ext uri="{BB962C8B-B14F-4D97-AF65-F5344CB8AC3E}">
        <p14:creationId xmlns:p14="http://schemas.microsoft.com/office/powerpoint/2010/main" val="212626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Written Notice of Beneficiary Rights notifies clients they are not required to participate in religious content to access benefits.</a:t>
            </a:r>
          </a:p>
          <a:p>
            <a:endParaRPr lang="en-US" dirty="0"/>
          </a:p>
          <a:p>
            <a:r>
              <a:rPr lang="en-US" dirty="0"/>
              <a:t>The Notice of Action letter notifies clients of their participation status (eligible, ineligible, waitlist, or termination).</a:t>
            </a:r>
          </a:p>
        </p:txBody>
      </p:sp>
      <p:sp>
        <p:nvSpPr>
          <p:cNvPr id="4" name="Slide Number Placeholder 3"/>
          <p:cNvSpPr>
            <a:spLocks noGrp="1"/>
          </p:cNvSpPr>
          <p:nvPr>
            <p:ph type="sldNum" sz="quarter" idx="5"/>
          </p:nvPr>
        </p:nvSpPr>
        <p:spPr/>
        <p:txBody>
          <a:bodyPr/>
          <a:lstStyle/>
          <a:p>
            <a:fld id="{EAC7A5A8-9E8F-4D9C-AFC7-B6C9AE9A8F76}" type="slidenum">
              <a:rPr lang="en-US" smtClean="0"/>
              <a:t>10</a:t>
            </a:fld>
            <a:endParaRPr lang="en-US"/>
          </a:p>
        </p:txBody>
      </p:sp>
    </p:spTree>
    <p:extLst>
      <p:ext uri="{BB962C8B-B14F-4D97-AF65-F5344CB8AC3E}">
        <p14:creationId xmlns:p14="http://schemas.microsoft.com/office/powerpoint/2010/main" val="3617273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160EA64-D806-43AC-9DF2-F8C432F32B4C}" type="datetimeFigureOut">
              <a:rPr lang="en-US" smtClean="0"/>
              <a:t>9/18/2025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8823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952428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160EA64-D806-43AC-9DF2-F8C432F32B4C}" type="datetimeFigureOut">
              <a:rPr lang="en-US" smtClean="0"/>
              <a:t>9/18/2025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019629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160EA64-D806-43AC-9DF2-F8C432F32B4C}" type="datetimeFigureOut">
              <a:rPr lang="en-US" smtClean="0"/>
              <a:t>9/18/2025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8A7A6979-0714-4377-B894-6BE4C2D6E202}"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04931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160EA64-D806-43AC-9DF2-F8C432F32B4C}" type="datetimeFigureOut">
              <a:rPr lang="en-US" smtClean="0"/>
              <a:t>9/18/2025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342666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419026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069528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8466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7C6F52A-A82B-47A2-A83A-8C4C91F2D59F}" type="datetimeFigureOut">
              <a:rPr lang="en-US" smtClean="0"/>
              <a:t>9/18/2025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3494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347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4657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160EA64-D806-43AC-9DF2-F8C432F32B4C}" type="datetimeFigureOut">
              <a:rPr lang="en-US" smtClean="0"/>
              <a:t>9/18/2025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626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9138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761180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2499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0184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3301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7934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60EA64-D806-43AC-9DF2-F8C432F32B4C}" type="datetimeFigureOut">
              <a:rPr lang="en-US" smtClean="0"/>
              <a:t>9/18/2025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1591590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18" Type="http://schemas.openxmlformats.org/officeDocument/2006/relationships/customXml" Target="../ink/ink8.xml"/><Relationship Id="rId3" Type="http://schemas.openxmlformats.org/officeDocument/2006/relationships/image" Target="../media/image17.png"/><Relationship Id="rId7" Type="http://schemas.openxmlformats.org/officeDocument/2006/relationships/image" Target="../media/image130.png"/><Relationship Id="rId12" Type="http://schemas.openxmlformats.org/officeDocument/2006/relationships/customXml" Target="../ink/ink5.xml"/><Relationship Id="rId17" Type="http://schemas.openxmlformats.org/officeDocument/2006/relationships/image" Target="../media/image18.png"/><Relationship Id="rId2" Type="http://schemas.openxmlformats.org/officeDocument/2006/relationships/notesSlide" Target="../notesSlides/notesSlide12.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0.png"/><Relationship Id="rId10" Type="http://schemas.openxmlformats.org/officeDocument/2006/relationships/customXml" Target="../ink/ink4.xml"/><Relationship Id="rId19"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140.png"/><Relationship Id="rId1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0.tm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4.png"/><Relationship Id="rId7" Type="http://schemas.openxmlformats.org/officeDocument/2006/relationships/diagramQuickStyle" Target="../diagrams/quickStyle4.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5.png"/><Relationship Id="rId9" Type="http://schemas.microsoft.com/office/2007/relationships/diagramDrawing" Target="../diagrams/drawing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deuling@foodbankofalaska.org" TargetMode="External"/><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mailto:krista.jordan@alaska.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donohue@foodbankofalaska.org" TargetMode="External"/><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areinert@foodbankofalaska.org" TargetMode="External"/><Relationship Id="rId5" Type="http://schemas.openxmlformats.org/officeDocument/2006/relationships/hyperlink" Target="mailto:rguyer@foodbankofalaska.org" TargetMode="External"/><Relationship Id="rId4" Type="http://schemas.openxmlformats.org/officeDocument/2006/relationships/hyperlink" Target="mailto:csfp@foodbankofalaska.org"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hyperlink" Target="https://circletocircle.blog/2016/10/18/happy-alaska-day-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pampatraders.blogspot.com/2011/02/reporte-usda-febrero-2011.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9200" y="-5207000"/>
            <a:ext cx="19687560" cy="19936769"/>
          </a:xfrm>
          <a:custGeom>
            <a:avLst/>
            <a:gdLst/>
            <a:ahLst/>
            <a:cxnLst/>
            <a:rect l="l" t="t" r="r" b="b"/>
            <a:pathLst>
              <a:path w="29531340" h="29905154">
                <a:moveTo>
                  <a:pt x="0" y="0"/>
                </a:moveTo>
                <a:lnTo>
                  <a:pt x="29531340" y="0"/>
                </a:lnTo>
                <a:lnTo>
                  <a:pt x="29531340" y="29905154"/>
                </a:lnTo>
                <a:lnTo>
                  <a:pt x="0" y="29905154"/>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924913" y="622362"/>
            <a:ext cx="4024423" cy="5456845"/>
          </a:xfrm>
          <a:custGeom>
            <a:avLst/>
            <a:gdLst/>
            <a:ahLst/>
            <a:cxnLst/>
            <a:rect l="l" t="t" r="r" b="b"/>
            <a:pathLst>
              <a:path w="6036635" h="8185268">
                <a:moveTo>
                  <a:pt x="0" y="0"/>
                </a:moveTo>
                <a:lnTo>
                  <a:pt x="6036636" y="0"/>
                </a:lnTo>
                <a:lnTo>
                  <a:pt x="6036636" y="8185268"/>
                </a:lnTo>
                <a:lnTo>
                  <a:pt x="0" y="8185268"/>
                </a:lnTo>
                <a:lnTo>
                  <a:pt x="0" y="0"/>
                </a:lnTo>
                <a:close/>
              </a:path>
            </a:pathLst>
          </a:custGeom>
          <a:blipFill>
            <a:blip r:embed="rId3"/>
            <a:stretch>
              <a:fillRect/>
            </a:stretch>
          </a:blipFill>
        </p:spPr>
        <p:txBody>
          <a:bodyPr/>
          <a:lstStyle/>
          <a:p>
            <a:endParaRPr lang="en-US" sz="1200"/>
          </a:p>
        </p:txBody>
      </p:sp>
      <p:sp>
        <p:nvSpPr>
          <p:cNvPr id="4" name="Freeform 4"/>
          <p:cNvSpPr/>
          <p:nvPr/>
        </p:nvSpPr>
        <p:spPr>
          <a:xfrm>
            <a:off x="9262490" y="5458577"/>
            <a:ext cx="2243710" cy="950517"/>
          </a:xfrm>
          <a:custGeom>
            <a:avLst/>
            <a:gdLst/>
            <a:ahLst/>
            <a:cxnLst/>
            <a:rect l="l" t="t" r="r" b="b"/>
            <a:pathLst>
              <a:path w="3365565" h="1425776">
                <a:moveTo>
                  <a:pt x="0" y="0"/>
                </a:moveTo>
                <a:lnTo>
                  <a:pt x="3365565" y="0"/>
                </a:lnTo>
                <a:lnTo>
                  <a:pt x="3365565" y="1425776"/>
                </a:lnTo>
                <a:lnTo>
                  <a:pt x="0" y="1425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TextBox 5"/>
          <p:cNvSpPr txBox="1"/>
          <p:nvPr/>
        </p:nvSpPr>
        <p:spPr>
          <a:xfrm>
            <a:off x="5064247" y="2668439"/>
            <a:ext cx="7344097" cy="1521122"/>
          </a:xfrm>
          <a:prstGeom prst="rect">
            <a:avLst/>
          </a:prstGeom>
        </p:spPr>
        <p:txBody>
          <a:bodyPr wrap="square" lIns="0" tIns="0" rIns="0" bIns="0" rtlCol="0" anchor="t">
            <a:spAutoFit/>
          </a:bodyPr>
          <a:lstStyle/>
          <a:p>
            <a:pPr algn="ctr">
              <a:lnSpc>
                <a:spcPts val="12947"/>
              </a:lnSpc>
            </a:pPr>
            <a:r>
              <a:rPr lang="en-US" sz="9600" b="1" dirty="0">
                <a:solidFill>
                  <a:srgbClr val="A3C0BD"/>
                </a:solidFill>
                <a:latin typeface="Bebas Neue Cyrillic"/>
                <a:ea typeface="Bebas Neue Cyrillic"/>
                <a:cs typeface="Bebas Neue Cyrillic"/>
                <a:sym typeface="Bebas Neue Cyrillic"/>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98A5-9C26-4F66-9C95-17AEFF5B8B7F}"/>
              </a:ext>
            </a:extLst>
          </p:cNvPr>
          <p:cNvSpPr>
            <a:spLocks noGrp="1"/>
          </p:cNvSpPr>
          <p:nvPr>
            <p:ph type="title"/>
          </p:nvPr>
        </p:nvSpPr>
        <p:spPr>
          <a:xfrm>
            <a:off x="2895600" y="764373"/>
            <a:ext cx="8610600" cy="1293028"/>
          </a:xfrm>
        </p:spPr>
        <p:txBody>
          <a:bodyPr>
            <a:normAutofit/>
          </a:bodyPr>
          <a:lstStyle/>
          <a:p>
            <a:r>
              <a:rPr lang="en-US"/>
              <a:t>Updates on Applications and forms</a:t>
            </a:r>
          </a:p>
        </p:txBody>
      </p:sp>
      <p:sp>
        <p:nvSpPr>
          <p:cNvPr id="3" name="Content Placeholder 2">
            <a:extLst>
              <a:ext uri="{FF2B5EF4-FFF2-40B4-BE49-F238E27FC236}">
                <a16:creationId xmlns:a16="http://schemas.microsoft.com/office/drawing/2014/main" id="{625BC3DA-7DB1-43A7-96A4-35FAF14B3D5F}"/>
              </a:ext>
            </a:extLst>
          </p:cNvPr>
          <p:cNvSpPr>
            <a:spLocks noGrp="1"/>
          </p:cNvSpPr>
          <p:nvPr>
            <p:ph idx="1"/>
          </p:nvPr>
        </p:nvSpPr>
        <p:spPr>
          <a:xfrm>
            <a:off x="677333" y="2194560"/>
            <a:ext cx="5816600" cy="4024125"/>
          </a:xfrm>
        </p:spPr>
        <p:txBody>
          <a:bodyPr>
            <a:normAutofit/>
          </a:bodyPr>
          <a:lstStyle/>
          <a:p>
            <a:pPr marL="0" indent="0">
              <a:buNone/>
            </a:pPr>
            <a:r>
              <a:rPr lang="en-US"/>
              <a:t>Written Notice of Beneficiary Rights</a:t>
            </a:r>
          </a:p>
          <a:p>
            <a:pPr marL="0" indent="0">
              <a:buNone/>
            </a:pPr>
            <a:endParaRPr lang="en-US"/>
          </a:p>
          <a:p>
            <a:pPr marL="0" indent="0">
              <a:buNone/>
            </a:pPr>
            <a:r>
              <a:rPr lang="en-US"/>
              <a:t>Notice of Action Letter (formerly Eligibility Determination letter)</a:t>
            </a:r>
          </a:p>
          <a:p>
            <a:pPr marL="0" indent="0">
              <a:buNone/>
            </a:pPr>
            <a:endParaRPr lang="en-US"/>
          </a:p>
          <a:p>
            <a:pPr marL="0" indent="0">
              <a:buNone/>
            </a:pPr>
            <a:r>
              <a:rPr lang="en-US"/>
              <a:t>Reminder for Race and Ethnicity data collection</a:t>
            </a:r>
          </a:p>
          <a:p>
            <a:endParaRPr lang="en-US"/>
          </a:p>
        </p:txBody>
      </p:sp>
      <p:pic>
        <p:nvPicPr>
          <p:cNvPr id="5" name="Picture 4" descr="Calculator, pen, compass, money and a paper with graphs printed on it">
            <a:extLst>
              <a:ext uri="{FF2B5EF4-FFF2-40B4-BE49-F238E27FC236}">
                <a16:creationId xmlns:a16="http://schemas.microsoft.com/office/drawing/2014/main" id="{E656BC02-5A61-E75D-CFE6-0626ADEAEB85}"/>
              </a:ext>
            </a:extLst>
          </p:cNvPr>
          <p:cNvPicPr>
            <a:picLocks noChangeAspect="1"/>
          </p:cNvPicPr>
          <p:nvPr/>
        </p:nvPicPr>
        <p:blipFill rotWithShape="1">
          <a:blip r:embed="rId3"/>
          <a:srcRect l="11925" r="8212" b="-2"/>
          <a:stretch/>
        </p:blipFill>
        <p:spPr>
          <a:xfrm>
            <a:off x="6985000" y="2501159"/>
            <a:ext cx="4521200" cy="3410926"/>
          </a:xfrm>
          <a:prstGeom prst="rect">
            <a:avLst/>
          </a:prstGeom>
        </p:spPr>
      </p:pic>
    </p:spTree>
    <p:extLst>
      <p:ext uri="{BB962C8B-B14F-4D97-AF65-F5344CB8AC3E}">
        <p14:creationId xmlns:p14="http://schemas.microsoft.com/office/powerpoint/2010/main" val="423589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A809319-7D63-4285-A4C4-D112C4C2AEC9}"/>
              </a:ext>
            </a:extLst>
          </p:cNvPr>
          <p:cNvSpPr/>
          <p:nvPr/>
        </p:nvSpPr>
        <p:spPr>
          <a:xfrm>
            <a:off x="6266573" y="2665472"/>
            <a:ext cx="4611391" cy="2322163"/>
          </a:xfrm>
          <a:prstGeom prst="roundRect">
            <a:avLst/>
          </a:prstGeom>
          <a:solidFill>
            <a:schemeClr val="accent2">
              <a:lumMod val="20000"/>
              <a:lumOff val="80000"/>
            </a:schemeClr>
          </a:solidFill>
          <a:ln w="28575">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2DF8531-01ED-44BE-8DA6-467B47908AAA}"/>
              </a:ext>
            </a:extLst>
          </p:cNvPr>
          <p:cNvSpPr/>
          <p:nvPr/>
        </p:nvSpPr>
        <p:spPr>
          <a:xfrm>
            <a:off x="1484608" y="2665472"/>
            <a:ext cx="3568367" cy="2322163"/>
          </a:xfrm>
          <a:prstGeom prst="roundRect">
            <a:avLst/>
          </a:prstGeom>
          <a:solidFill>
            <a:schemeClr val="accent2">
              <a:lumMod val="20000"/>
              <a:lumOff val="80000"/>
            </a:schemeClr>
          </a:solidFill>
          <a:ln w="28575">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 Placeholder 5">
            <a:extLst>
              <a:ext uri="{FF2B5EF4-FFF2-40B4-BE49-F238E27FC236}">
                <a16:creationId xmlns:a16="http://schemas.microsoft.com/office/drawing/2014/main" id="{0EC9B08F-1659-4854-A753-93F61629F787}"/>
              </a:ext>
            </a:extLst>
          </p:cNvPr>
          <p:cNvSpPr>
            <a:spLocks noGrp="1"/>
          </p:cNvSpPr>
          <p:nvPr>
            <p:ph type="body" idx="1"/>
          </p:nvPr>
        </p:nvSpPr>
        <p:spPr>
          <a:xfrm>
            <a:off x="1002229" y="2665476"/>
            <a:ext cx="4270248" cy="704087"/>
          </a:xfrm>
        </p:spPr>
        <p:txBody>
          <a:bodyPr>
            <a:normAutofit/>
          </a:bodyPr>
          <a:lstStyle/>
          <a:p>
            <a:r>
              <a:rPr lang="en-US" sz="2800" b="1" dirty="0"/>
              <a:t>AGE</a:t>
            </a:r>
          </a:p>
        </p:txBody>
      </p:sp>
      <p:sp>
        <p:nvSpPr>
          <p:cNvPr id="3" name="Content Placeholder 2">
            <a:extLst>
              <a:ext uri="{FF2B5EF4-FFF2-40B4-BE49-F238E27FC236}">
                <a16:creationId xmlns:a16="http://schemas.microsoft.com/office/drawing/2014/main" id="{95087F8F-9E33-46A7-80A4-BCFCFF68C55C}"/>
              </a:ext>
            </a:extLst>
          </p:cNvPr>
          <p:cNvSpPr>
            <a:spLocks noGrp="1"/>
          </p:cNvSpPr>
          <p:nvPr>
            <p:ph sz="half" idx="2"/>
          </p:nvPr>
        </p:nvSpPr>
        <p:spPr>
          <a:xfrm>
            <a:off x="1583436" y="3488439"/>
            <a:ext cx="3107834" cy="1194398"/>
          </a:xfrm>
        </p:spPr>
        <p:txBody>
          <a:bodyPr>
            <a:normAutofit/>
          </a:bodyPr>
          <a:lstStyle/>
          <a:p>
            <a:pPr marL="228600" lvl="1" indent="0" algn="ctr">
              <a:buNone/>
            </a:pPr>
            <a:r>
              <a:rPr lang="en-US" sz="2000" dirty="0"/>
              <a:t>60 years of age or older</a:t>
            </a:r>
          </a:p>
          <a:p>
            <a:pPr lvl="2"/>
            <a:endParaRPr lang="en-US" sz="2000" dirty="0"/>
          </a:p>
          <a:p>
            <a:endParaRPr lang="en-US" sz="2400" dirty="0"/>
          </a:p>
        </p:txBody>
      </p:sp>
      <p:sp>
        <p:nvSpPr>
          <p:cNvPr id="7" name="Content Placeholder 6">
            <a:extLst>
              <a:ext uri="{FF2B5EF4-FFF2-40B4-BE49-F238E27FC236}">
                <a16:creationId xmlns:a16="http://schemas.microsoft.com/office/drawing/2014/main" id="{493E21B8-8CD9-40F7-8AF8-2E20FE957F66}"/>
              </a:ext>
            </a:extLst>
          </p:cNvPr>
          <p:cNvSpPr>
            <a:spLocks noGrp="1"/>
          </p:cNvSpPr>
          <p:nvPr>
            <p:ph sz="quarter" idx="4"/>
          </p:nvPr>
        </p:nvSpPr>
        <p:spPr>
          <a:xfrm>
            <a:off x="6266572" y="3488439"/>
            <a:ext cx="4611392" cy="1613648"/>
          </a:xfrm>
        </p:spPr>
        <p:txBody>
          <a:bodyPr>
            <a:normAutofit/>
          </a:bodyPr>
          <a:lstStyle/>
          <a:p>
            <a:pPr marL="0" indent="0" algn="ctr">
              <a:buNone/>
            </a:pPr>
            <a:r>
              <a:rPr lang="en-US" sz="2000" dirty="0"/>
              <a:t>Household income at or below 150% of the Federal Poverty Income Guideline.</a:t>
            </a:r>
          </a:p>
          <a:p>
            <a:pPr marL="0" indent="0" algn="ctr">
              <a:buNone/>
            </a:pPr>
            <a:endParaRPr lang="en-US" sz="2000" dirty="0"/>
          </a:p>
          <a:p>
            <a:pPr marL="0" indent="0" algn="ctr">
              <a:buNone/>
            </a:pPr>
            <a:endParaRPr lang="en-US" sz="2000" dirty="0"/>
          </a:p>
        </p:txBody>
      </p:sp>
      <p:sp>
        <p:nvSpPr>
          <p:cNvPr id="8" name="Text Placeholder 7">
            <a:extLst>
              <a:ext uri="{FF2B5EF4-FFF2-40B4-BE49-F238E27FC236}">
                <a16:creationId xmlns:a16="http://schemas.microsoft.com/office/drawing/2014/main" id="{D2956D1C-374A-47B6-8209-5C400DF03C25}"/>
              </a:ext>
            </a:extLst>
          </p:cNvPr>
          <p:cNvSpPr>
            <a:spLocks noGrp="1"/>
          </p:cNvSpPr>
          <p:nvPr>
            <p:ph type="body" sz="quarter" idx="13"/>
          </p:nvPr>
        </p:nvSpPr>
        <p:spPr>
          <a:xfrm>
            <a:off x="6437144" y="2665475"/>
            <a:ext cx="4270248" cy="704087"/>
          </a:xfrm>
        </p:spPr>
        <p:txBody>
          <a:bodyPr>
            <a:normAutofit/>
          </a:bodyPr>
          <a:lstStyle/>
          <a:p>
            <a:r>
              <a:rPr lang="en-US" sz="2800" b="1" dirty="0"/>
              <a:t>Income</a:t>
            </a:r>
          </a:p>
        </p:txBody>
      </p:sp>
      <p:sp>
        <p:nvSpPr>
          <p:cNvPr id="2" name="Title 1">
            <a:extLst>
              <a:ext uri="{FF2B5EF4-FFF2-40B4-BE49-F238E27FC236}">
                <a16:creationId xmlns:a16="http://schemas.microsoft.com/office/drawing/2014/main" id="{83C84327-8003-4854-B00F-CA2EAF887FA3}"/>
              </a:ext>
            </a:extLst>
          </p:cNvPr>
          <p:cNvSpPr>
            <a:spLocks noGrp="1"/>
          </p:cNvSpPr>
          <p:nvPr>
            <p:ph type="title"/>
          </p:nvPr>
        </p:nvSpPr>
        <p:spPr>
          <a:xfrm>
            <a:off x="2231136" y="964751"/>
            <a:ext cx="7729728" cy="1188720"/>
          </a:xfrm>
        </p:spPr>
        <p:txBody>
          <a:bodyPr/>
          <a:lstStyle/>
          <a:p>
            <a:pPr algn="ctr"/>
            <a:r>
              <a:rPr lang="en-US" dirty="0"/>
              <a:t>CSFP Eligibility</a:t>
            </a:r>
          </a:p>
        </p:txBody>
      </p:sp>
      <p:sp>
        <p:nvSpPr>
          <p:cNvPr id="9" name="TextBox 8">
            <a:extLst>
              <a:ext uri="{FF2B5EF4-FFF2-40B4-BE49-F238E27FC236}">
                <a16:creationId xmlns:a16="http://schemas.microsoft.com/office/drawing/2014/main" id="{A76FB20C-B152-4B6A-BF1F-80AAC4F8C3D1}"/>
              </a:ext>
            </a:extLst>
          </p:cNvPr>
          <p:cNvSpPr txBox="1"/>
          <p:nvPr/>
        </p:nvSpPr>
        <p:spPr>
          <a:xfrm>
            <a:off x="1290380" y="6069495"/>
            <a:ext cx="9952383" cy="646331"/>
          </a:xfrm>
          <a:prstGeom prst="rect">
            <a:avLst/>
          </a:prstGeom>
          <a:noFill/>
        </p:spPr>
        <p:txBody>
          <a:bodyPr wrap="square" rtlCol="0">
            <a:spAutoFit/>
          </a:bodyPr>
          <a:lstStyle/>
          <a:p>
            <a:pPr algn="ctr"/>
            <a:r>
              <a:rPr lang="en-US" i="1" dirty="0"/>
              <a:t>Income Guidelines are updated each spring and adjusted each fall with the AK PFD amount. Please make sure you have the most current Guidelines available.</a:t>
            </a:r>
          </a:p>
        </p:txBody>
      </p:sp>
    </p:spTree>
    <p:extLst>
      <p:ext uri="{BB962C8B-B14F-4D97-AF65-F5344CB8AC3E}">
        <p14:creationId xmlns:p14="http://schemas.microsoft.com/office/powerpoint/2010/main" val="325695625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9B20-7085-F1A3-CB6A-338DD664A0BD}"/>
              </a:ext>
            </a:extLst>
          </p:cNvPr>
          <p:cNvSpPr>
            <a:spLocks noGrp="1"/>
          </p:cNvSpPr>
          <p:nvPr>
            <p:ph type="title"/>
          </p:nvPr>
        </p:nvSpPr>
        <p:spPr>
          <a:xfrm>
            <a:off x="6873316" y="976129"/>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New CSFP Application</a:t>
            </a:r>
          </a:p>
        </p:txBody>
      </p:sp>
      <p:pic>
        <p:nvPicPr>
          <p:cNvPr id="28" name="Content Placeholder 27" descr="A close-up of a form&#10;&#10;Description automatically generated">
            <a:extLst>
              <a:ext uri="{FF2B5EF4-FFF2-40B4-BE49-F238E27FC236}">
                <a16:creationId xmlns:a16="http://schemas.microsoft.com/office/drawing/2014/main" id="{3FF5C172-F439-3CD0-2165-2E238BE644AA}"/>
              </a:ext>
            </a:extLst>
          </p:cNvPr>
          <p:cNvPicPr>
            <a:picLocks noGrp="1" noChangeAspect="1"/>
          </p:cNvPicPr>
          <p:nvPr>
            <p:ph idx="1"/>
          </p:nvPr>
        </p:nvPicPr>
        <p:blipFill>
          <a:blip r:embed="rId3"/>
          <a:stretch>
            <a:fillRect/>
          </a:stretch>
        </p:blipFill>
        <p:spPr>
          <a:xfrm>
            <a:off x="0" y="29339"/>
            <a:ext cx="5264895" cy="6813394"/>
          </a:xfrm>
        </p:spPr>
      </p:pic>
      <p:sp>
        <p:nvSpPr>
          <p:cNvPr id="4" name="Text Placeholder 3">
            <a:extLst>
              <a:ext uri="{FF2B5EF4-FFF2-40B4-BE49-F238E27FC236}">
                <a16:creationId xmlns:a16="http://schemas.microsoft.com/office/drawing/2014/main" id="{B7D8EBC7-01CB-08CB-57D7-9F998205AC54}"/>
              </a:ext>
            </a:extLst>
          </p:cNvPr>
          <p:cNvSpPr>
            <a:spLocks noGrp="1"/>
          </p:cNvSpPr>
          <p:nvPr>
            <p:ph type="body" sz="half" idx="2"/>
          </p:nvPr>
        </p:nvSpPr>
        <p:spPr>
          <a:xfrm>
            <a:off x="6743941" y="976129"/>
            <a:ext cx="4804931" cy="4919815"/>
          </a:xfrm>
        </p:spPr>
        <p:txBody>
          <a:bodyPr vert="horz" lIns="91440" tIns="45720" rIns="91440" bIns="45720" rtlCol="0" anchor="ctr">
            <a:normAutofit/>
          </a:bodyPr>
          <a:lstStyle/>
          <a:p>
            <a:pPr marL="400050" indent="-342900" algn="l">
              <a:buFont typeface="Arial" panose="020B0604020202020204" pitchFamily="34" charset="0"/>
              <a:buChar char="•"/>
            </a:pPr>
            <a:endParaRPr lang="en-US" sz="2000">
              <a:solidFill>
                <a:schemeClr val="tx1">
                  <a:lumMod val="85000"/>
                  <a:lumOff val="15000"/>
                </a:schemeClr>
              </a:solidFill>
            </a:endParaRPr>
          </a:p>
          <a:p>
            <a:pPr marL="400050" indent="-342900" algn="l">
              <a:buFont typeface="Arial" panose="020B0604020202020204" pitchFamily="34" charset="0"/>
              <a:buChar char="•"/>
            </a:pPr>
            <a:endParaRPr lang="en-US" sz="2000">
              <a:solidFill>
                <a:schemeClr val="tx1">
                  <a:lumMod val="85000"/>
                  <a:lumOff val="15000"/>
                </a:schemeClr>
              </a:solidFill>
            </a:endParaRPr>
          </a:p>
          <a:p>
            <a:pPr marL="400050" indent="-342900" algn="l">
              <a:buFont typeface="Arial" panose="020B0604020202020204" pitchFamily="34" charset="0"/>
              <a:buChar char="•"/>
            </a:pPr>
            <a:r>
              <a:rPr lang="en-US" sz="2000">
                <a:solidFill>
                  <a:schemeClr val="tx1">
                    <a:lumMod val="85000"/>
                    <a:lumOff val="15000"/>
                  </a:schemeClr>
                </a:solidFill>
              </a:rPr>
              <a:t>This application </a:t>
            </a:r>
            <a:r>
              <a:rPr lang="en-US" sz="2000" i="1">
                <a:solidFill>
                  <a:schemeClr val="tx1">
                    <a:lumMod val="85000"/>
                    <a:lumOff val="15000"/>
                  </a:schemeClr>
                </a:solidFill>
              </a:rPr>
              <a:t>MUST</a:t>
            </a:r>
            <a:r>
              <a:rPr lang="en-US" sz="2000">
                <a:solidFill>
                  <a:schemeClr val="tx1">
                    <a:lumMod val="85000"/>
                    <a:lumOff val="15000"/>
                  </a:schemeClr>
                </a:solidFill>
              </a:rPr>
              <a:t> be the one used for CSFP clients</a:t>
            </a:r>
          </a:p>
          <a:p>
            <a:pPr marL="400050" indent="-342900" algn="l">
              <a:buFont typeface="Arial" panose="020B0604020202020204" pitchFamily="34" charset="0"/>
              <a:buChar char="•"/>
            </a:pPr>
            <a:r>
              <a:rPr lang="en-US" sz="2000">
                <a:solidFill>
                  <a:schemeClr val="tx1">
                    <a:lumMod val="85000"/>
                    <a:lumOff val="15000"/>
                  </a:schemeClr>
                </a:solidFill>
              </a:rPr>
              <a:t>Email will be sent with several FY26 documents</a:t>
            </a:r>
          </a:p>
          <a:p>
            <a:pPr marL="400050" indent="-342900" algn="l">
              <a:buFont typeface="Arial" panose="020B0604020202020204" pitchFamily="34" charset="0"/>
              <a:buChar char="•"/>
            </a:pPr>
            <a:endParaRPr lang="en-US" sz="2000" dirty="0">
              <a:solidFill>
                <a:schemeClr val="tx1">
                  <a:lumMod val="85000"/>
                  <a:lumOff val="15000"/>
                </a:schemeClr>
              </a:solidFill>
            </a:endParaRPr>
          </a:p>
        </p:txBody>
      </p:sp>
    </p:spTree>
    <p:extLst>
      <p:ext uri="{BB962C8B-B14F-4D97-AF65-F5344CB8AC3E}">
        <p14:creationId xmlns:p14="http://schemas.microsoft.com/office/powerpoint/2010/main" val="64372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75B5-F084-5DFF-7217-77C52E636BD7}"/>
              </a:ext>
            </a:extLst>
          </p:cNvPr>
          <p:cNvSpPr>
            <a:spLocks noGrp="1"/>
          </p:cNvSpPr>
          <p:nvPr>
            <p:ph type="title"/>
          </p:nvPr>
        </p:nvSpPr>
        <p:spPr/>
        <p:txBody>
          <a:bodyPr/>
          <a:lstStyle/>
          <a:p>
            <a:r>
              <a:rPr lang="en-US" dirty="0"/>
              <a:t>Race and ethnicity</a:t>
            </a:r>
          </a:p>
        </p:txBody>
      </p:sp>
      <p:pic>
        <p:nvPicPr>
          <p:cNvPr id="11" name="Content Placeholder 10" descr="A screenshot of a computer&#10;&#10;Description automatically generated">
            <a:extLst>
              <a:ext uri="{FF2B5EF4-FFF2-40B4-BE49-F238E27FC236}">
                <a16:creationId xmlns:a16="http://schemas.microsoft.com/office/drawing/2014/main" id="{FC0F1748-96DE-E259-3933-CB64ECF500DF}"/>
              </a:ext>
            </a:extLst>
          </p:cNvPr>
          <p:cNvPicPr>
            <a:picLocks noGrp="1" noChangeAspect="1"/>
          </p:cNvPicPr>
          <p:nvPr>
            <p:ph idx="1"/>
          </p:nvPr>
        </p:nvPicPr>
        <p:blipFill>
          <a:blip r:embed="rId3"/>
          <a:stretch>
            <a:fillRect/>
          </a:stretch>
        </p:blipFill>
        <p:spPr>
          <a:xfrm>
            <a:off x="445840" y="2329831"/>
            <a:ext cx="11554790" cy="2011601"/>
          </a:xfr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F04C88F4-6266-D261-E0CA-A18B4DFCFA93}"/>
                  </a:ext>
                </a:extLst>
              </p14:cNvPr>
              <p14:cNvContentPartPr/>
              <p14:nvPr/>
            </p14:nvContentPartPr>
            <p14:xfrm>
              <a:off x="688775" y="2822802"/>
              <a:ext cx="4211280" cy="38520"/>
            </p14:xfrm>
          </p:contentPart>
        </mc:Choice>
        <mc:Fallback xmlns="">
          <p:pic>
            <p:nvPicPr>
              <p:cNvPr id="12" name="Ink 11">
                <a:extLst>
                  <a:ext uri="{FF2B5EF4-FFF2-40B4-BE49-F238E27FC236}">
                    <a16:creationId xmlns:a16="http://schemas.microsoft.com/office/drawing/2014/main" id="{F04C88F4-6266-D261-E0CA-A18B4DFCFA93}"/>
                  </a:ext>
                </a:extLst>
              </p:cNvPr>
              <p:cNvPicPr/>
              <p:nvPr/>
            </p:nvPicPr>
            <p:blipFill>
              <a:blip r:embed="rId5"/>
              <a:stretch>
                <a:fillRect/>
              </a:stretch>
            </p:blipFill>
            <p:spPr>
              <a:xfrm>
                <a:off x="635135" y="2714802"/>
                <a:ext cx="43189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AC6AEA9A-C0C9-EFF6-1E3E-2D2848DFD1DF}"/>
                  </a:ext>
                </a:extLst>
              </p14:cNvPr>
              <p14:cNvContentPartPr/>
              <p14:nvPr/>
            </p14:nvContentPartPr>
            <p14:xfrm>
              <a:off x="5521704" y="2851285"/>
              <a:ext cx="4439160" cy="28080"/>
            </p14:xfrm>
          </p:contentPart>
        </mc:Choice>
        <mc:Fallback xmlns="">
          <p:pic>
            <p:nvPicPr>
              <p:cNvPr id="13" name="Ink 12">
                <a:extLst>
                  <a:ext uri="{FF2B5EF4-FFF2-40B4-BE49-F238E27FC236}">
                    <a16:creationId xmlns:a16="http://schemas.microsoft.com/office/drawing/2014/main" id="{AC6AEA9A-C0C9-EFF6-1E3E-2D2848DFD1DF}"/>
                  </a:ext>
                </a:extLst>
              </p:cNvPr>
              <p:cNvPicPr/>
              <p:nvPr/>
            </p:nvPicPr>
            <p:blipFill>
              <a:blip r:embed="rId7"/>
              <a:stretch>
                <a:fillRect/>
              </a:stretch>
            </p:blipFill>
            <p:spPr>
              <a:xfrm>
                <a:off x="5467704" y="2743645"/>
                <a:ext cx="45468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E6102F0D-8F0F-7D4E-8F94-A2CA82E93354}"/>
                  </a:ext>
                </a:extLst>
              </p14:cNvPr>
              <p14:cNvContentPartPr/>
              <p14:nvPr/>
            </p14:nvContentPartPr>
            <p14:xfrm>
              <a:off x="2794415" y="3615921"/>
              <a:ext cx="3522240" cy="56160"/>
            </p14:xfrm>
          </p:contentPart>
        </mc:Choice>
        <mc:Fallback xmlns="">
          <p:pic>
            <p:nvPicPr>
              <p:cNvPr id="15" name="Ink 14">
                <a:extLst>
                  <a:ext uri="{FF2B5EF4-FFF2-40B4-BE49-F238E27FC236}">
                    <a16:creationId xmlns:a16="http://schemas.microsoft.com/office/drawing/2014/main" id="{E6102F0D-8F0F-7D4E-8F94-A2CA82E93354}"/>
                  </a:ext>
                </a:extLst>
              </p:cNvPr>
              <p:cNvPicPr/>
              <p:nvPr/>
            </p:nvPicPr>
            <p:blipFill>
              <a:blip r:embed="rId9"/>
              <a:stretch>
                <a:fillRect/>
              </a:stretch>
            </p:blipFill>
            <p:spPr>
              <a:xfrm>
                <a:off x="2740775" y="3507921"/>
                <a:ext cx="36298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19209381-FE41-753A-372F-D5D10A61D392}"/>
                  </a:ext>
                </a:extLst>
              </p14:cNvPr>
              <p14:cNvContentPartPr/>
              <p14:nvPr/>
            </p14:nvContentPartPr>
            <p14:xfrm>
              <a:off x="5728257" y="3213443"/>
              <a:ext cx="3171600" cy="68400"/>
            </p14:xfrm>
          </p:contentPart>
        </mc:Choice>
        <mc:Fallback xmlns="">
          <p:pic>
            <p:nvPicPr>
              <p:cNvPr id="16" name="Ink 15">
                <a:extLst>
                  <a:ext uri="{FF2B5EF4-FFF2-40B4-BE49-F238E27FC236}">
                    <a16:creationId xmlns:a16="http://schemas.microsoft.com/office/drawing/2014/main" id="{19209381-FE41-753A-372F-D5D10A61D392}"/>
                  </a:ext>
                </a:extLst>
              </p:cNvPr>
              <p:cNvPicPr/>
              <p:nvPr/>
            </p:nvPicPr>
            <p:blipFill>
              <a:blip r:embed="rId11"/>
              <a:stretch>
                <a:fillRect/>
              </a:stretch>
            </p:blipFill>
            <p:spPr>
              <a:xfrm>
                <a:off x="5674617" y="3105443"/>
                <a:ext cx="3279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8B2017AD-B2EF-C95E-6BBD-4B1B7A5ECD87}"/>
                  </a:ext>
                </a:extLst>
              </p14:cNvPr>
              <p14:cNvContentPartPr/>
              <p14:nvPr/>
            </p14:nvContentPartPr>
            <p14:xfrm>
              <a:off x="10192426" y="3643644"/>
              <a:ext cx="739800" cy="360"/>
            </p14:xfrm>
          </p:contentPart>
        </mc:Choice>
        <mc:Fallback xmlns="">
          <p:pic>
            <p:nvPicPr>
              <p:cNvPr id="17" name="Ink 16">
                <a:extLst>
                  <a:ext uri="{FF2B5EF4-FFF2-40B4-BE49-F238E27FC236}">
                    <a16:creationId xmlns:a16="http://schemas.microsoft.com/office/drawing/2014/main" id="{8B2017AD-B2EF-C95E-6BBD-4B1B7A5ECD87}"/>
                  </a:ext>
                </a:extLst>
              </p:cNvPr>
              <p:cNvPicPr/>
              <p:nvPr/>
            </p:nvPicPr>
            <p:blipFill>
              <a:blip r:embed="rId13"/>
              <a:stretch>
                <a:fillRect/>
              </a:stretch>
            </p:blipFill>
            <p:spPr>
              <a:xfrm>
                <a:off x="10138426" y="3536004"/>
                <a:ext cx="847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FB6AD119-29C4-BAB9-45D8-6CBC269CC524}"/>
                  </a:ext>
                </a:extLst>
              </p14:cNvPr>
              <p14:cNvContentPartPr/>
              <p14:nvPr/>
            </p14:nvContentPartPr>
            <p14:xfrm>
              <a:off x="1519518" y="3891038"/>
              <a:ext cx="9412707" cy="174143"/>
            </p14:xfrm>
          </p:contentPart>
        </mc:Choice>
        <mc:Fallback xmlns="">
          <p:pic>
            <p:nvPicPr>
              <p:cNvPr id="18" name="Ink 17">
                <a:extLst>
                  <a:ext uri="{FF2B5EF4-FFF2-40B4-BE49-F238E27FC236}">
                    <a16:creationId xmlns:a16="http://schemas.microsoft.com/office/drawing/2014/main" id="{FB6AD119-29C4-BAB9-45D8-6CBC269CC524}"/>
                  </a:ext>
                </a:extLst>
              </p:cNvPr>
              <p:cNvPicPr/>
              <p:nvPr/>
            </p:nvPicPr>
            <p:blipFill>
              <a:blip r:embed="rId15"/>
              <a:stretch>
                <a:fillRect/>
              </a:stretch>
            </p:blipFill>
            <p:spPr>
              <a:xfrm>
                <a:off x="1465515" y="3782425"/>
                <a:ext cx="9520353" cy="39100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E59DF143-CB4F-138D-EBF9-6A97C0989021}"/>
                  </a:ext>
                </a:extLst>
              </p14:cNvPr>
              <p14:cNvContentPartPr/>
              <p14:nvPr/>
            </p14:nvContentPartPr>
            <p14:xfrm>
              <a:off x="6521463" y="3603319"/>
              <a:ext cx="3211560" cy="78840"/>
            </p14:xfrm>
          </p:contentPart>
        </mc:Choice>
        <mc:Fallback xmlns="">
          <p:pic>
            <p:nvPicPr>
              <p:cNvPr id="20" name="Ink 19">
                <a:extLst>
                  <a:ext uri="{FF2B5EF4-FFF2-40B4-BE49-F238E27FC236}">
                    <a16:creationId xmlns:a16="http://schemas.microsoft.com/office/drawing/2014/main" id="{E59DF143-CB4F-138D-EBF9-6A97C0989021}"/>
                  </a:ext>
                </a:extLst>
              </p:cNvPr>
              <p:cNvPicPr/>
              <p:nvPr/>
            </p:nvPicPr>
            <p:blipFill>
              <a:blip r:embed="rId17"/>
              <a:stretch>
                <a:fillRect/>
              </a:stretch>
            </p:blipFill>
            <p:spPr>
              <a:xfrm>
                <a:off x="6467463" y="3495679"/>
                <a:ext cx="33192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ADA3716D-1EE8-53A0-A20D-1F4861152997}"/>
                  </a:ext>
                </a:extLst>
              </p14:cNvPr>
              <p14:cNvContentPartPr/>
              <p14:nvPr/>
            </p14:nvContentPartPr>
            <p14:xfrm>
              <a:off x="9181464" y="3266722"/>
              <a:ext cx="779400" cy="28080"/>
            </p14:xfrm>
          </p:contentPart>
        </mc:Choice>
        <mc:Fallback xmlns="">
          <p:pic>
            <p:nvPicPr>
              <p:cNvPr id="21" name="Ink 20">
                <a:extLst>
                  <a:ext uri="{FF2B5EF4-FFF2-40B4-BE49-F238E27FC236}">
                    <a16:creationId xmlns:a16="http://schemas.microsoft.com/office/drawing/2014/main" id="{ADA3716D-1EE8-53A0-A20D-1F4861152997}"/>
                  </a:ext>
                </a:extLst>
              </p:cNvPr>
              <p:cNvPicPr/>
              <p:nvPr/>
            </p:nvPicPr>
            <p:blipFill>
              <a:blip r:embed="rId19"/>
              <a:stretch>
                <a:fillRect/>
              </a:stretch>
            </p:blipFill>
            <p:spPr>
              <a:xfrm>
                <a:off x="9127824" y="3158722"/>
                <a:ext cx="887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84757435-E3DD-2E6B-2786-E54292C88642}"/>
                  </a:ext>
                </a:extLst>
              </p14:cNvPr>
              <p14:cNvContentPartPr/>
              <p14:nvPr/>
            </p14:nvContentPartPr>
            <p14:xfrm>
              <a:off x="688775" y="3204421"/>
              <a:ext cx="3171600" cy="68400"/>
            </p14:xfrm>
          </p:contentPart>
        </mc:Choice>
        <mc:Fallback xmlns="">
          <p:pic>
            <p:nvPicPr>
              <p:cNvPr id="23" name="Ink 22">
                <a:extLst>
                  <a:ext uri="{FF2B5EF4-FFF2-40B4-BE49-F238E27FC236}">
                    <a16:creationId xmlns:a16="http://schemas.microsoft.com/office/drawing/2014/main" id="{84757435-E3DD-2E6B-2786-E54292C88642}"/>
                  </a:ext>
                </a:extLst>
              </p:cNvPr>
              <p:cNvPicPr/>
              <p:nvPr/>
            </p:nvPicPr>
            <p:blipFill>
              <a:blip r:embed="rId11"/>
              <a:stretch>
                <a:fillRect/>
              </a:stretch>
            </p:blipFill>
            <p:spPr>
              <a:xfrm>
                <a:off x="635135" y="3096421"/>
                <a:ext cx="3279240" cy="284040"/>
              </a:xfrm>
              <a:prstGeom prst="rect">
                <a:avLst/>
              </a:prstGeom>
            </p:spPr>
          </p:pic>
        </mc:Fallback>
      </mc:AlternateContent>
      <p:sp>
        <p:nvSpPr>
          <p:cNvPr id="25" name="TextBox 24">
            <a:extLst>
              <a:ext uri="{FF2B5EF4-FFF2-40B4-BE49-F238E27FC236}">
                <a16:creationId xmlns:a16="http://schemas.microsoft.com/office/drawing/2014/main" id="{68B6D003-3408-710B-7E28-5ED786EA3D36}"/>
              </a:ext>
            </a:extLst>
          </p:cNvPr>
          <p:cNvSpPr txBox="1"/>
          <p:nvPr/>
        </p:nvSpPr>
        <p:spPr>
          <a:xfrm>
            <a:off x="445840" y="4728789"/>
            <a:ext cx="11554790" cy="1323439"/>
          </a:xfrm>
          <a:prstGeom prst="rect">
            <a:avLst/>
          </a:prstGeom>
          <a:noFill/>
        </p:spPr>
        <p:txBody>
          <a:bodyPr wrap="square" rtlCol="0">
            <a:spAutoFit/>
          </a:bodyPr>
          <a:lstStyle/>
          <a:p>
            <a:r>
              <a:rPr lang="en-US" sz="2000" dirty="0"/>
              <a:t>The Racial and Ethnic section of the application </a:t>
            </a:r>
            <a:r>
              <a:rPr lang="en-US" sz="2000" i="1" dirty="0"/>
              <a:t>MUST</a:t>
            </a:r>
            <a:r>
              <a:rPr lang="en-US" sz="2000" dirty="0"/>
              <a:t> be filled out on every application.</a:t>
            </a:r>
          </a:p>
          <a:p>
            <a:r>
              <a:rPr lang="en-US" sz="2000" dirty="0"/>
              <a:t>If the client does not fill out of this section, a best guess </a:t>
            </a:r>
            <a:r>
              <a:rPr lang="en-US" sz="2000" i="1" dirty="0"/>
              <a:t>MUST </a:t>
            </a:r>
            <a:r>
              <a:rPr lang="en-US" sz="2000" dirty="0"/>
              <a:t>be made by the intake person, based on a visual determination.</a:t>
            </a:r>
          </a:p>
          <a:p>
            <a:r>
              <a:rPr lang="en-US" sz="2000" dirty="0"/>
              <a:t>Race and/or Ethnic Data has no effect on the eligibility determination or on other programs.</a:t>
            </a:r>
          </a:p>
        </p:txBody>
      </p:sp>
    </p:spTree>
    <p:extLst>
      <p:ext uri="{BB962C8B-B14F-4D97-AF65-F5344CB8AC3E}">
        <p14:creationId xmlns:p14="http://schemas.microsoft.com/office/powerpoint/2010/main" val="250229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CA0C-52C6-48B3-D4BE-A73DACA61EEB}"/>
              </a:ext>
            </a:extLst>
          </p:cNvPr>
          <p:cNvSpPr>
            <a:spLocks noGrp="1"/>
          </p:cNvSpPr>
          <p:nvPr>
            <p:ph type="title"/>
          </p:nvPr>
        </p:nvSpPr>
        <p:spPr>
          <a:xfrm>
            <a:off x="6896190" y="2841504"/>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CSFP New Application (back page)</a:t>
            </a:r>
          </a:p>
        </p:txBody>
      </p:sp>
      <p:pic>
        <p:nvPicPr>
          <p:cNvPr id="4" name="Picture 3" descr="A close-up of a document&#10;&#10;Description automatically generated">
            <a:extLst>
              <a:ext uri="{FF2B5EF4-FFF2-40B4-BE49-F238E27FC236}">
                <a16:creationId xmlns:a16="http://schemas.microsoft.com/office/drawing/2014/main" id="{D338D0FB-D493-ACD8-7A3B-8DDCFF92D103}"/>
              </a:ext>
            </a:extLst>
          </p:cNvPr>
          <p:cNvPicPr>
            <a:picLocks noChangeAspect="1"/>
          </p:cNvPicPr>
          <p:nvPr/>
        </p:nvPicPr>
        <p:blipFill>
          <a:blip r:embed="rId3"/>
          <a:stretch>
            <a:fillRect/>
          </a:stretch>
        </p:blipFill>
        <p:spPr>
          <a:xfrm>
            <a:off x="393836" y="0"/>
            <a:ext cx="5299364" cy="6858000"/>
          </a:xfrm>
          <a:prstGeom prst="rect">
            <a:avLst/>
          </a:prstGeom>
        </p:spPr>
      </p:pic>
      <p:sp>
        <p:nvSpPr>
          <p:cNvPr id="3" name="Arrow: Down 2">
            <a:extLst>
              <a:ext uri="{FF2B5EF4-FFF2-40B4-BE49-F238E27FC236}">
                <a16:creationId xmlns:a16="http://schemas.microsoft.com/office/drawing/2014/main" id="{B81C456E-31CC-3B73-C330-EBB726DF104C}"/>
              </a:ext>
            </a:extLst>
          </p:cNvPr>
          <p:cNvSpPr/>
          <p:nvPr/>
        </p:nvSpPr>
        <p:spPr>
          <a:xfrm>
            <a:off x="3278453" y="202311"/>
            <a:ext cx="789708" cy="1468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5632DA9-5F84-E95A-CC5C-79944F9D0134}"/>
              </a:ext>
            </a:extLst>
          </p:cNvPr>
          <p:cNvSpPr/>
          <p:nvPr/>
        </p:nvSpPr>
        <p:spPr>
          <a:xfrm>
            <a:off x="1970369" y="1455005"/>
            <a:ext cx="1357747" cy="7478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DCE414E2-F43B-174E-68FC-3CF43410BB12}"/>
              </a:ext>
            </a:extLst>
          </p:cNvPr>
          <p:cNvSpPr/>
          <p:nvPr/>
        </p:nvSpPr>
        <p:spPr>
          <a:xfrm>
            <a:off x="3990783" y="1475717"/>
            <a:ext cx="1357747" cy="7064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21A01154-D778-5A98-16F4-CB623BA69920}"/>
              </a:ext>
            </a:extLst>
          </p:cNvPr>
          <p:cNvSpPr/>
          <p:nvPr/>
        </p:nvSpPr>
        <p:spPr>
          <a:xfrm>
            <a:off x="3278453" y="1873204"/>
            <a:ext cx="789708" cy="146858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65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4B51A35-AD9C-26D3-A51F-1CCC3E681D96}"/>
              </a:ext>
            </a:extLst>
          </p:cNvPr>
          <p:cNvSpPr>
            <a:spLocks noGrp="1"/>
          </p:cNvSpPr>
          <p:nvPr>
            <p:ph type="title"/>
          </p:nvPr>
        </p:nvSpPr>
        <p:spPr>
          <a:xfrm>
            <a:off x="542170" y="1260627"/>
            <a:ext cx="3521830" cy="4953741"/>
          </a:xfrm>
        </p:spPr>
        <p:txBody>
          <a:bodyPr vert="horz" lIns="91440" tIns="45720" rIns="91440" bIns="45720" rtlCol="0" anchor="t">
            <a:normAutofit/>
          </a:bodyPr>
          <a:lstStyle/>
          <a:p>
            <a:pPr algn="r"/>
            <a:r>
              <a:rPr lang="en-US" sz="3400" kern="1200" cap="all" baseline="0" dirty="0">
                <a:solidFill>
                  <a:schemeClr val="tx1"/>
                </a:solidFill>
                <a:latin typeface="+mj-lt"/>
                <a:ea typeface="+mj-ea"/>
                <a:cs typeface="+mj-cs"/>
              </a:rPr>
              <a:t>Certification Determination</a:t>
            </a:r>
          </a:p>
        </p:txBody>
      </p:sp>
      <p:sp>
        <p:nvSpPr>
          <p:cNvPr id="4" name="Text Placeholder 3">
            <a:extLst>
              <a:ext uri="{FF2B5EF4-FFF2-40B4-BE49-F238E27FC236}">
                <a16:creationId xmlns:a16="http://schemas.microsoft.com/office/drawing/2014/main" id="{48AFC546-1A21-A3E2-85BB-E81B1B825CE4}"/>
              </a:ext>
            </a:extLst>
          </p:cNvPr>
          <p:cNvSpPr>
            <a:spLocks noGrp="1"/>
          </p:cNvSpPr>
          <p:nvPr>
            <p:ph type="body" sz="half" idx="2"/>
          </p:nvPr>
        </p:nvSpPr>
        <p:spPr>
          <a:xfrm>
            <a:off x="4501610" y="1260628"/>
            <a:ext cx="7004590" cy="2890619"/>
          </a:xfrm>
        </p:spPr>
        <p:txBody>
          <a:bodyPr vert="horz" lIns="91440" tIns="45720" rIns="91440" bIns="45720" rtlCol="0">
            <a:normAutofit fontScale="92500" lnSpcReduction="20000"/>
          </a:bodyPr>
          <a:lstStyle/>
          <a:p>
            <a:pPr marL="285750" indent="-228600">
              <a:buFont typeface="Arial" panose="020B0604020202020204" pitchFamily="34" charset="0"/>
              <a:buChar char="•"/>
            </a:pPr>
            <a:r>
              <a:rPr lang="en-US" b="1" i="1" dirty="0"/>
              <a:t>EVERY </a:t>
            </a:r>
            <a:r>
              <a:rPr lang="en-US" dirty="0"/>
              <a:t>client that applies needs to be given a Notice of Action letter. Check the ‘Yes’ box. Reviewed by should be the staff or volunteer that accepted the application.</a:t>
            </a:r>
          </a:p>
          <a:p>
            <a:pPr marL="285750" indent="-228600">
              <a:buFont typeface="Arial" panose="020B0604020202020204" pitchFamily="34" charset="0"/>
              <a:buChar char="•"/>
            </a:pPr>
            <a:r>
              <a:rPr lang="en-US" b="1" i="1" dirty="0"/>
              <a:t>If client is ineligible, a copy of the letter must be made (one copy goes to the client, agency keeps one copy with application).</a:t>
            </a:r>
          </a:p>
          <a:p>
            <a:pPr marL="285750" indent="-228600">
              <a:buFont typeface="Arial" panose="020B0604020202020204" pitchFamily="34" charset="0"/>
              <a:buChar char="•"/>
            </a:pPr>
            <a:r>
              <a:rPr lang="en-US" dirty="0"/>
              <a:t>Date of certification is the first of the month following application submission </a:t>
            </a:r>
            <a:r>
              <a:rPr lang="en-US" i="1" dirty="0"/>
              <a:t>(i.e., a client applied in September, their application becomes active October 1</a:t>
            </a:r>
            <a:r>
              <a:rPr lang="en-US" i="1" baseline="30000" dirty="0"/>
              <a:t>st</a:t>
            </a:r>
            <a:r>
              <a:rPr lang="en-US" dirty="0"/>
              <a:t>)</a:t>
            </a:r>
          </a:p>
          <a:p>
            <a:pPr marL="285750" indent="-228600">
              <a:buFont typeface="Arial" panose="020B0604020202020204" pitchFamily="34" charset="0"/>
              <a:buChar char="•"/>
            </a:pPr>
            <a:r>
              <a:rPr lang="en-US" dirty="0"/>
              <a:t>Certification end date is the last day of the month BEFORE application start date, plus 3 years </a:t>
            </a:r>
            <a:r>
              <a:rPr lang="en-US" i="1" dirty="0"/>
              <a:t>(i.e., a client becomes active October 1</a:t>
            </a:r>
            <a:r>
              <a:rPr lang="en-US" i="1" baseline="30000" dirty="0"/>
              <a:t>st</a:t>
            </a:r>
            <a:r>
              <a:rPr lang="en-US" i="1" dirty="0"/>
              <a:t>, 2025, their application will end on September 30</a:t>
            </a:r>
            <a:r>
              <a:rPr lang="en-US" i="1" baseline="30000" dirty="0"/>
              <a:t>th</a:t>
            </a:r>
            <a:r>
              <a:rPr lang="en-US" i="1" dirty="0"/>
              <a:t>, 2028)</a:t>
            </a:r>
          </a:p>
          <a:p>
            <a:pPr marL="285750" indent="-228600">
              <a:buFont typeface="Arial" panose="020B0604020202020204" pitchFamily="34" charset="0"/>
              <a:buChar char="•"/>
            </a:pPr>
            <a:r>
              <a:rPr lang="en-US" dirty="0"/>
              <a:t>If a client is determined ineligible, the termination box needs to checked, and the termination reason (over-income or under-age) needs to be filled in.</a:t>
            </a:r>
          </a:p>
          <a:p>
            <a:pPr marL="285750" indent="-228600">
              <a:buFont typeface="Arial" panose="020B0604020202020204" pitchFamily="34" charset="0"/>
              <a:buChar char="•"/>
            </a:pPr>
            <a:endParaRPr lang="en-US" sz="1200" b="1" i="1" dirty="0"/>
          </a:p>
          <a:p>
            <a:pPr indent="-228600">
              <a:buFont typeface="Arial" panose="020B0604020202020204" pitchFamily="34" charset="0"/>
              <a:buChar char="•"/>
            </a:pPr>
            <a:endParaRPr lang="en-US" sz="1200" dirty="0"/>
          </a:p>
        </p:txBody>
      </p:sp>
      <p:pic>
        <p:nvPicPr>
          <p:cNvPr id="6" name="Content Placeholder 5" descr="A screenshot of a computer&#10;&#10;AI-generated content may be incorrect.">
            <a:extLst>
              <a:ext uri="{FF2B5EF4-FFF2-40B4-BE49-F238E27FC236}">
                <a16:creationId xmlns:a16="http://schemas.microsoft.com/office/drawing/2014/main" id="{BEC75105-9F7C-F7B0-9121-268B6C78B5CC}"/>
              </a:ext>
            </a:extLst>
          </p:cNvPr>
          <p:cNvPicPr>
            <a:picLocks noGrp="1" noChangeAspect="1"/>
          </p:cNvPicPr>
          <p:nvPr>
            <p:ph idx="1"/>
          </p:nvPr>
        </p:nvPicPr>
        <p:blipFill>
          <a:blip r:embed="rId4"/>
          <a:stretch>
            <a:fillRect/>
          </a:stretch>
        </p:blipFill>
        <p:spPr>
          <a:xfrm>
            <a:off x="4501610" y="4292724"/>
            <a:ext cx="7004590" cy="1908750"/>
          </a:xfrm>
          <a:prstGeom prst="rect">
            <a:avLst/>
          </a:prstGeom>
        </p:spPr>
      </p:pic>
    </p:spTree>
    <p:extLst>
      <p:ext uri="{BB962C8B-B14F-4D97-AF65-F5344CB8AC3E}">
        <p14:creationId xmlns:p14="http://schemas.microsoft.com/office/powerpoint/2010/main" val="392536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A10F-3D06-4FC7-9E27-F9CDBF7C696E}"/>
              </a:ext>
            </a:extLst>
          </p:cNvPr>
          <p:cNvSpPr>
            <a:spLocks noGrp="1"/>
          </p:cNvSpPr>
          <p:nvPr>
            <p:ph type="title"/>
          </p:nvPr>
        </p:nvSpPr>
        <p:spPr>
          <a:xfrm>
            <a:off x="769619" y="356300"/>
            <a:ext cx="4486656" cy="1141497"/>
          </a:xfrm>
        </p:spPr>
        <p:txBody>
          <a:bodyPr vert="horz" lIns="182880" tIns="182880" rIns="182880" bIns="182880" rtlCol="0" anchor="ctr">
            <a:normAutofit/>
          </a:bodyPr>
          <a:lstStyle/>
          <a:p>
            <a:r>
              <a:rPr lang="en-US" sz="2400"/>
              <a:t>Notice of action letter</a:t>
            </a:r>
            <a:endParaRPr lang="en-US" sz="2400" dirty="0"/>
          </a:p>
        </p:txBody>
      </p:sp>
      <p:pic>
        <p:nvPicPr>
          <p:cNvPr id="12" name="Content Placeholder 11" descr="A close-up of a form&#10;&#10;Description automatically generated">
            <a:extLst>
              <a:ext uri="{FF2B5EF4-FFF2-40B4-BE49-F238E27FC236}">
                <a16:creationId xmlns:a16="http://schemas.microsoft.com/office/drawing/2014/main" id="{F8D5E5F2-B68F-7CB8-3C10-8BA3F118E095}"/>
              </a:ext>
            </a:extLst>
          </p:cNvPr>
          <p:cNvPicPr>
            <a:picLocks noGrp="1" noChangeAspect="1"/>
          </p:cNvPicPr>
          <p:nvPr>
            <p:ph idx="1"/>
          </p:nvPr>
        </p:nvPicPr>
        <p:blipFill>
          <a:blip r:embed="rId3"/>
          <a:stretch>
            <a:fillRect/>
          </a:stretch>
        </p:blipFill>
        <p:spPr>
          <a:xfrm>
            <a:off x="6935727" y="24629"/>
            <a:ext cx="5236776" cy="6808741"/>
          </a:xfrm>
        </p:spPr>
      </p:pic>
      <p:sp>
        <p:nvSpPr>
          <p:cNvPr id="4" name="Text Placeholder 3">
            <a:extLst>
              <a:ext uri="{FF2B5EF4-FFF2-40B4-BE49-F238E27FC236}">
                <a16:creationId xmlns:a16="http://schemas.microsoft.com/office/drawing/2014/main" id="{1075BDF0-C22F-4B2B-AF2B-3F7EFCD33D93}"/>
              </a:ext>
            </a:extLst>
          </p:cNvPr>
          <p:cNvSpPr>
            <a:spLocks noGrp="1"/>
          </p:cNvSpPr>
          <p:nvPr>
            <p:ph type="body" sz="half" idx="2"/>
          </p:nvPr>
        </p:nvSpPr>
        <p:spPr>
          <a:xfrm>
            <a:off x="309503" y="1773382"/>
            <a:ext cx="5406887" cy="4845445"/>
          </a:xfrm>
        </p:spPr>
        <p:txBody>
          <a:bodyPr vert="horz" lIns="91440" tIns="45720" rIns="91440" bIns="45720" rtlCol="0" anchor="t" anchorCtr="1">
            <a:normAutofit lnSpcReduction="10000"/>
          </a:bodyPr>
          <a:lstStyle/>
          <a:p>
            <a:pPr>
              <a:buClr>
                <a:schemeClr val="bg1"/>
              </a:buClr>
            </a:pPr>
            <a:r>
              <a:rPr lang="en-US" sz="1700">
                <a:solidFill>
                  <a:schemeClr val="tx1"/>
                </a:solidFill>
              </a:rPr>
              <a:t>USDA regulations state that the client must be notified of their eligibility within 10 days of signing and dating their application.</a:t>
            </a:r>
          </a:p>
          <a:p>
            <a:pPr>
              <a:buClr>
                <a:schemeClr val="bg1"/>
              </a:buClr>
            </a:pPr>
            <a:endParaRPr lang="en-US" sz="400"/>
          </a:p>
          <a:p>
            <a:pPr marL="285750" indent="-285750" algn="l">
              <a:buClr>
                <a:schemeClr val="bg1"/>
              </a:buClr>
              <a:buFont typeface="Arial" panose="020B0604020202020204" pitchFamily="34" charset="0"/>
              <a:buChar char="•"/>
            </a:pPr>
            <a:r>
              <a:rPr lang="en-US" sz="2000"/>
              <a:t>The CSFP Notice of Action letter is approved by the State of Alaska and USDA. Only the agency information and distribution day and time can be altered on this form.</a:t>
            </a:r>
          </a:p>
          <a:p>
            <a:pPr marL="285750" indent="-285750" algn="l">
              <a:buClr>
                <a:schemeClr val="bg1"/>
              </a:buClr>
              <a:buFont typeface="Arial" panose="020B0604020202020204" pitchFamily="34" charset="0"/>
              <a:buChar char="•"/>
            </a:pPr>
            <a:r>
              <a:rPr lang="en-US" sz="2000"/>
              <a:t>It is 2 pages (or double-sided) and contains specific wording regarding civil rights that </a:t>
            </a:r>
            <a:r>
              <a:rPr lang="en-US" sz="2000" i="1" u="sng"/>
              <a:t>MUST</a:t>
            </a:r>
            <a:r>
              <a:rPr lang="en-US" sz="2000"/>
              <a:t> be included. </a:t>
            </a:r>
          </a:p>
          <a:p>
            <a:pPr marL="285750" indent="-285750" algn="l">
              <a:buClr>
                <a:schemeClr val="bg1"/>
              </a:buClr>
              <a:buChar char="•"/>
            </a:pPr>
            <a:r>
              <a:rPr lang="en-US" sz="2000"/>
              <a:t>Fill in the client’s name, the date, and their eligibility status.  You can give it directly to the client or mail it. </a:t>
            </a:r>
          </a:p>
          <a:p>
            <a:pPr marL="285750" indent="-285750" algn="l">
              <a:buClr>
                <a:schemeClr val="bg1"/>
              </a:buClr>
              <a:buChar char="•"/>
            </a:pPr>
            <a:r>
              <a:rPr lang="en-US" sz="2000"/>
              <a:t>This form is also used to notify clients who become ineligible during recertification.</a:t>
            </a:r>
          </a:p>
          <a:p>
            <a:pPr marL="285750" indent="-285750" algn="l">
              <a:buClr>
                <a:schemeClr val="bg1"/>
              </a:buClr>
              <a:buChar char="•"/>
            </a:pPr>
            <a:endParaRPr lang="en-US" sz="1700" dirty="0"/>
          </a:p>
        </p:txBody>
      </p:sp>
    </p:spTree>
    <p:extLst>
      <p:ext uri="{BB962C8B-B14F-4D97-AF65-F5344CB8AC3E}">
        <p14:creationId xmlns:p14="http://schemas.microsoft.com/office/powerpoint/2010/main" val="414074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4" name="Picture 13">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3E75042C-8D85-54EF-DAEF-FED7BE569F42}"/>
              </a:ext>
            </a:extLst>
          </p:cNvPr>
          <p:cNvSpPr>
            <a:spLocks noGrp="1"/>
          </p:cNvSpPr>
          <p:nvPr>
            <p:ph type="title"/>
          </p:nvPr>
        </p:nvSpPr>
        <p:spPr>
          <a:xfrm>
            <a:off x="8536277" y="673240"/>
            <a:ext cx="3031524" cy="3446373"/>
          </a:xfrm>
          <a:noFill/>
          <a:ln w="19050">
            <a:noFill/>
            <a:prstDash val="dash"/>
          </a:ln>
        </p:spPr>
        <p:txBody>
          <a:bodyPr vert="horz" lIns="91440" tIns="45720" rIns="91440" bIns="45720" rtlCol="0" anchor="b">
            <a:normAutofit/>
          </a:bodyPr>
          <a:lstStyle/>
          <a:p>
            <a:pPr algn="r"/>
            <a:r>
              <a:rPr lang="en-US" sz="3700" spc="200"/>
              <a:t>Notice of Action Letter</a:t>
            </a:r>
            <a:br>
              <a:rPr lang="en-US" sz="3700" spc="200"/>
            </a:br>
            <a:r>
              <a:rPr lang="en-US" sz="3700" spc="200"/>
              <a:t>(Back Page)</a:t>
            </a:r>
          </a:p>
        </p:txBody>
      </p:sp>
      <p:pic>
        <p:nvPicPr>
          <p:cNvPr id="7" name="Picture Placeholder 6" descr="A document with text and images&#10;&#10;Description automatically generated">
            <a:extLst>
              <a:ext uri="{FF2B5EF4-FFF2-40B4-BE49-F238E27FC236}">
                <a16:creationId xmlns:a16="http://schemas.microsoft.com/office/drawing/2014/main" id="{69169E4E-18FD-4744-AD62-2D7B17BE0BF3}"/>
              </a:ext>
            </a:extLst>
          </p:cNvPr>
          <p:cNvPicPr>
            <a:picLocks noGrp="1" noChangeAspect="1"/>
          </p:cNvPicPr>
          <p:nvPr>
            <p:ph type="pic" idx="1"/>
          </p:nvPr>
        </p:nvPicPr>
        <p:blipFill>
          <a:blip r:embed="rId5"/>
          <a:srcRect t="4874" b="26716"/>
          <a:stretch/>
        </p:blipFill>
        <p:spPr>
          <a:xfrm>
            <a:off x="0" y="10"/>
            <a:ext cx="7794245" cy="6857990"/>
          </a:xfrm>
          <a:prstGeom prst="rect">
            <a:avLst/>
          </a:prstGeom>
        </p:spPr>
      </p:pic>
      <p:sp>
        <p:nvSpPr>
          <p:cNvPr id="16" name="Rectangle 15">
            <a:extLst>
              <a:ext uri="{FF2B5EF4-FFF2-40B4-BE49-F238E27FC236}">
                <a16:creationId xmlns:a16="http://schemas.microsoft.com/office/drawing/2014/main" id="{2DFFD9D3-0E77-42C3-B89D-A987E7760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48F185-A6F4-40C2-A466-5CB3F23F2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46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B01DCF7C-1169-FA7D-6868-59816AEE11C9}"/>
              </a:ext>
            </a:extLst>
          </p:cNvPr>
          <p:cNvSpPr>
            <a:spLocks noGrp="1"/>
          </p:cNvSpPr>
          <p:nvPr>
            <p:ph type="title"/>
          </p:nvPr>
        </p:nvSpPr>
        <p:spPr>
          <a:xfrm>
            <a:off x="913854" y="769870"/>
            <a:ext cx="4486656" cy="1141497"/>
          </a:xfrm>
        </p:spPr>
        <p:txBody>
          <a:bodyPr/>
          <a:lstStyle/>
          <a:p>
            <a:r>
              <a:rPr lang="en-US" dirty="0"/>
              <a:t>Written notice of beneficiary rights</a:t>
            </a:r>
          </a:p>
        </p:txBody>
      </p:sp>
      <p:pic>
        <p:nvPicPr>
          <p:cNvPr id="28" name="Content Placeholder 27" descr="A close-up of a document&#10;&#10;Description automatically generated">
            <a:extLst>
              <a:ext uri="{FF2B5EF4-FFF2-40B4-BE49-F238E27FC236}">
                <a16:creationId xmlns:a16="http://schemas.microsoft.com/office/drawing/2014/main" id="{51317713-B6B7-E823-D7E3-0CD7C0D01BEA}"/>
              </a:ext>
            </a:extLst>
          </p:cNvPr>
          <p:cNvPicPr>
            <a:picLocks noGrp="1" noChangeAspect="1"/>
          </p:cNvPicPr>
          <p:nvPr>
            <p:ph idx="1"/>
          </p:nvPr>
        </p:nvPicPr>
        <p:blipFill>
          <a:blip r:embed="rId3"/>
          <a:stretch>
            <a:fillRect/>
          </a:stretch>
        </p:blipFill>
        <p:spPr>
          <a:xfrm>
            <a:off x="6320654" y="0"/>
            <a:ext cx="5638753" cy="6858000"/>
          </a:xfrm>
        </p:spPr>
      </p:pic>
      <p:sp>
        <p:nvSpPr>
          <p:cNvPr id="26" name="Text Placeholder 25">
            <a:extLst>
              <a:ext uri="{FF2B5EF4-FFF2-40B4-BE49-F238E27FC236}">
                <a16:creationId xmlns:a16="http://schemas.microsoft.com/office/drawing/2014/main" id="{01DE906A-4101-E5E0-4BFA-7214AE71D894}"/>
              </a:ext>
            </a:extLst>
          </p:cNvPr>
          <p:cNvSpPr>
            <a:spLocks noGrp="1"/>
          </p:cNvSpPr>
          <p:nvPr>
            <p:ph type="body" sz="half" idx="2"/>
          </p:nvPr>
        </p:nvSpPr>
        <p:spPr>
          <a:xfrm>
            <a:off x="1115568" y="2074460"/>
            <a:ext cx="3794760" cy="4421874"/>
          </a:xfrm>
        </p:spPr>
        <p:txBody>
          <a:bodyPr>
            <a:normAutofit lnSpcReduction="10000"/>
          </a:bodyPr>
          <a:lstStyle/>
          <a:p>
            <a:r>
              <a:rPr lang="en-US" sz="2000" dirty="0"/>
              <a:t>This notice is required to be given to clients at the time of application. It contains language regarding the client’s right to choose their distribution site, as well as their right to not be discriminated against based on religion, religious belief, a refusal to hold religious belief or refusal to attend or participate in religious practice.</a:t>
            </a:r>
          </a:p>
          <a:p>
            <a:r>
              <a:rPr lang="en-US" sz="2000" dirty="0"/>
              <a:t>Clients MUST NOT be required to attend or participate in any religious activities to receive benefits.</a:t>
            </a:r>
          </a:p>
          <a:p>
            <a:endParaRPr lang="en-US" sz="2000" dirty="0"/>
          </a:p>
          <a:p>
            <a:endParaRPr lang="en-US" sz="2000" dirty="0"/>
          </a:p>
        </p:txBody>
      </p:sp>
    </p:spTree>
    <p:extLst>
      <p:ext uri="{BB962C8B-B14F-4D97-AF65-F5344CB8AC3E}">
        <p14:creationId xmlns:p14="http://schemas.microsoft.com/office/powerpoint/2010/main" val="8792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37AAA-B2DC-43D9-B10B-52D694FD7227}"/>
              </a:ext>
            </a:extLst>
          </p:cNvPr>
          <p:cNvSpPr>
            <a:spLocks noGrp="1"/>
          </p:cNvSpPr>
          <p:nvPr>
            <p:ph type="ctrTitle"/>
          </p:nvPr>
        </p:nvSpPr>
        <p:spPr/>
        <p:txBody>
          <a:bodyPr/>
          <a:lstStyle/>
          <a:p>
            <a:r>
              <a:rPr lang="en-US" dirty="0"/>
              <a:t>Questions on Application process?</a:t>
            </a:r>
          </a:p>
        </p:txBody>
      </p:sp>
      <p:pic>
        <p:nvPicPr>
          <p:cNvPr id="6" name="Picture 5" descr="Logo&#10;&#10;Description automatically generated">
            <a:extLst>
              <a:ext uri="{FF2B5EF4-FFF2-40B4-BE49-F238E27FC236}">
                <a16:creationId xmlns:a16="http://schemas.microsoft.com/office/drawing/2014/main" id="{D4DF0E82-31C7-462A-9D9D-7E237E4C4FF2}"/>
              </a:ext>
            </a:extLst>
          </p:cNvPr>
          <p:cNvPicPr>
            <a:picLocks noChangeAspect="1"/>
          </p:cNvPicPr>
          <p:nvPr/>
        </p:nvPicPr>
        <p:blipFill>
          <a:blip r:embed="rId3"/>
          <a:stretch>
            <a:fillRect/>
          </a:stretch>
        </p:blipFill>
        <p:spPr>
          <a:xfrm>
            <a:off x="424330" y="5579165"/>
            <a:ext cx="854307" cy="914400"/>
          </a:xfrm>
          <a:prstGeom prst="rect">
            <a:avLst/>
          </a:prstGeom>
        </p:spPr>
      </p:pic>
    </p:spTree>
    <p:extLst>
      <p:ext uri="{BB962C8B-B14F-4D97-AF65-F5344CB8AC3E}">
        <p14:creationId xmlns:p14="http://schemas.microsoft.com/office/powerpoint/2010/main" val="244054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0F39-13E9-4F04-9AF8-04760709A924}"/>
              </a:ext>
            </a:extLst>
          </p:cNvPr>
          <p:cNvSpPr>
            <a:spLocks noGrp="1"/>
          </p:cNvSpPr>
          <p:nvPr>
            <p:ph type="ctrTitle"/>
          </p:nvPr>
        </p:nvSpPr>
        <p:spPr>
          <a:xfrm>
            <a:off x="1164922" y="861165"/>
            <a:ext cx="9619988" cy="5135670"/>
          </a:xfrm>
        </p:spPr>
        <p:txBody>
          <a:bodyPr>
            <a:normAutofit/>
          </a:bodyPr>
          <a:lstStyle/>
          <a:p>
            <a:r>
              <a:rPr lang="en-US" sz="2800"/>
              <a:t>Commodity </a:t>
            </a:r>
            <a:r>
              <a:rPr lang="en-US" sz="2800" dirty="0"/>
              <a:t>Supplemental Food Program</a:t>
            </a:r>
            <a:br>
              <a:rPr lang="en-US" sz="2800" dirty="0"/>
            </a:br>
            <a:r>
              <a:rPr lang="en-US" sz="2800" dirty="0"/>
              <a:t>(CSFP)</a:t>
            </a:r>
            <a:br>
              <a:rPr lang="en-US" sz="2800" dirty="0"/>
            </a:br>
            <a:br>
              <a:rPr lang="en-US" sz="2800" dirty="0"/>
            </a:br>
            <a:br>
              <a:rPr lang="en-US" sz="3600" dirty="0"/>
            </a:br>
            <a:r>
              <a:rPr lang="en-US" sz="3600" dirty="0"/>
              <a:t>Annual Training &amp; Review</a:t>
            </a:r>
            <a:br>
              <a:rPr lang="en-US" sz="3600" dirty="0"/>
            </a:br>
            <a:br>
              <a:rPr lang="en-US" sz="3600" dirty="0"/>
            </a:br>
            <a:endParaRPr lang="en-US" dirty="0"/>
          </a:p>
        </p:txBody>
      </p:sp>
      <p:pic>
        <p:nvPicPr>
          <p:cNvPr id="9" name="Picture 8" descr="A black and white logo&#10;&#10;AI-generated content may be incorrect.">
            <a:extLst>
              <a:ext uri="{FF2B5EF4-FFF2-40B4-BE49-F238E27FC236}">
                <a16:creationId xmlns:a16="http://schemas.microsoft.com/office/drawing/2014/main" id="{7E1C092F-F193-1576-68B3-B1171ABD8033}"/>
              </a:ext>
            </a:extLst>
          </p:cNvPr>
          <p:cNvPicPr>
            <a:picLocks noChangeAspect="1"/>
          </p:cNvPicPr>
          <p:nvPr/>
        </p:nvPicPr>
        <p:blipFill>
          <a:blip r:embed="rId3"/>
          <a:stretch>
            <a:fillRect/>
          </a:stretch>
        </p:blipFill>
        <p:spPr>
          <a:xfrm>
            <a:off x="7602400" y="4699321"/>
            <a:ext cx="4440945" cy="1892812"/>
          </a:xfrm>
          <a:prstGeom prst="rect">
            <a:avLst/>
          </a:prstGeom>
        </p:spPr>
      </p:pic>
    </p:spTree>
    <p:extLst>
      <p:ext uri="{BB962C8B-B14F-4D97-AF65-F5344CB8AC3E}">
        <p14:creationId xmlns:p14="http://schemas.microsoft.com/office/powerpoint/2010/main" val="169091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4EB6-B10D-482A-94E2-C174FC169379}"/>
              </a:ext>
            </a:extLst>
          </p:cNvPr>
          <p:cNvSpPr>
            <a:spLocks noGrp="1"/>
          </p:cNvSpPr>
          <p:nvPr>
            <p:ph type="title"/>
          </p:nvPr>
        </p:nvSpPr>
        <p:spPr>
          <a:xfrm>
            <a:off x="2895600" y="764373"/>
            <a:ext cx="8610600" cy="1293028"/>
          </a:xfrm>
        </p:spPr>
        <p:txBody>
          <a:bodyPr>
            <a:normAutofit/>
          </a:bodyPr>
          <a:lstStyle/>
          <a:p>
            <a:r>
              <a:rPr lang="en-US"/>
              <a:t>End of month reports</a:t>
            </a:r>
          </a:p>
        </p:txBody>
      </p:sp>
      <p:graphicFrame>
        <p:nvGraphicFramePr>
          <p:cNvPr id="5" name="Content Placeholder 2">
            <a:extLst>
              <a:ext uri="{FF2B5EF4-FFF2-40B4-BE49-F238E27FC236}">
                <a16:creationId xmlns:a16="http://schemas.microsoft.com/office/drawing/2014/main" id="{DBCE6ABC-7D77-6EBA-DB90-E18A00BC503A}"/>
              </a:ext>
            </a:extLst>
          </p:cNvPr>
          <p:cNvGraphicFramePr>
            <a:graphicFrameLocks noGrp="1"/>
          </p:cNvGraphicFramePr>
          <p:nvPr>
            <p:ph idx="1"/>
            <p:extLst>
              <p:ext uri="{D42A27DB-BD31-4B8C-83A1-F6EECF244321}">
                <p14:modId xmlns:p14="http://schemas.microsoft.com/office/powerpoint/2010/main" val="48665859"/>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84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4" name="Picture 13">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6" name="Rectangle 15">
            <a:extLst>
              <a:ext uri="{FF2B5EF4-FFF2-40B4-BE49-F238E27FC236}">
                <a16:creationId xmlns:a16="http://schemas.microsoft.com/office/drawing/2014/main" id="{CA0807F3-44A3-4DB2-900D-12F1B5E0C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D3509-C2D9-4BEB-BE45-3205572AFB50}"/>
              </a:ext>
            </a:extLst>
          </p:cNvPr>
          <p:cNvSpPr>
            <a:spLocks noGrp="1"/>
          </p:cNvSpPr>
          <p:nvPr>
            <p:ph type="title"/>
          </p:nvPr>
        </p:nvSpPr>
        <p:spPr>
          <a:xfrm>
            <a:off x="685800" y="4698999"/>
            <a:ext cx="10820400" cy="821268"/>
          </a:xfrm>
        </p:spPr>
        <p:txBody>
          <a:bodyPr vert="horz" lIns="91440" tIns="45720" rIns="91440" bIns="45720" rtlCol="0" anchor="b">
            <a:normAutofit/>
          </a:bodyPr>
          <a:lstStyle/>
          <a:p>
            <a:pPr algn="l"/>
            <a:r>
              <a:rPr lang="en-US" sz="2400"/>
              <a:t>Distribution List </a:t>
            </a:r>
            <a:br>
              <a:rPr lang="en-US" sz="2400"/>
            </a:br>
            <a:r>
              <a:rPr lang="en-US" sz="2400"/>
              <a:t>(example)</a:t>
            </a:r>
          </a:p>
        </p:txBody>
      </p:sp>
      <p:sp>
        <p:nvSpPr>
          <p:cNvPr id="3" name="Content Placeholder 2">
            <a:extLst>
              <a:ext uri="{FF2B5EF4-FFF2-40B4-BE49-F238E27FC236}">
                <a16:creationId xmlns:a16="http://schemas.microsoft.com/office/drawing/2014/main" id="{E5BC58AB-B77A-4A72-8352-7C402652A8B0}"/>
              </a:ext>
            </a:extLst>
          </p:cNvPr>
          <p:cNvSpPr>
            <a:spLocks noGrp="1"/>
          </p:cNvSpPr>
          <p:nvPr>
            <p:ph sz="half" idx="2"/>
          </p:nvPr>
        </p:nvSpPr>
        <p:spPr>
          <a:xfrm>
            <a:off x="685800" y="5520267"/>
            <a:ext cx="10820400" cy="694266"/>
          </a:xfrm>
        </p:spPr>
        <p:txBody>
          <a:bodyPr vert="horz" lIns="91440" tIns="45720" rIns="91440" bIns="45720" rtlCol="0">
            <a:normAutofit/>
          </a:bodyPr>
          <a:lstStyle/>
          <a:p>
            <a:pPr marL="0" indent="0">
              <a:buNone/>
            </a:pPr>
            <a:r>
              <a:rPr lang="en-US" sz="1800" i="1" dirty="0"/>
              <a:t>Due to FBA by the 5</a:t>
            </a:r>
            <a:r>
              <a:rPr lang="en-US" sz="1800" i="1" baseline="30000" dirty="0"/>
              <a:t>th</a:t>
            </a:r>
            <a:r>
              <a:rPr lang="en-US" sz="1800" i="1" dirty="0"/>
              <a:t> of each month. Lists which clients receive CSFP boxes and cheese.</a:t>
            </a:r>
          </a:p>
        </p:txBody>
      </p:sp>
      <p:sp>
        <p:nvSpPr>
          <p:cNvPr id="18" name="Rounded Rectangle 6">
            <a:extLst>
              <a:ext uri="{FF2B5EF4-FFF2-40B4-BE49-F238E27FC236}">
                <a16:creationId xmlns:a16="http://schemas.microsoft.com/office/drawing/2014/main" id="{22329FF5-EA6E-4AF9-B328-A6C6E60B0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27" y="712832"/>
            <a:ext cx="8924186" cy="347816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able&#10;&#10;Description automatically generated">
            <a:extLst>
              <a:ext uri="{FF2B5EF4-FFF2-40B4-BE49-F238E27FC236}">
                <a16:creationId xmlns:a16="http://schemas.microsoft.com/office/drawing/2014/main" id="{35B0ACF3-F044-4F3A-88E4-3B6BD97E5C97}"/>
              </a:ext>
            </a:extLst>
          </p:cNvPr>
          <p:cNvPicPr>
            <a:picLocks noGrp="1" noChangeAspect="1"/>
          </p:cNvPicPr>
          <p:nvPr>
            <p:ph sz="half" idx="1"/>
          </p:nvPr>
        </p:nvPicPr>
        <p:blipFill>
          <a:blip r:embed="rId5"/>
          <a:srcRect t="4081" r="1" b="17726"/>
          <a:stretch/>
        </p:blipFill>
        <p:spPr>
          <a:xfrm>
            <a:off x="1167512" y="1197851"/>
            <a:ext cx="7919928" cy="2508122"/>
          </a:xfrm>
          <a:prstGeom prst="rect">
            <a:avLst/>
          </a:prstGeom>
        </p:spPr>
      </p:pic>
    </p:spTree>
    <p:extLst>
      <p:ext uri="{BB962C8B-B14F-4D97-AF65-F5344CB8AC3E}">
        <p14:creationId xmlns:p14="http://schemas.microsoft.com/office/powerpoint/2010/main" val="27648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933D6B4-1275-485C-959E-7203F2AEE6C3}"/>
              </a:ext>
            </a:extLst>
          </p:cNvPr>
          <p:cNvSpPr>
            <a:spLocks noGrp="1"/>
          </p:cNvSpPr>
          <p:nvPr>
            <p:ph type="title"/>
          </p:nvPr>
        </p:nvSpPr>
        <p:spPr>
          <a:xfrm>
            <a:off x="685800" y="639315"/>
            <a:ext cx="3977639" cy="1034537"/>
          </a:xfrm>
        </p:spPr>
        <p:txBody>
          <a:bodyPr vert="horz" lIns="91440" tIns="45720" rIns="91440" bIns="45720" rtlCol="0" anchor="b">
            <a:normAutofit/>
          </a:bodyPr>
          <a:lstStyle/>
          <a:p>
            <a:r>
              <a:rPr lang="en-US" dirty="0"/>
              <a:t>Invoice </a:t>
            </a:r>
            <a:br>
              <a:rPr lang="en-US" dirty="0"/>
            </a:br>
            <a:r>
              <a:rPr lang="en-US" dirty="0"/>
              <a:t>(“AOR”)</a:t>
            </a:r>
          </a:p>
        </p:txBody>
      </p:sp>
      <p:sp>
        <p:nvSpPr>
          <p:cNvPr id="6" name="Text Placeholder 5">
            <a:extLst>
              <a:ext uri="{FF2B5EF4-FFF2-40B4-BE49-F238E27FC236}">
                <a16:creationId xmlns:a16="http://schemas.microsoft.com/office/drawing/2014/main" id="{0420FD97-69CA-45FD-B031-597D41458442}"/>
              </a:ext>
            </a:extLst>
          </p:cNvPr>
          <p:cNvSpPr>
            <a:spLocks noGrp="1"/>
          </p:cNvSpPr>
          <p:nvPr>
            <p:ph type="body" sz="half" idx="2"/>
          </p:nvPr>
        </p:nvSpPr>
        <p:spPr>
          <a:xfrm>
            <a:off x="685800" y="1801091"/>
            <a:ext cx="3977639" cy="4417594"/>
          </a:xfrm>
        </p:spPr>
        <p:txBody>
          <a:bodyPr vert="horz" lIns="91440" tIns="45720" rIns="91440" bIns="45720" rtlCol="0">
            <a:noAutofit/>
          </a:bodyPr>
          <a:lstStyle/>
          <a:p>
            <a:pPr marL="285750" indent="-228600">
              <a:buClr>
                <a:schemeClr val="bg1"/>
              </a:buClr>
              <a:buFont typeface="Arial" panose="020B0604020202020204" pitchFamily="34" charset="0"/>
              <a:buChar char="•"/>
            </a:pPr>
            <a:r>
              <a:rPr lang="en-US" sz="1700" dirty="0"/>
              <a:t>With each order you will receive and sign off on an AOR (Agency Order Receipt) or invoice.</a:t>
            </a:r>
          </a:p>
          <a:p>
            <a:pPr marL="285750" indent="-228600">
              <a:buClr>
                <a:schemeClr val="bg1"/>
              </a:buClr>
              <a:buFont typeface="Arial" panose="020B0604020202020204" pitchFamily="34" charset="0"/>
              <a:buChar char="•"/>
            </a:pPr>
            <a:r>
              <a:rPr lang="en-US" sz="1700" dirty="0"/>
              <a:t>Please verify that the information on the AOR matches what you receive:</a:t>
            </a:r>
          </a:p>
          <a:p>
            <a:pPr marL="742950" lvl="1" indent="-228600">
              <a:buClr>
                <a:schemeClr val="bg1"/>
              </a:buClr>
              <a:buFont typeface="Arial" panose="020B0604020202020204" pitchFamily="34" charset="0"/>
              <a:buChar char="•"/>
            </a:pPr>
            <a:r>
              <a:rPr lang="en-US" sz="1700" dirty="0"/>
              <a:t>Box Codes</a:t>
            </a:r>
          </a:p>
          <a:p>
            <a:pPr marL="742950" lvl="1" indent="-228600">
              <a:buClr>
                <a:schemeClr val="bg1"/>
              </a:buClr>
              <a:buFont typeface="Arial" panose="020B0604020202020204" pitchFamily="34" charset="0"/>
              <a:buChar char="•"/>
            </a:pPr>
            <a:r>
              <a:rPr lang="en-US" sz="1700" dirty="0"/>
              <a:t>Number of boxes and cheeses</a:t>
            </a:r>
          </a:p>
          <a:p>
            <a:pPr marL="285750" indent="-228600">
              <a:buClr>
                <a:schemeClr val="bg1"/>
              </a:buClr>
              <a:buFont typeface="Arial" panose="020B0604020202020204" pitchFamily="34" charset="0"/>
              <a:buChar char="•"/>
            </a:pPr>
            <a:r>
              <a:rPr lang="en-US" sz="1700" dirty="0"/>
              <a:t>If there are any discrepancies, inform your delivery driver and let us know as soon as possible.</a:t>
            </a:r>
          </a:p>
          <a:p>
            <a:pPr marL="285750" indent="-228600">
              <a:buClr>
                <a:schemeClr val="bg1"/>
              </a:buClr>
              <a:buFont typeface="Arial" panose="020B0604020202020204" pitchFamily="34" charset="0"/>
              <a:buChar char="•"/>
            </a:pPr>
            <a:r>
              <a:rPr lang="en-US" sz="1700" dirty="0"/>
              <a:t>With your end of the month reports, please include a copy of any AOR(s) for CSFP product received that month.</a:t>
            </a:r>
          </a:p>
        </p:txBody>
      </p:sp>
      <p:sp useBgFill="1">
        <p:nvSpPr>
          <p:cNvPr id="13" name="Rectangle 12">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receipt&#10;&#10;Description automatically generated">
            <a:extLst>
              <a:ext uri="{FF2B5EF4-FFF2-40B4-BE49-F238E27FC236}">
                <a16:creationId xmlns:a16="http://schemas.microsoft.com/office/drawing/2014/main" id="{CBF06DFB-1ACE-F727-6E72-468038CC23B1}"/>
              </a:ext>
            </a:extLst>
          </p:cNvPr>
          <p:cNvPicPr>
            <a:picLocks noChangeAspect="1"/>
          </p:cNvPicPr>
          <p:nvPr/>
        </p:nvPicPr>
        <p:blipFill>
          <a:blip r:embed="rId4"/>
          <a:srcRect r="1" b="23086"/>
          <a:stretch/>
        </p:blipFill>
        <p:spPr>
          <a:xfrm>
            <a:off x="5304147" y="10"/>
            <a:ext cx="6887853" cy="6857990"/>
          </a:xfrm>
          <a:prstGeom prst="rect">
            <a:avLst/>
          </a:prstGeom>
        </p:spPr>
      </p:pic>
    </p:spTree>
    <p:extLst>
      <p:ext uri="{BB962C8B-B14F-4D97-AF65-F5344CB8AC3E}">
        <p14:creationId xmlns:p14="http://schemas.microsoft.com/office/powerpoint/2010/main" val="389075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760B-02D6-5552-D6BF-A55E6077195F}"/>
              </a:ext>
            </a:extLst>
          </p:cNvPr>
          <p:cNvSpPr>
            <a:spLocks noGrp="1"/>
          </p:cNvSpPr>
          <p:nvPr>
            <p:ph type="title"/>
          </p:nvPr>
        </p:nvSpPr>
        <p:spPr>
          <a:xfrm>
            <a:off x="327990" y="0"/>
            <a:ext cx="4820479" cy="1600200"/>
          </a:xfrm>
        </p:spPr>
        <p:txBody>
          <a:bodyPr/>
          <a:lstStyle/>
          <a:p>
            <a:r>
              <a:rPr lang="en-US" dirty="0"/>
              <a:t>Monthly inventory report (MIR)</a:t>
            </a:r>
          </a:p>
        </p:txBody>
      </p:sp>
      <p:pic>
        <p:nvPicPr>
          <p:cNvPr id="5" name="Content Placeholder 4">
            <a:extLst>
              <a:ext uri="{FF2B5EF4-FFF2-40B4-BE49-F238E27FC236}">
                <a16:creationId xmlns:a16="http://schemas.microsoft.com/office/drawing/2014/main" id="{F905530B-B010-BBC6-1E9F-802E0D0FD6D3}"/>
              </a:ext>
            </a:extLst>
          </p:cNvPr>
          <p:cNvPicPr>
            <a:picLocks noGrp="1" noChangeAspect="1"/>
          </p:cNvPicPr>
          <p:nvPr>
            <p:ph idx="1"/>
          </p:nvPr>
        </p:nvPicPr>
        <p:blipFill>
          <a:blip r:embed="rId3"/>
          <a:stretch>
            <a:fillRect/>
          </a:stretch>
        </p:blipFill>
        <p:spPr>
          <a:xfrm>
            <a:off x="6137580" y="0"/>
            <a:ext cx="6054420" cy="6857999"/>
          </a:xfrm>
          <a:prstGeom prst="rect">
            <a:avLst/>
          </a:prstGeom>
        </p:spPr>
      </p:pic>
      <p:sp>
        <p:nvSpPr>
          <p:cNvPr id="4" name="Text Placeholder 3">
            <a:extLst>
              <a:ext uri="{FF2B5EF4-FFF2-40B4-BE49-F238E27FC236}">
                <a16:creationId xmlns:a16="http://schemas.microsoft.com/office/drawing/2014/main" id="{34019C06-80A6-0E9B-3086-814C463607D9}"/>
              </a:ext>
            </a:extLst>
          </p:cNvPr>
          <p:cNvSpPr>
            <a:spLocks noGrp="1"/>
          </p:cNvSpPr>
          <p:nvPr>
            <p:ph type="body" sz="half" idx="2"/>
          </p:nvPr>
        </p:nvSpPr>
        <p:spPr>
          <a:xfrm>
            <a:off x="2782957" y="1600199"/>
            <a:ext cx="2981737" cy="4969565"/>
          </a:xfrm>
        </p:spPr>
        <p:txBody>
          <a:bodyPr>
            <a:normAutofit fontScale="85000" lnSpcReduction="20000"/>
          </a:bodyPr>
          <a:lstStyle/>
          <a:p>
            <a:r>
              <a:rPr lang="en-US" dirty="0"/>
              <a:t>Step 1: Beginning Inventory – the amount of inventory you had left over from the previous month.</a:t>
            </a:r>
          </a:p>
          <a:p>
            <a:r>
              <a:rPr lang="en-US" dirty="0"/>
              <a:t>Step 2: Number Received – the amount of inventory you received over the month</a:t>
            </a:r>
          </a:p>
          <a:p>
            <a:r>
              <a:rPr lang="en-US" dirty="0"/>
              <a:t>Step 3: Subtotal – the Beginning Inventory plus the Number Received </a:t>
            </a:r>
          </a:p>
          <a:p>
            <a:r>
              <a:rPr lang="en-US" dirty="0"/>
              <a:t>Step 4: Number Distributed – the amount of inventory distributed to clients over the duration of the month</a:t>
            </a:r>
          </a:p>
          <a:p>
            <a:r>
              <a:rPr lang="en-US" dirty="0"/>
              <a:t>Step 5: Ending Inventory – the Subtotal inventory minus the Number Distributed; the cheese and boxes distributed should match</a:t>
            </a:r>
          </a:p>
          <a:p>
            <a:r>
              <a:rPr lang="en-US" dirty="0"/>
              <a:t>Step 6: Physical Inventory – the amount of inventory </a:t>
            </a:r>
            <a:r>
              <a:rPr lang="en-US" b="1" i="1" dirty="0"/>
              <a:t>physically </a:t>
            </a:r>
            <a:r>
              <a:rPr lang="en-US" dirty="0"/>
              <a:t>counted at the end of the month</a:t>
            </a:r>
          </a:p>
          <a:p>
            <a:r>
              <a:rPr lang="en-US" dirty="0"/>
              <a:t>Step 7: Difference – Physical Inventory minus Ending Inventory</a:t>
            </a:r>
          </a:p>
          <a:p>
            <a:endParaRPr lang="en-US" dirty="0"/>
          </a:p>
        </p:txBody>
      </p:sp>
      <p:pic>
        <p:nvPicPr>
          <p:cNvPr id="6" name="Picture 5" descr="A graph with different colored squares&#10;&#10;Description automatically generated with medium confidence">
            <a:extLst>
              <a:ext uri="{FF2B5EF4-FFF2-40B4-BE49-F238E27FC236}">
                <a16:creationId xmlns:a16="http://schemas.microsoft.com/office/drawing/2014/main" id="{191B604D-432A-97B8-89D7-C3B5DD7F125A}"/>
              </a:ext>
            </a:extLst>
          </p:cNvPr>
          <p:cNvPicPr>
            <a:picLocks noChangeAspect="1"/>
          </p:cNvPicPr>
          <p:nvPr/>
        </p:nvPicPr>
        <p:blipFill>
          <a:blip r:embed="rId4"/>
          <a:stretch>
            <a:fillRect/>
          </a:stretch>
        </p:blipFill>
        <p:spPr>
          <a:xfrm>
            <a:off x="674081" y="1955118"/>
            <a:ext cx="1958068" cy="3443498"/>
          </a:xfrm>
          <a:prstGeom prst="rect">
            <a:avLst/>
          </a:prstGeom>
        </p:spPr>
      </p:pic>
    </p:spTree>
    <p:extLst>
      <p:ext uri="{BB962C8B-B14F-4D97-AF65-F5344CB8AC3E}">
        <p14:creationId xmlns:p14="http://schemas.microsoft.com/office/powerpoint/2010/main" val="411026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B34F-A7CE-4800-9244-164C2C583775}"/>
              </a:ext>
            </a:extLst>
          </p:cNvPr>
          <p:cNvSpPr>
            <a:spLocks noGrp="1"/>
          </p:cNvSpPr>
          <p:nvPr>
            <p:ph type="title"/>
          </p:nvPr>
        </p:nvSpPr>
        <p:spPr>
          <a:xfrm>
            <a:off x="771343" y="362020"/>
            <a:ext cx="4486656" cy="1141497"/>
          </a:xfrm>
        </p:spPr>
        <p:txBody>
          <a:bodyPr vert="horz" lIns="182880" tIns="182880" rIns="182880" bIns="182880" rtlCol="0" anchor="ctr">
            <a:normAutofit/>
          </a:bodyPr>
          <a:lstStyle/>
          <a:p>
            <a:r>
              <a:rPr lang="en-US" sz="3100" dirty="0"/>
              <a:t>MIR</a:t>
            </a:r>
            <a:br>
              <a:rPr lang="en-US" sz="4400" dirty="0"/>
            </a:br>
            <a:r>
              <a:rPr lang="en-US" sz="1600" dirty="0"/>
              <a:t>(Continued)</a:t>
            </a:r>
            <a:endParaRPr lang="en-US" sz="2800" dirty="0"/>
          </a:p>
        </p:txBody>
      </p:sp>
      <p:pic>
        <p:nvPicPr>
          <p:cNvPr id="8" name="Content Placeholder 7" descr="A close-up of a graph&#10;&#10;Description automatically generated">
            <a:extLst>
              <a:ext uri="{FF2B5EF4-FFF2-40B4-BE49-F238E27FC236}">
                <a16:creationId xmlns:a16="http://schemas.microsoft.com/office/drawing/2014/main" id="{ACFF0E88-79D7-0224-DAAA-BBB99BA0838E}"/>
              </a:ext>
            </a:extLst>
          </p:cNvPr>
          <p:cNvPicPr>
            <a:picLocks noGrp="1" noChangeAspect="1"/>
          </p:cNvPicPr>
          <p:nvPr>
            <p:ph idx="1"/>
          </p:nvPr>
        </p:nvPicPr>
        <p:blipFill>
          <a:blip r:embed="rId3"/>
          <a:stretch>
            <a:fillRect/>
          </a:stretch>
        </p:blipFill>
        <p:spPr>
          <a:xfrm>
            <a:off x="6194636" y="1378717"/>
            <a:ext cx="5888179" cy="836741"/>
          </a:xfrm>
        </p:spPr>
      </p:pic>
      <p:sp>
        <p:nvSpPr>
          <p:cNvPr id="10" name="TextBox 9">
            <a:extLst>
              <a:ext uri="{FF2B5EF4-FFF2-40B4-BE49-F238E27FC236}">
                <a16:creationId xmlns:a16="http://schemas.microsoft.com/office/drawing/2014/main" id="{1191EA9F-C996-4DE4-8B9F-9D7A122E54ED}"/>
              </a:ext>
            </a:extLst>
          </p:cNvPr>
          <p:cNvSpPr txBox="1"/>
          <p:nvPr/>
        </p:nvSpPr>
        <p:spPr>
          <a:xfrm>
            <a:off x="6204788" y="932768"/>
            <a:ext cx="4330690" cy="369332"/>
          </a:xfrm>
          <a:prstGeom prst="rect">
            <a:avLst/>
          </a:prstGeom>
          <a:noFill/>
        </p:spPr>
        <p:txBody>
          <a:bodyPr wrap="square" rtlCol="0">
            <a:spAutoFit/>
          </a:bodyPr>
          <a:lstStyle/>
          <a:p>
            <a:r>
              <a:rPr lang="en-US" dirty="0">
                <a:solidFill>
                  <a:schemeClr val="accent3">
                    <a:lumMod val="75000"/>
                  </a:schemeClr>
                </a:solidFill>
              </a:rPr>
              <a:t>Filling out the MIR – Cheese</a:t>
            </a:r>
          </a:p>
        </p:txBody>
      </p:sp>
      <p:sp>
        <p:nvSpPr>
          <p:cNvPr id="11" name="TextBox 10">
            <a:extLst>
              <a:ext uri="{FF2B5EF4-FFF2-40B4-BE49-F238E27FC236}">
                <a16:creationId xmlns:a16="http://schemas.microsoft.com/office/drawing/2014/main" id="{D4E0C7B0-C6A5-41C9-A1FD-F4152A77FE5D}"/>
              </a:ext>
            </a:extLst>
          </p:cNvPr>
          <p:cNvSpPr txBox="1"/>
          <p:nvPr/>
        </p:nvSpPr>
        <p:spPr>
          <a:xfrm>
            <a:off x="6204788" y="4096128"/>
            <a:ext cx="4330690" cy="369332"/>
          </a:xfrm>
          <a:prstGeom prst="rect">
            <a:avLst/>
          </a:prstGeom>
          <a:noFill/>
        </p:spPr>
        <p:txBody>
          <a:bodyPr wrap="square" rtlCol="0">
            <a:spAutoFit/>
          </a:bodyPr>
          <a:lstStyle/>
          <a:p>
            <a:r>
              <a:rPr lang="en-US" dirty="0">
                <a:solidFill>
                  <a:schemeClr val="accent3">
                    <a:lumMod val="75000"/>
                  </a:schemeClr>
                </a:solidFill>
              </a:rPr>
              <a:t>Example AOR (invoice)</a:t>
            </a:r>
          </a:p>
        </p:txBody>
      </p:sp>
      <p:pic>
        <p:nvPicPr>
          <p:cNvPr id="9" name="Picture 8">
            <a:extLst>
              <a:ext uri="{FF2B5EF4-FFF2-40B4-BE49-F238E27FC236}">
                <a16:creationId xmlns:a16="http://schemas.microsoft.com/office/drawing/2014/main" id="{BEA017B3-FDD8-EB3E-390E-B6A7150C5D9C}"/>
              </a:ext>
            </a:extLst>
          </p:cNvPr>
          <p:cNvPicPr>
            <a:picLocks noChangeAspect="1"/>
          </p:cNvPicPr>
          <p:nvPr/>
        </p:nvPicPr>
        <p:blipFill>
          <a:blip r:embed="rId4"/>
          <a:stretch>
            <a:fillRect/>
          </a:stretch>
        </p:blipFill>
        <p:spPr>
          <a:xfrm>
            <a:off x="6303820" y="4752255"/>
            <a:ext cx="5694048" cy="720698"/>
          </a:xfrm>
          <a:prstGeom prst="rect">
            <a:avLst/>
          </a:prstGeom>
        </p:spPr>
      </p:pic>
      <p:graphicFrame>
        <p:nvGraphicFramePr>
          <p:cNvPr id="13" name="Text Placeholder 3">
            <a:extLst>
              <a:ext uri="{FF2B5EF4-FFF2-40B4-BE49-F238E27FC236}">
                <a16:creationId xmlns:a16="http://schemas.microsoft.com/office/drawing/2014/main" id="{3C9EF738-27CE-443C-5D68-626EAC67523C}"/>
              </a:ext>
            </a:extLst>
          </p:cNvPr>
          <p:cNvGraphicFramePr/>
          <p:nvPr/>
        </p:nvGraphicFramePr>
        <p:xfrm>
          <a:off x="194132" y="1696277"/>
          <a:ext cx="5694050" cy="5009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315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B34F-A7CE-4800-9244-164C2C583775}"/>
              </a:ext>
            </a:extLst>
          </p:cNvPr>
          <p:cNvSpPr>
            <a:spLocks noGrp="1"/>
          </p:cNvSpPr>
          <p:nvPr>
            <p:ph type="title"/>
          </p:nvPr>
        </p:nvSpPr>
        <p:spPr>
          <a:xfrm>
            <a:off x="771343" y="362020"/>
            <a:ext cx="4486656" cy="1141497"/>
          </a:xfrm>
        </p:spPr>
        <p:txBody>
          <a:bodyPr vert="horz" lIns="182880" tIns="182880" rIns="182880" bIns="182880" rtlCol="0" anchor="ctr">
            <a:normAutofit/>
          </a:bodyPr>
          <a:lstStyle/>
          <a:p>
            <a:r>
              <a:rPr lang="en-US" sz="2800" dirty="0"/>
              <a:t>MIR</a:t>
            </a:r>
            <a:br>
              <a:rPr lang="en-US" sz="2800" dirty="0"/>
            </a:br>
            <a:r>
              <a:rPr lang="en-US" sz="1600" dirty="0"/>
              <a:t>(Continued)</a:t>
            </a:r>
            <a:endParaRPr lang="en-US" sz="2800" dirty="0"/>
          </a:p>
        </p:txBody>
      </p:sp>
      <p:sp>
        <p:nvSpPr>
          <p:cNvPr id="4" name="Text Placeholder 3">
            <a:extLst>
              <a:ext uri="{FF2B5EF4-FFF2-40B4-BE49-F238E27FC236}">
                <a16:creationId xmlns:a16="http://schemas.microsoft.com/office/drawing/2014/main" id="{BE41D791-870B-48AC-82E5-2277A266B0D0}"/>
              </a:ext>
            </a:extLst>
          </p:cNvPr>
          <p:cNvSpPr>
            <a:spLocks noGrp="1"/>
          </p:cNvSpPr>
          <p:nvPr>
            <p:ph type="body" sz="half" idx="2"/>
          </p:nvPr>
        </p:nvSpPr>
        <p:spPr>
          <a:xfrm>
            <a:off x="99983" y="1870364"/>
            <a:ext cx="5829376" cy="4815111"/>
          </a:xfrm>
        </p:spPr>
        <p:txBody>
          <a:bodyPr vert="horz" lIns="91440" tIns="45720" rIns="91440" bIns="45720" rtlCol="0">
            <a:normAutofit/>
          </a:bodyPr>
          <a:lstStyle/>
          <a:p>
            <a:pPr marL="285750" indent="-228600" algn="l">
              <a:buClr>
                <a:schemeClr val="bg1"/>
              </a:buClr>
              <a:buFont typeface="Arial" panose="020B0604020202020204" pitchFamily="34" charset="0"/>
              <a:buChar char="•"/>
            </a:pPr>
            <a:r>
              <a:rPr lang="en-US" sz="1800" dirty="0"/>
              <a:t>All CSFP boxes have a </a:t>
            </a:r>
            <a:r>
              <a:rPr lang="en-US" sz="1800" b="1" dirty="0"/>
              <a:t>Box Code</a:t>
            </a:r>
            <a:r>
              <a:rPr lang="en-US" sz="1800" dirty="0"/>
              <a:t>. Be sure to list all </a:t>
            </a:r>
            <a:r>
              <a:rPr lang="en-US" sz="1800" b="1" dirty="0"/>
              <a:t>Box Codes</a:t>
            </a:r>
            <a:r>
              <a:rPr lang="en-US" sz="1800" dirty="0"/>
              <a:t> on a separate line and count them separately.</a:t>
            </a:r>
            <a:endParaRPr lang="en-US" sz="1800" b="1" dirty="0"/>
          </a:p>
          <a:p>
            <a:pPr marL="285750" indent="-228600" algn="l">
              <a:buClr>
                <a:schemeClr val="bg1"/>
              </a:buClr>
              <a:buFont typeface="Arial" panose="020B0604020202020204" pitchFamily="34" charset="0"/>
              <a:buChar char="•"/>
            </a:pPr>
            <a:r>
              <a:rPr lang="en-US" sz="1800" dirty="0"/>
              <a:t>Follow the same steps as with the cheese.</a:t>
            </a:r>
          </a:p>
          <a:p>
            <a:pPr marL="285750" indent="-228600" algn="l">
              <a:buClr>
                <a:schemeClr val="bg1"/>
              </a:buClr>
              <a:buFont typeface="Arial" panose="020B0604020202020204" pitchFamily="34" charset="0"/>
              <a:buChar char="•"/>
            </a:pPr>
            <a:r>
              <a:rPr lang="en-US" sz="1800" b="1" dirty="0"/>
              <a:t>Beginning Inventory </a:t>
            </a:r>
            <a:r>
              <a:rPr lang="en-US" sz="1800" dirty="0"/>
              <a:t>should match the previous month’s </a:t>
            </a:r>
            <a:r>
              <a:rPr lang="en-US" sz="1800" b="1" dirty="0"/>
              <a:t>Physical Inventory Count</a:t>
            </a:r>
            <a:r>
              <a:rPr lang="en-US" sz="1800" dirty="0"/>
              <a:t>.</a:t>
            </a:r>
          </a:p>
          <a:p>
            <a:pPr marL="285750" indent="-228600" algn="l">
              <a:buClr>
                <a:schemeClr val="bg1"/>
              </a:buClr>
              <a:buFont typeface="Arial" panose="020B0604020202020204" pitchFamily="34" charset="0"/>
              <a:buChar char="•"/>
            </a:pPr>
            <a:r>
              <a:rPr lang="en-US" sz="1800" b="1" dirty="0"/>
              <a:t>Subtotal = Beginning Inventory + # Received</a:t>
            </a:r>
          </a:p>
          <a:p>
            <a:pPr marL="285750" indent="-228600" algn="l">
              <a:buClr>
                <a:schemeClr val="bg1"/>
              </a:buClr>
              <a:buFont typeface="Arial" panose="020B0604020202020204" pitchFamily="34" charset="0"/>
              <a:buChar char="•"/>
            </a:pPr>
            <a:r>
              <a:rPr lang="en-US" sz="1800" b="1" dirty="0"/>
              <a:t>Ending Inventory = Subtotal - # Distributed</a:t>
            </a:r>
          </a:p>
          <a:p>
            <a:pPr marL="285750" indent="-228600" algn="l">
              <a:buClr>
                <a:schemeClr val="bg1"/>
              </a:buClr>
              <a:buFont typeface="Arial" panose="020B0604020202020204" pitchFamily="34" charset="0"/>
              <a:buChar char="•"/>
            </a:pPr>
            <a:r>
              <a:rPr lang="en-US" sz="1800" b="1" dirty="0"/>
              <a:t>Physical Inventory Count</a:t>
            </a:r>
            <a:r>
              <a:rPr lang="en-US" sz="1800" dirty="0"/>
              <a:t> is the actual number of boxes counted on site after distribution. It may not be the same as your </a:t>
            </a:r>
            <a:r>
              <a:rPr lang="en-US" sz="1800" b="1" dirty="0"/>
              <a:t>Ending Inventory</a:t>
            </a:r>
            <a:r>
              <a:rPr lang="en-US" sz="1800" dirty="0"/>
              <a:t>.</a:t>
            </a:r>
          </a:p>
          <a:p>
            <a:pPr marL="285750" indent="-228600" algn="l">
              <a:buClr>
                <a:schemeClr val="bg1"/>
              </a:buClr>
              <a:buFont typeface="Arial" panose="020B0604020202020204" pitchFamily="34" charset="0"/>
              <a:buChar char="•"/>
            </a:pPr>
            <a:r>
              <a:rPr lang="en-US" sz="1800" b="1" dirty="0"/>
              <a:t>Difference = Physical Inventory – Ending Inventory</a:t>
            </a:r>
          </a:p>
          <a:p>
            <a:pPr marL="742950" lvl="1" indent="-228600">
              <a:buClr>
                <a:schemeClr val="bg1"/>
              </a:buClr>
              <a:buFont typeface="Arial" panose="020B0604020202020204" pitchFamily="34" charset="0"/>
              <a:buChar char="•"/>
            </a:pPr>
            <a:r>
              <a:rPr lang="en-US" sz="1600" dirty="0"/>
              <a:t>Lost or damaged product will show up here.</a:t>
            </a:r>
          </a:p>
        </p:txBody>
      </p:sp>
      <p:sp>
        <p:nvSpPr>
          <p:cNvPr id="9" name="TextBox 8">
            <a:extLst>
              <a:ext uri="{FF2B5EF4-FFF2-40B4-BE49-F238E27FC236}">
                <a16:creationId xmlns:a16="http://schemas.microsoft.com/office/drawing/2014/main" id="{8D5ABB13-4488-484B-93AE-52FC17B09E1F}"/>
              </a:ext>
            </a:extLst>
          </p:cNvPr>
          <p:cNvSpPr txBox="1"/>
          <p:nvPr/>
        </p:nvSpPr>
        <p:spPr>
          <a:xfrm>
            <a:off x="6204788" y="932768"/>
            <a:ext cx="4330690" cy="369332"/>
          </a:xfrm>
          <a:prstGeom prst="rect">
            <a:avLst/>
          </a:prstGeom>
          <a:noFill/>
        </p:spPr>
        <p:txBody>
          <a:bodyPr wrap="square" rtlCol="0">
            <a:spAutoFit/>
          </a:bodyPr>
          <a:lstStyle/>
          <a:p>
            <a:r>
              <a:rPr lang="en-US" dirty="0">
                <a:solidFill>
                  <a:schemeClr val="accent3">
                    <a:lumMod val="75000"/>
                  </a:schemeClr>
                </a:solidFill>
              </a:rPr>
              <a:t>Filling out the MIR - Boxes</a:t>
            </a:r>
          </a:p>
        </p:txBody>
      </p:sp>
      <p:sp>
        <p:nvSpPr>
          <p:cNvPr id="10" name="TextBox 9">
            <a:extLst>
              <a:ext uri="{FF2B5EF4-FFF2-40B4-BE49-F238E27FC236}">
                <a16:creationId xmlns:a16="http://schemas.microsoft.com/office/drawing/2014/main" id="{5C0A354F-72D7-47FE-A8A1-B940DDC8FB6E}"/>
              </a:ext>
            </a:extLst>
          </p:cNvPr>
          <p:cNvSpPr txBox="1"/>
          <p:nvPr/>
        </p:nvSpPr>
        <p:spPr>
          <a:xfrm>
            <a:off x="6204788" y="4525619"/>
            <a:ext cx="4330690" cy="369332"/>
          </a:xfrm>
          <a:prstGeom prst="rect">
            <a:avLst/>
          </a:prstGeom>
          <a:noFill/>
        </p:spPr>
        <p:txBody>
          <a:bodyPr wrap="square" rtlCol="0">
            <a:spAutoFit/>
          </a:bodyPr>
          <a:lstStyle/>
          <a:p>
            <a:r>
              <a:rPr lang="en-US" dirty="0">
                <a:solidFill>
                  <a:schemeClr val="accent3">
                    <a:lumMod val="75000"/>
                  </a:schemeClr>
                </a:solidFill>
              </a:rPr>
              <a:t>Example AOR (invoice)</a:t>
            </a:r>
          </a:p>
        </p:txBody>
      </p:sp>
      <p:pic>
        <p:nvPicPr>
          <p:cNvPr id="3" name="Picture 2">
            <a:extLst>
              <a:ext uri="{FF2B5EF4-FFF2-40B4-BE49-F238E27FC236}">
                <a16:creationId xmlns:a16="http://schemas.microsoft.com/office/drawing/2014/main" id="{6786483D-5BE1-2E46-AEBA-18660343B16C}"/>
              </a:ext>
            </a:extLst>
          </p:cNvPr>
          <p:cNvPicPr>
            <a:picLocks noChangeAspect="1"/>
          </p:cNvPicPr>
          <p:nvPr/>
        </p:nvPicPr>
        <p:blipFill>
          <a:blip r:embed="rId3"/>
          <a:stretch>
            <a:fillRect/>
          </a:stretch>
        </p:blipFill>
        <p:spPr>
          <a:xfrm>
            <a:off x="6284893" y="5204534"/>
            <a:ext cx="5694048" cy="720698"/>
          </a:xfrm>
          <a:prstGeom prst="rect">
            <a:avLst/>
          </a:prstGeom>
        </p:spPr>
      </p:pic>
      <p:pic>
        <p:nvPicPr>
          <p:cNvPr id="6" name="Picture 5" descr="A chart with text and numbers&#10;&#10;Description automatically generated with medium confidence">
            <a:extLst>
              <a:ext uri="{FF2B5EF4-FFF2-40B4-BE49-F238E27FC236}">
                <a16:creationId xmlns:a16="http://schemas.microsoft.com/office/drawing/2014/main" id="{E3FC96EF-8B5C-1BB6-FB0B-77B9C9027DAF}"/>
              </a:ext>
            </a:extLst>
          </p:cNvPr>
          <p:cNvPicPr>
            <a:picLocks noChangeAspect="1"/>
          </p:cNvPicPr>
          <p:nvPr/>
        </p:nvPicPr>
        <p:blipFill>
          <a:blip r:embed="rId4"/>
          <a:stretch>
            <a:fillRect/>
          </a:stretch>
        </p:blipFill>
        <p:spPr>
          <a:xfrm>
            <a:off x="6273029" y="1515933"/>
            <a:ext cx="5694048" cy="2214058"/>
          </a:xfrm>
          <a:prstGeom prst="rect">
            <a:avLst/>
          </a:prstGeom>
        </p:spPr>
      </p:pic>
    </p:spTree>
    <p:extLst>
      <p:ext uri="{BB962C8B-B14F-4D97-AF65-F5344CB8AC3E}">
        <p14:creationId xmlns:p14="http://schemas.microsoft.com/office/powerpoint/2010/main" val="288898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F4D1F645-87C2-4EDE-80B8-BD4A4852A700}"/>
              </a:ext>
            </a:extLst>
          </p:cNvPr>
          <p:cNvSpPr>
            <a:spLocks noGrp="1"/>
          </p:cNvSpPr>
          <p:nvPr>
            <p:ph type="title"/>
          </p:nvPr>
        </p:nvSpPr>
        <p:spPr>
          <a:xfrm>
            <a:off x="685800" y="1066163"/>
            <a:ext cx="3306744" cy="5148371"/>
          </a:xfrm>
        </p:spPr>
        <p:txBody>
          <a:bodyPr>
            <a:normAutofit/>
          </a:bodyPr>
          <a:lstStyle/>
          <a:p>
            <a:r>
              <a:rPr lang="en-US">
                <a:solidFill>
                  <a:schemeClr val="bg1"/>
                </a:solidFill>
              </a:rPr>
              <a:t>Other Potential Forms</a:t>
            </a:r>
          </a:p>
        </p:txBody>
      </p:sp>
      <p:graphicFrame>
        <p:nvGraphicFramePr>
          <p:cNvPr id="5" name="Content Placeholder 2">
            <a:extLst>
              <a:ext uri="{FF2B5EF4-FFF2-40B4-BE49-F238E27FC236}">
                <a16:creationId xmlns:a16="http://schemas.microsoft.com/office/drawing/2014/main" id="{A3AE4176-3438-72C8-76F5-2B0CF58D2F83}"/>
              </a:ext>
            </a:extLst>
          </p:cNvPr>
          <p:cNvGraphicFramePr>
            <a:graphicFrameLocks noGrp="1"/>
          </p:cNvGraphicFramePr>
          <p:nvPr>
            <p:ph idx="1"/>
            <p:extLst>
              <p:ext uri="{D42A27DB-BD31-4B8C-83A1-F6EECF244321}">
                <p14:modId xmlns:p14="http://schemas.microsoft.com/office/powerpoint/2010/main" val="1750903370"/>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42891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5" name="Title 4">
            <a:extLst>
              <a:ext uri="{FF2B5EF4-FFF2-40B4-BE49-F238E27FC236}">
                <a16:creationId xmlns:a16="http://schemas.microsoft.com/office/drawing/2014/main" id="{2291A6F7-4629-438C-BB34-99137FF309E2}"/>
              </a:ext>
            </a:extLst>
          </p:cNvPr>
          <p:cNvSpPr>
            <a:spLocks noGrp="1"/>
          </p:cNvSpPr>
          <p:nvPr>
            <p:ph type="ctrTitle"/>
          </p:nvPr>
        </p:nvSpPr>
        <p:spPr>
          <a:xfrm>
            <a:off x="4976028" y="965200"/>
            <a:ext cx="6170943" cy="4329641"/>
          </a:xfrm>
        </p:spPr>
        <p:txBody>
          <a:bodyPr anchor="ctr">
            <a:normAutofit/>
          </a:bodyPr>
          <a:lstStyle/>
          <a:p>
            <a:r>
              <a:rPr lang="en-US" sz="5400"/>
              <a:t>Questions on Reports or forms?</a:t>
            </a:r>
          </a:p>
        </p:txBody>
      </p:sp>
      <p:cxnSp>
        <p:nvCxnSpPr>
          <p:cNvPr id="16" name="Straight Connector 15">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EC455F2B-F52C-47F8-B9D1-1C5E0AA816CF}"/>
              </a:ext>
            </a:extLst>
          </p:cNvPr>
          <p:cNvPicPr>
            <a:picLocks noChangeAspect="1"/>
          </p:cNvPicPr>
          <p:nvPr/>
        </p:nvPicPr>
        <p:blipFill>
          <a:blip r:embed="rId4"/>
          <a:stretch>
            <a:fillRect/>
          </a:stretch>
        </p:blipFill>
        <p:spPr>
          <a:xfrm>
            <a:off x="424330" y="5579165"/>
            <a:ext cx="854307" cy="914400"/>
          </a:xfrm>
          <a:prstGeom prst="rect">
            <a:avLst/>
          </a:prstGeom>
        </p:spPr>
      </p:pic>
    </p:spTree>
    <p:extLst>
      <p:ext uri="{BB962C8B-B14F-4D97-AF65-F5344CB8AC3E}">
        <p14:creationId xmlns:p14="http://schemas.microsoft.com/office/powerpoint/2010/main" val="36818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Fruits and vegetables in bags">
            <a:extLst>
              <a:ext uri="{FF2B5EF4-FFF2-40B4-BE49-F238E27FC236}">
                <a16:creationId xmlns:a16="http://schemas.microsoft.com/office/drawing/2014/main" id="{A15A7078-9A9F-1333-E3C1-ED832A2DB6E0}"/>
              </a:ext>
            </a:extLst>
          </p:cNvPr>
          <p:cNvPicPr>
            <a:picLocks noChangeAspect="1"/>
          </p:cNvPicPr>
          <p:nvPr/>
        </p:nvPicPr>
        <p:blipFill rotWithShape="1">
          <a:blip r:embed="rId3">
            <a:duotone>
              <a:prstClr val="black"/>
              <a:schemeClr val="tx2">
                <a:tint val="45000"/>
                <a:satMod val="400000"/>
              </a:schemeClr>
            </a:duotone>
            <a:alphaModFix amt="30000"/>
          </a:blip>
          <a:srcRect b="15730"/>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5" name="Title 4">
            <a:extLst>
              <a:ext uri="{FF2B5EF4-FFF2-40B4-BE49-F238E27FC236}">
                <a16:creationId xmlns:a16="http://schemas.microsoft.com/office/drawing/2014/main" id="{7598B4BC-AEC3-4ADE-B4F2-D43EBD8F2B32}"/>
              </a:ext>
            </a:extLst>
          </p:cNvPr>
          <p:cNvSpPr>
            <a:spLocks noGrp="1"/>
          </p:cNvSpPr>
          <p:nvPr>
            <p:ph type="title"/>
          </p:nvPr>
        </p:nvSpPr>
        <p:spPr>
          <a:xfrm>
            <a:off x="2895600" y="764373"/>
            <a:ext cx="8610600" cy="1293028"/>
          </a:xfrm>
        </p:spPr>
        <p:txBody>
          <a:bodyPr>
            <a:normAutofit/>
          </a:bodyPr>
          <a:lstStyle/>
          <a:p>
            <a:r>
              <a:rPr lang="en-US"/>
              <a:t>Food Safety</a:t>
            </a:r>
          </a:p>
        </p:txBody>
      </p:sp>
      <p:sp>
        <p:nvSpPr>
          <p:cNvPr id="6" name="Content Placeholder 5">
            <a:extLst>
              <a:ext uri="{FF2B5EF4-FFF2-40B4-BE49-F238E27FC236}">
                <a16:creationId xmlns:a16="http://schemas.microsoft.com/office/drawing/2014/main" id="{D16FC2E5-8CE5-4F07-997B-90BB4897D9AF}"/>
              </a:ext>
            </a:extLst>
          </p:cNvPr>
          <p:cNvSpPr>
            <a:spLocks noGrp="1"/>
          </p:cNvSpPr>
          <p:nvPr>
            <p:ph idx="1"/>
          </p:nvPr>
        </p:nvSpPr>
        <p:spPr>
          <a:xfrm>
            <a:off x="685800" y="2194560"/>
            <a:ext cx="10820400" cy="4024125"/>
          </a:xfrm>
        </p:spPr>
        <p:txBody>
          <a:bodyPr>
            <a:normAutofit/>
          </a:bodyPr>
          <a:lstStyle/>
          <a:p>
            <a:pPr marL="0" indent="0">
              <a:buNone/>
            </a:pPr>
            <a:r>
              <a:rPr lang="en-US" dirty="0"/>
              <a:t>Food Safety Training &amp; Certification</a:t>
            </a:r>
          </a:p>
          <a:p>
            <a:r>
              <a:rPr lang="en-US" dirty="0"/>
              <a:t>FBA requires that all partner agencies participate in food safety training. </a:t>
            </a:r>
          </a:p>
          <a:p>
            <a:r>
              <a:rPr lang="en-US" dirty="0"/>
              <a:t>FBA provides a food safety course and test for your convenience. </a:t>
            </a:r>
          </a:p>
          <a:p>
            <a:pPr lvl="1"/>
            <a:r>
              <a:rPr lang="en-US" dirty="0"/>
              <a:t>Available for free online – visit our website for more information under the agency portal or we can send the link on request.</a:t>
            </a:r>
          </a:p>
          <a:p>
            <a:r>
              <a:rPr lang="en-US" dirty="0"/>
              <a:t>Always be sure to check the requirements in your municipality or jurisdiction as other certifications may also be required.</a:t>
            </a:r>
          </a:p>
          <a:p>
            <a:pPr marL="0" indent="0">
              <a:buNone/>
            </a:pPr>
            <a:r>
              <a:rPr lang="en-US" dirty="0"/>
              <a:t>Food Storage &amp; Handling</a:t>
            </a:r>
          </a:p>
          <a:p>
            <a:pPr>
              <a:buClrTx/>
            </a:pPr>
            <a:r>
              <a:rPr lang="en-US" dirty="0"/>
              <a:t>Please refer to your CSFP Policy and Procedure Manual or Food Safety Training for proper storage and handling of CSFP boxes and cheese.</a:t>
            </a:r>
          </a:p>
        </p:txBody>
      </p:sp>
    </p:spTree>
    <p:extLst>
      <p:ext uri="{BB962C8B-B14F-4D97-AF65-F5344CB8AC3E}">
        <p14:creationId xmlns:p14="http://schemas.microsoft.com/office/powerpoint/2010/main" val="2867399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A9F9-3F52-473F-B986-882DAC2D190F}"/>
              </a:ext>
            </a:extLst>
          </p:cNvPr>
          <p:cNvSpPr>
            <a:spLocks noGrp="1"/>
          </p:cNvSpPr>
          <p:nvPr>
            <p:ph type="title"/>
          </p:nvPr>
        </p:nvSpPr>
        <p:spPr>
          <a:xfrm>
            <a:off x="619760" y="764373"/>
            <a:ext cx="6832600" cy="1293028"/>
          </a:xfrm>
        </p:spPr>
        <p:txBody>
          <a:bodyPr>
            <a:normAutofit/>
          </a:bodyPr>
          <a:lstStyle/>
          <a:p>
            <a:r>
              <a:rPr lang="en-US"/>
              <a:t>Civil rights</a:t>
            </a:r>
          </a:p>
        </p:txBody>
      </p:sp>
      <p:sp>
        <p:nvSpPr>
          <p:cNvPr id="3" name="Content Placeholder 2">
            <a:extLst>
              <a:ext uri="{FF2B5EF4-FFF2-40B4-BE49-F238E27FC236}">
                <a16:creationId xmlns:a16="http://schemas.microsoft.com/office/drawing/2014/main" id="{CF5782F1-E1DC-4065-AF5B-17EDCA4E8F86}"/>
              </a:ext>
            </a:extLst>
          </p:cNvPr>
          <p:cNvSpPr>
            <a:spLocks noGrp="1"/>
          </p:cNvSpPr>
          <p:nvPr>
            <p:ph idx="1"/>
          </p:nvPr>
        </p:nvSpPr>
        <p:spPr>
          <a:xfrm>
            <a:off x="619760" y="2194560"/>
            <a:ext cx="6832600" cy="4024125"/>
          </a:xfrm>
        </p:spPr>
        <p:txBody>
          <a:bodyPr>
            <a:normAutofit/>
          </a:bodyPr>
          <a:lstStyle/>
          <a:p>
            <a:r>
              <a:rPr lang="en-US"/>
              <a:t>All staff and volunteers must have Civil Rights training.</a:t>
            </a:r>
          </a:p>
          <a:p>
            <a:r>
              <a:rPr lang="en-US"/>
              <a:t>Review the PowerPoint and sign the completion form.</a:t>
            </a:r>
          </a:p>
          <a:p>
            <a:r>
              <a:rPr lang="en-US"/>
              <a:t>Display the “And Justice for All” poster.</a:t>
            </a:r>
          </a:p>
          <a:p>
            <a:r>
              <a:rPr lang="en-US"/>
              <a:t>Any flyers or informational posters or handouts must include the Nondiscrimination Statement (NDS). </a:t>
            </a:r>
          </a:p>
          <a:p>
            <a:endParaRPr lang="en-US"/>
          </a:p>
        </p:txBody>
      </p:sp>
      <p:pic>
        <p:nvPicPr>
          <p:cNvPr id="4" name="Picture 3">
            <a:extLst>
              <a:ext uri="{FF2B5EF4-FFF2-40B4-BE49-F238E27FC236}">
                <a16:creationId xmlns:a16="http://schemas.microsoft.com/office/drawing/2014/main" id="{CA7A9B8E-8B5D-48DA-A373-7B321C9BC7D4}"/>
              </a:ext>
            </a:extLst>
          </p:cNvPr>
          <p:cNvPicPr>
            <a:picLocks noChangeAspect="1"/>
          </p:cNvPicPr>
          <p:nvPr/>
        </p:nvPicPr>
        <p:blipFill rotWithShape="1">
          <a:blip r:embed="rId3"/>
          <a:srcRect b="4655"/>
          <a:stretch/>
        </p:blipFill>
        <p:spPr>
          <a:xfrm>
            <a:off x="7861238" y="798785"/>
            <a:ext cx="3644962" cy="5367238"/>
          </a:xfrm>
          <a:prstGeom prst="rect">
            <a:avLst/>
          </a:prstGeom>
        </p:spPr>
      </p:pic>
    </p:spTree>
    <p:extLst>
      <p:ext uri="{BB962C8B-B14F-4D97-AF65-F5344CB8AC3E}">
        <p14:creationId xmlns:p14="http://schemas.microsoft.com/office/powerpoint/2010/main" val="51283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0365-B3AF-4A7D-915D-21052CF41A1F}"/>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6798AA2-5C85-49E8-99C0-54248532A8A7}"/>
              </a:ext>
            </a:extLst>
          </p:cNvPr>
          <p:cNvSpPr>
            <a:spLocks noGrp="1"/>
          </p:cNvSpPr>
          <p:nvPr>
            <p:ph sz="half" idx="1"/>
          </p:nvPr>
        </p:nvSpPr>
        <p:spPr>
          <a:xfrm>
            <a:off x="1716935" y="4883970"/>
            <a:ext cx="4489901" cy="1489121"/>
          </a:xfrm>
        </p:spPr>
        <p:txBody>
          <a:bodyPr>
            <a:normAutofit fontScale="92500" lnSpcReduction="20000"/>
          </a:bodyPr>
          <a:lstStyle/>
          <a:p>
            <a:pPr marL="0" indent="0">
              <a:lnSpc>
                <a:spcPct val="110000"/>
              </a:lnSpc>
              <a:spcBef>
                <a:spcPts val="0"/>
              </a:spcBef>
              <a:buNone/>
            </a:pPr>
            <a:r>
              <a:rPr lang="en-US" b="1" dirty="0"/>
              <a:t>Chelsea Donohue</a:t>
            </a:r>
          </a:p>
          <a:p>
            <a:pPr marL="0" indent="0">
              <a:lnSpc>
                <a:spcPct val="110000"/>
              </a:lnSpc>
              <a:spcBef>
                <a:spcPts val="0"/>
              </a:spcBef>
              <a:buNone/>
            </a:pPr>
            <a:r>
              <a:rPr lang="en-US" i="1" dirty="0"/>
              <a:t>Food Bank of Alaska, </a:t>
            </a:r>
          </a:p>
          <a:p>
            <a:pPr marL="0" indent="0">
              <a:lnSpc>
                <a:spcPct val="110000"/>
              </a:lnSpc>
              <a:spcBef>
                <a:spcPts val="0"/>
              </a:spcBef>
              <a:buNone/>
            </a:pPr>
            <a:r>
              <a:rPr lang="en-US" i="1" dirty="0"/>
              <a:t>Manager of Senior Programs</a:t>
            </a:r>
          </a:p>
          <a:p>
            <a:pPr marL="0" indent="0">
              <a:lnSpc>
                <a:spcPct val="110000"/>
              </a:lnSpc>
              <a:spcBef>
                <a:spcPts val="0"/>
              </a:spcBef>
              <a:buNone/>
            </a:pPr>
            <a:r>
              <a:rPr lang="en-US" i="1" dirty="0"/>
              <a:t>907.222.3125</a:t>
            </a:r>
          </a:p>
          <a:p>
            <a:pPr marL="0" indent="0">
              <a:spcBef>
                <a:spcPts val="0"/>
              </a:spcBef>
              <a:buNone/>
            </a:pPr>
            <a:r>
              <a:rPr lang="en-US" dirty="0">
                <a:hlinkClick r:id="rId3"/>
              </a:rPr>
              <a:t>cdonohue@foodbankofalaska.org</a:t>
            </a:r>
            <a:endParaRPr lang="en-US" dirty="0"/>
          </a:p>
          <a:p>
            <a:pPr marL="0" indent="0">
              <a:spcBef>
                <a:spcPts val="0"/>
              </a:spcBef>
              <a:buNone/>
            </a:pPr>
            <a:endParaRPr lang="en-US" dirty="0"/>
          </a:p>
          <a:p>
            <a:pPr marL="0" indent="0">
              <a:spcBef>
                <a:spcPts val="0"/>
              </a:spcBef>
              <a:buNone/>
            </a:pPr>
            <a:endParaRPr lang="en-US" dirty="0"/>
          </a:p>
          <a:p>
            <a:endParaRPr lang="en-US" dirty="0"/>
          </a:p>
        </p:txBody>
      </p:sp>
      <p:sp>
        <p:nvSpPr>
          <p:cNvPr id="4" name="Content Placeholder 3">
            <a:extLst>
              <a:ext uri="{FF2B5EF4-FFF2-40B4-BE49-F238E27FC236}">
                <a16:creationId xmlns:a16="http://schemas.microsoft.com/office/drawing/2014/main" id="{F10B23BE-8DE1-41B8-89F9-207CD5A823EF}"/>
              </a:ext>
            </a:extLst>
          </p:cNvPr>
          <p:cNvSpPr>
            <a:spLocks noGrp="1"/>
          </p:cNvSpPr>
          <p:nvPr>
            <p:ph sz="half" idx="2"/>
          </p:nvPr>
        </p:nvSpPr>
        <p:spPr>
          <a:xfrm>
            <a:off x="6852516" y="4883970"/>
            <a:ext cx="3622549" cy="1390389"/>
          </a:xfrm>
        </p:spPr>
        <p:txBody>
          <a:bodyPr>
            <a:normAutofit fontScale="92500" lnSpcReduction="20000"/>
          </a:bodyPr>
          <a:lstStyle/>
          <a:p>
            <a:pPr marL="0" indent="0">
              <a:lnSpc>
                <a:spcPct val="110000"/>
              </a:lnSpc>
              <a:spcBef>
                <a:spcPts val="0"/>
              </a:spcBef>
              <a:buNone/>
            </a:pPr>
            <a:r>
              <a:rPr lang="en-US" b="1" dirty="0"/>
              <a:t>Krista Jordan</a:t>
            </a:r>
          </a:p>
          <a:p>
            <a:pPr marL="0" indent="0">
              <a:lnSpc>
                <a:spcPct val="110000"/>
              </a:lnSpc>
              <a:spcBef>
                <a:spcPts val="0"/>
              </a:spcBef>
              <a:buNone/>
            </a:pPr>
            <a:r>
              <a:rPr lang="en-US" i="1" dirty="0"/>
              <a:t>State of Alaska,</a:t>
            </a:r>
          </a:p>
          <a:p>
            <a:pPr marL="0" indent="0">
              <a:lnSpc>
                <a:spcPct val="110000"/>
              </a:lnSpc>
              <a:spcBef>
                <a:spcPts val="0"/>
              </a:spcBef>
              <a:buNone/>
            </a:pPr>
            <a:r>
              <a:rPr lang="en-US" i="1" dirty="0"/>
              <a:t>CSFP Manager</a:t>
            </a:r>
          </a:p>
          <a:p>
            <a:pPr marL="0" indent="0">
              <a:lnSpc>
                <a:spcPct val="110000"/>
              </a:lnSpc>
              <a:spcBef>
                <a:spcPts val="0"/>
              </a:spcBef>
              <a:buNone/>
            </a:pPr>
            <a:r>
              <a:rPr lang="en-US" dirty="0">
                <a:hlinkClick r:id="rId4"/>
              </a:rPr>
              <a:t>krista.jordan@alaska.gov</a:t>
            </a:r>
            <a:endParaRPr lang="en-US" dirty="0"/>
          </a:p>
          <a:p>
            <a:pPr marL="0" indent="0">
              <a:lnSpc>
                <a:spcPct val="110000"/>
              </a:lnSpc>
              <a:spcBef>
                <a:spcPts val="0"/>
              </a:spcBef>
              <a:buNone/>
            </a:pPr>
            <a:endParaRPr lang="en-US" dirty="0"/>
          </a:p>
        </p:txBody>
      </p:sp>
      <p:pic>
        <p:nvPicPr>
          <p:cNvPr id="9" name="Picture 8" descr="Logo&#10;&#10;Description automatically generated">
            <a:extLst>
              <a:ext uri="{FF2B5EF4-FFF2-40B4-BE49-F238E27FC236}">
                <a16:creationId xmlns:a16="http://schemas.microsoft.com/office/drawing/2014/main" id="{EC9222C4-1578-4CC9-B26B-61AEE84E594D}"/>
              </a:ext>
            </a:extLst>
          </p:cNvPr>
          <p:cNvPicPr>
            <a:picLocks noChangeAspect="1"/>
          </p:cNvPicPr>
          <p:nvPr/>
        </p:nvPicPr>
        <p:blipFill>
          <a:blip r:embed="rId5"/>
          <a:stretch>
            <a:fillRect/>
          </a:stretch>
        </p:blipFill>
        <p:spPr>
          <a:xfrm>
            <a:off x="424330" y="5579165"/>
            <a:ext cx="854307" cy="914400"/>
          </a:xfrm>
          <a:prstGeom prst="rect">
            <a:avLst/>
          </a:prstGeom>
        </p:spPr>
      </p:pic>
      <p:pic>
        <p:nvPicPr>
          <p:cNvPr id="10" name="Picture 9" descr="A person smiling for a selfie&#10;&#10;Description automatically generated">
            <a:extLst>
              <a:ext uri="{FF2B5EF4-FFF2-40B4-BE49-F238E27FC236}">
                <a16:creationId xmlns:a16="http://schemas.microsoft.com/office/drawing/2014/main" id="{650484BF-57F6-B547-D665-DFEFA93E3DFD}"/>
              </a:ext>
            </a:extLst>
          </p:cNvPr>
          <p:cNvPicPr>
            <a:picLocks noChangeAspect="1"/>
          </p:cNvPicPr>
          <p:nvPr/>
        </p:nvPicPr>
        <p:blipFill>
          <a:blip r:embed="rId6"/>
          <a:stretch>
            <a:fillRect/>
          </a:stretch>
        </p:blipFill>
        <p:spPr>
          <a:xfrm>
            <a:off x="7200900" y="2057401"/>
            <a:ext cx="1662997" cy="2353235"/>
          </a:xfrm>
          <a:prstGeom prst="rect">
            <a:avLst/>
          </a:prstGeom>
        </p:spPr>
      </p:pic>
      <p:pic>
        <p:nvPicPr>
          <p:cNvPr id="6" name="Picture 5" descr="A person with a tattoo on her chest&#10;&#10;AI-generated content may be incorrect.">
            <a:extLst>
              <a:ext uri="{FF2B5EF4-FFF2-40B4-BE49-F238E27FC236}">
                <a16:creationId xmlns:a16="http://schemas.microsoft.com/office/drawing/2014/main" id="{8D896FB2-BE00-6A51-6822-E13D2DD97EAD}"/>
              </a:ext>
            </a:extLst>
          </p:cNvPr>
          <p:cNvPicPr>
            <a:picLocks noChangeAspect="1"/>
          </p:cNvPicPr>
          <p:nvPr/>
        </p:nvPicPr>
        <p:blipFill>
          <a:blip r:embed="rId7"/>
          <a:stretch>
            <a:fillRect/>
          </a:stretch>
        </p:blipFill>
        <p:spPr>
          <a:xfrm>
            <a:off x="2162364" y="2057401"/>
            <a:ext cx="1768603" cy="2353235"/>
          </a:xfrm>
          <a:prstGeom prst="rect">
            <a:avLst/>
          </a:prstGeom>
        </p:spPr>
      </p:pic>
    </p:spTree>
    <p:extLst>
      <p:ext uri="{BB962C8B-B14F-4D97-AF65-F5344CB8AC3E}">
        <p14:creationId xmlns:p14="http://schemas.microsoft.com/office/powerpoint/2010/main" val="343126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CBED-9262-4CC1-A656-A34DB4EE8CFD}"/>
              </a:ext>
            </a:extLst>
          </p:cNvPr>
          <p:cNvSpPr>
            <a:spLocks noGrp="1"/>
          </p:cNvSpPr>
          <p:nvPr>
            <p:ph type="title"/>
          </p:nvPr>
        </p:nvSpPr>
        <p:spPr/>
        <p:txBody>
          <a:bodyPr/>
          <a:lstStyle/>
          <a:p>
            <a:r>
              <a:rPr lang="en-US" dirty="0"/>
              <a:t>Client Complaints</a:t>
            </a:r>
          </a:p>
        </p:txBody>
      </p:sp>
      <p:sp>
        <p:nvSpPr>
          <p:cNvPr id="3" name="Content Placeholder 2">
            <a:extLst>
              <a:ext uri="{FF2B5EF4-FFF2-40B4-BE49-F238E27FC236}">
                <a16:creationId xmlns:a16="http://schemas.microsoft.com/office/drawing/2014/main" id="{E9FA4684-22A4-42F8-8509-4D68AFD22BDB}"/>
              </a:ext>
            </a:extLst>
          </p:cNvPr>
          <p:cNvSpPr>
            <a:spLocks noGrp="1"/>
          </p:cNvSpPr>
          <p:nvPr>
            <p:ph idx="1"/>
          </p:nvPr>
        </p:nvSpPr>
        <p:spPr>
          <a:xfrm>
            <a:off x="868018" y="2597426"/>
            <a:ext cx="10455965" cy="3750365"/>
          </a:xfrm>
        </p:spPr>
        <p:txBody>
          <a:bodyPr>
            <a:normAutofit/>
          </a:bodyPr>
          <a:lstStyle/>
          <a:p>
            <a:r>
              <a:rPr lang="en-US" sz="2000" b="1" dirty="0"/>
              <a:t>Commodity Complaints </a:t>
            </a:r>
            <a:endParaRPr lang="en-US" sz="2000" dirty="0"/>
          </a:p>
          <a:p>
            <a:pPr lvl="1"/>
            <a:r>
              <a:rPr lang="en-US" sz="1800" dirty="0"/>
              <a:t>A client or agency may contact the CSFP Program Coordinator or the Director of Programs at FBA.</a:t>
            </a:r>
          </a:p>
          <a:p>
            <a:r>
              <a:rPr lang="en-US" sz="2000" b="1" dirty="0"/>
              <a:t>Civil Rights Complaints </a:t>
            </a:r>
            <a:endParaRPr lang="en-US" sz="2000" dirty="0"/>
          </a:p>
          <a:p>
            <a:pPr lvl="1"/>
            <a:r>
              <a:rPr lang="en-US" sz="1800" dirty="0"/>
              <a:t>If a senior would like to file a complaint of discrimination, they can complete the USDA Program Discrimination Complaint Form. Details can be found on the CSFP Application, Notice of Action letter, and in the P&amp;P Manual.</a:t>
            </a:r>
          </a:p>
          <a:p>
            <a:r>
              <a:rPr lang="en-US" sz="2000" b="1" dirty="0"/>
              <a:t>Denial or Termination of Assistance Complaints</a:t>
            </a:r>
            <a:r>
              <a:rPr lang="en-US" sz="2000" dirty="0"/>
              <a:t> </a:t>
            </a:r>
          </a:p>
          <a:p>
            <a:pPr lvl="1"/>
            <a:r>
              <a:rPr lang="en-US" sz="1800" dirty="0"/>
              <a:t>If a senior disagrees with the denial or termination of assistance, they can request a Fair Hearing within 60 days. That process is described on the CSFP Application, the Notice of Action and in the P&amp;P Manual.</a:t>
            </a:r>
          </a:p>
        </p:txBody>
      </p:sp>
    </p:spTree>
    <p:extLst>
      <p:ext uri="{BB962C8B-B14F-4D97-AF65-F5344CB8AC3E}">
        <p14:creationId xmlns:p14="http://schemas.microsoft.com/office/powerpoint/2010/main" val="249208107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3DEB-DF43-4AB3-9F1C-55B5E2F23DCA}"/>
              </a:ext>
            </a:extLst>
          </p:cNvPr>
          <p:cNvSpPr>
            <a:spLocks noGrp="1"/>
          </p:cNvSpPr>
          <p:nvPr>
            <p:ph type="title"/>
          </p:nvPr>
        </p:nvSpPr>
        <p:spPr>
          <a:xfrm>
            <a:off x="619760" y="764373"/>
            <a:ext cx="6832600" cy="1293028"/>
          </a:xfrm>
        </p:spPr>
        <p:txBody>
          <a:bodyPr>
            <a:normAutofit/>
          </a:bodyPr>
          <a:lstStyle/>
          <a:p>
            <a:r>
              <a:rPr lang="en-US"/>
              <a:t>Questions?</a:t>
            </a:r>
          </a:p>
        </p:txBody>
      </p:sp>
      <p:sp>
        <p:nvSpPr>
          <p:cNvPr id="3" name="Content Placeholder 2">
            <a:extLst>
              <a:ext uri="{FF2B5EF4-FFF2-40B4-BE49-F238E27FC236}">
                <a16:creationId xmlns:a16="http://schemas.microsoft.com/office/drawing/2014/main" id="{6D307559-BD6B-4E65-834B-55FF62BCC9BF}"/>
              </a:ext>
            </a:extLst>
          </p:cNvPr>
          <p:cNvSpPr>
            <a:spLocks noGrp="1"/>
          </p:cNvSpPr>
          <p:nvPr>
            <p:ph idx="1"/>
          </p:nvPr>
        </p:nvSpPr>
        <p:spPr>
          <a:xfrm>
            <a:off x="619760" y="2194560"/>
            <a:ext cx="6832600" cy="4024125"/>
          </a:xfrm>
        </p:spPr>
        <p:txBody>
          <a:bodyPr numCol="1">
            <a:normAutofit/>
          </a:bodyPr>
          <a:lstStyle/>
          <a:p>
            <a:pPr marL="0" indent="0">
              <a:spcBef>
                <a:spcPts val="0"/>
              </a:spcBef>
              <a:buNone/>
            </a:pPr>
            <a:r>
              <a:rPr lang="en-US" sz="1500" dirty="0"/>
              <a:t>Please contact us any time with questions or concerns:</a:t>
            </a:r>
          </a:p>
          <a:p>
            <a:pPr marL="0" indent="0">
              <a:spcBef>
                <a:spcPts val="0"/>
              </a:spcBef>
              <a:buNone/>
            </a:pPr>
            <a:endParaRPr lang="en-US" sz="1500" dirty="0"/>
          </a:p>
          <a:p>
            <a:pPr marL="228600" lvl="1" indent="0">
              <a:spcBef>
                <a:spcPts val="0"/>
              </a:spcBef>
              <a:buNone/>
            </a:pPr>
            <a:r>
              <a:rPr lang="en-US" sz="1500" b="1" dirty="0"/>
              <a:t>Chelsea Donohue</a:t>
            </a:r>
          </a:p>
          <a:p>
            <a:pPr marL="228600" lvl="1" indent="0">
              <a:spcBef>
                <a:spcPts val="0"/>
              </a:spcBef>
              <a:buNone/>
            </a:pPr>
            <a:r>
              <a:rPr lang="en-US" sz="1500" i="1" dirty="0"/>
              <a:t>Manager of Senior Programs</a:t>
            </a:r>
          </a:p>
          <a:p>
            <a:pPr marL="228600" lvl="1" indent="0">
              <a:spcBef>
                <a:spcPts val="0"/>
              </a:spcBef>
              <a:buNone/>
            </a:pPr>
            <a:r>
              <a:rPr lang="en-US" sz="1500" dirty="0"/>
              <a:t>907.222.3125</a:t>
            </a:r>
          </a:p>
          <a:p>
            <a:pPr marL="228600" lvl="1" indent="0">
              <a:spcBef>
                <a:spcPts val="0"/>
              </a:spcBef>
              <a:buNone/>
            </a:pPr>
            <a:r>
              <a:rPr lang="en-US" sz="1500" dirty="0">
                <a:hlinkClick r:id="rId3"/>
              </a:rPr>
              <a:t>cdonohue@foodbankofalaska.org</a:t>
            </a:r>
            <a:endParaRPr lang="en-US" sz="1500" dirty="0"/>
          </a:p>
          <a:p>
            <a:pPr marL="228600" lvl="1" indent="0">
              <a:spcBef>
                <a:spcPts val="0"/>
              </a:spcBef>
              <a:buNone/>
            </a:pPr>
            <a:r>
              <a:rPr lang="en-US" sz="1500" dirty="0"/>
              <a:t>CSFP email: </a:t>
            </a:r>
            <a:r>
              <a:rPr lang="en-US" sz="1500" dirty="0">
                <a:hlinkClick r:id="rId4"/>
              </a:rPr>
              <a:t>csfp@foodbankofalaska.org</a:t>
            </a:r>
            <a:endParaRPr lang="en-US" sz="1500" dirty="0"/>
          </a:p>
          <a:p>
            <a:pPr marL="228600" lvl="1" indent="0">
              <a:spcBef>
                <a:spcPts val="0"/>
              </a:spcBef>
              <a:buNone/>
            </a:pPr>
            <a:endParaRPr lang="en-US" sz="1500" b="1" dirty="0"/>
          </a:p>
          <a:p>
            <a:pPr marL="228600" lvl="1" indent="0">
              <a:spcBef>
                <a:spcPts val="0"/>
              </a:spcBef>
              <a:buNone/>
            </a:pPr>
            <a:r>
              <a:rPr lang="en-US" sz="1500" b="1" dirty="0"/>
              <a:t>Rebecca Guyer</a:t>
            </a:r>
          </a:p>
          <a:p>
            <a:pPr marL="228600" lvl="1" indent="0">
              <a:spcBef>
                <a:spcPts val="0"/>
              </a:spcBef>
              <a:buNone/>
            </a:pPr>
            <a:r>
              <a:rPr lang="en-US" sz="1500" i="1" dirty="0"/>
              <a:t>Director of Programs</a:t>
            </a:r>
          </a:p>
          <a:p>
            <a:pPr marL="228600" lvl="1" indent="0">
              <a:spcBef>
                <a:spcPts val="0"/>
              </a:spcBef>
              <a:buNone/>
            </a:pPr>
            <a:r>
              <a:rPr lang="en-US" sz="1500" dirty="0"/>
              <a:t>907.222.3100</a:t>
            </a:r>
          </a:p>
          <a:p>
            <a:pPr marL="228600" lvl="1" indent="0">
              <a:spcBef>
                <a:spcPts val="0"/>
              </a:spcBef>
              <a:buNone/>
            </a:pPr>
            <a:r>
              <a:rPr lang="en-US" sz="1500" dirty="0">
                <a:hlinkClick r:id="rId5"/>
              </a:rPr>
              <a:t>rguyer@foodbankofalaska.org</a:t>
            </a:r>
            <a:r>
              <a:rPr lang="en-US" sz="1500" dirty="0"/>
              <a:t> </a:t>
            </a:r>
          </a:p>
          <a:p>
            <a:pPr marL="228600" lvl="1" indent="0">
              <a:spcBef>
                <a:spcPts val="0"/>
              </a:spcBef>
              <a:buNone/>
            </a:pPr>
            <a:endParaRPr lang="en-US" sz="1500" b="1" dirty="0"/>
          </a:p>
          <a:p>
            <a:pPr marL="228600" lvl="1" indent="0">
              <a:spcBef>
                <a:spcPts val="0"/>
              </a:spcBef>
              <a:buNone/>
            </a:pPr>
            <a:r>
              <a:rPr lang="en-US" sz="1500" b="1" dirty="0"/>
              <a:t>Anthony Reinert</a:t>
            </a:r>
          </a:p>
          <a:p>
            <a:pPr marL="228600" lvl="1" indent="0">
              <a:spcBef>
                <a:spcPts val="0"/>
              </a:spcBef>
              <a:buNone/>
            </a:pPr>
            <a:r>
              <a:rPr lang="en-US" sz="1500" i="1" dirty="0"/>
              <a:t>Chief Programs Officer</a:t>
            </a:r>
          </a:p>
          <a:p>
            <a:pPr marL="228600" lvl="1" indent="0">
              <a:spcBef>
                <a:spcPts val="0"/>
              </a:spcBef>
              <a:buNone/>
            </a:pPr>
            <a:r>
              <a:rPr lang="en-US" sz="1500" dirty="0"/>
              <a:t>907.222.3104</a:t>
            </a:r>
          </a:p>
          <a:p>
            <a:pPr marL="228600" lvl="1" indent="0">
              <a:spcBef>
                <a:spcPts val="0"/>
              </a:spcBef>
              <a:buNone/>
            </a:pPr>
            <a:r>
              <a:rPr lang="en-US" sz="1500" dirty="0">
                <a:hlinkClick r:id="rId6"/>
              </a:rPr>
              <a:t>areinert@foodbankofalaska.org</a:t>
            </a:r>
            <a:endParaRPr lang="en-US" sz="1500" dirty="0"/>
          </a:p>
          <a:p>
            <a:pPr marL="228600" lvl="1" indent="0">
              <a:spcBef>
                <a:spcPts val="0"/>
              </a:spcBef>
              <a:buNone/>
            </a:pPr>
            <a:r>
              <a:rPr lang="en-US" sz="1500" dirty="0">
                <a:latin typeface="Calibri" panose="020F0502020204030204" pitchFamily="34" charset="0"/>
                <a:cs typeface="Calibri" panose="020F0502020204030204" pitchFamily="34" charset="0"/>
              </a:rPr>
              <a:t>FBA Fax:  907-277-7368 or 1-888-797-0095</a:t>
            </a:r>
          </a:p>
          <a:p>
            <a:pPr marL="0" indent="0">
              <a:spcBef>
                <a:spcPts val="0"/>
              </a:spcBef>
              <a:buNone/>
            </a:pPr>
            <a:endParaRPr lang="en-US" sz="1300" dirty="0"/>
          </a:p>
          <a:p>
            <a:pPr marL="0" indent="0">
              <a:buNone/>
            </a:pPr>
            <a:endParaRPr lang="en-US" sz="1300" dirty="0"/>
          </a:p>
        </p:txBody>
      </p:sp>
      <p:pic>
        <p:nvPicPr>
          <p:cNvPr id="5" name="Picture 4" descr="Logo&#10;&#10;Description automatically generated">
            <a:extLst>
              <a:ext uri="{FF2B5EF4-FFF2-40B4-BE49-F238E27FC236}">
                <a16:creationId xmlns:a16="http://schemas.microsoft.com/office/drawing/2014/main" id="{B53FE960-6907-4A10-812A-6BC5F7940FA8}"/>
              </a:ext>
            </a:extLst>
          </p:cNvPr>
          <p:cNvPicPr>
            <a:picLocks noChangeAspect="1"/>
          </p:cNvPicPr>
          <p:nvPr/>
        </p:nvPicPr>
        <p:blipFill>
          <a:blip r:embed="rId7"/>
          <a:stretch>
            <a:fillRect/>
          </a:stretch>
        </p:blipFill>
        <p:spPr>
          <a:xfrm>
            <a:off x="7861238" y="1533227"/>
            <a:ext cx="3644962" cy="3898354"/>
          </a:xfrm>
          <a:prstGeom prst="rect">
            <a:avLst/>
          </a:prstGeom>
        </p:spPr>
      </p:pic>
    </p:spTree>
    <p:extLst>
      <p:ext uri="{BB962C8B-B14F-4D97-AF65-F5344CB8AC3E}">
        <p14:creationId xmlns:p14="http://schemas.microsoft.com/office/powerpoint/2010/main" val="53151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BB96-9D68-41E0-8A36-79E598F24612}"/>
              </a:ext>
            </a:extLst>
          </p:cNvPr>
          <p:cNvSpPr>
            <a:spLocks noGrp="1"/>
          </p:cNvSpPr>
          <p:nvPr>
            <p:ph type="title"/>
          </p:nvPr>
        </p:nvSpPr>
        <p:spPr>
          <a:xfrm>
            <a:off x="619760" y="764373"/>
            <a:ext cx="6832600" cy="1293028"/>
          </a:xfrm>
        </p:spPr>
        <p:txBody>
          <a:bodyPr>
            <a:normAutofit/>
          </a:bodyPr>
          <a:lstStyle/>
          <a:p>
            <a:r>
              <a:rPr lang="en-US"/>
              <a:t>Today’s training</a:t>
            </a:r>
          </a:p>
        </p:txBody>
      </p:sp>
      <p:pic>
        <p:nvPicPr>
          <p:cNvPr id="5" name="Picture 4" descr="Logo&#10;&#10;Description automatically generated">
            <a:extLst>
              <a:ext uri="{FF2B5EF4-FFF2-40B4-BE49-F238E27FC236}">
                <a16:creationId xmlns:a16="http://schemas.microsoft.com/office/drawing/2014/main" id="{EA0B565F-7BCB-4560-BD67-6AD128537528}"/>
              </a:ext>
            </a:extLst>
          </p:cNvPr>
          <p:cNvPicPr>
            <a:picLocks noChangeAspect="1"/>
          </p:cNvPicPr>
          <p:nvPr/>
        </p:nvPicPr>
        <p:blipFill>
          <a:blip r:embed="rId3"/>
          <a:stretch>
            <a:fillRect/>
          </a:stretch>
        </p:blipFill>
        <p:spPr>
          <a:xfrm>
            <a:off x="7861238" y="1533227"/>
            <a:ext cx="3644962" cy="3898354"/>
          </a:xfrm>
          <a:prstGeom prst="rect">
            <a:avLst/>
          </a:prstGeom>
        </p:spPr>
      </p:pic>
      <p:graphicFrame>
        <p:nvGraphicFramePr>
          <p:cNvPr id="7" name="Content Placeholder 2">
            <a:extLst>
              <a:ext uri="{FF2B5EF4-FFF2-40B4-BE49-F238E27FC236}">
                <a16:creationId xmlns:a16="http://schemas.microsoft.com/office/drawing/2014/main" id="{1D5C8EDC-78A2-ADA8-31F2-6F7369E9CB46}"/>
              </a:ext>
            </a:extLst>
          </p:cNvPr>
          <p:cNvGraphicFramePr>
            <a:graphicFrameLocks noGrp="1"/>
          </p:cNvGraphicFramePr>
          <p:nvPr>
            <p:ph idx="1"/>
            <p:extLst>
              <p:ext uri="{D42A27DB-BD31-4B8C-83A1-F6EECF244321}">
                <p14:modId xmlns:p14="http://schemas.microsoft.com/office/powerpoint/2010/main" val="4105094259"/>
              </p:ext>
            </p:extLst>
          </p:nvPr>
        </p:nvGraphicFramePr>
        <p:xfrm>
          <a:off x="619760" y="2194560"/>
          <a:ext cx="6832600" cy="4024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232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42FD-0747-45CF-BEEA-1630FB29F149}"/>
              </a:ext>
            </a:extLst>
          </p:cNvPr>
          <p:cNvSpPr>
            <a:spLocks noGrp="1"/>
          </p:cNvSpPr>
          <p:nvPr>
            <p:ph type="title"/>
          </p:nvPr>
        </p:nvSpPr>
        <p:spPr>
          <a:xfrm>
            <a:off x="2231136" y="4325791"/>
            <a:ext cx="7729728" cy="1188720"/>
          </a:xfrm>
        </p:spPr>
        <p:txBody>
          <a:bodyPr>
            <a:normAutofit/>
          </a:bodyPr>
          <a:lstStyle/>
          <a:p>
            <a:br>
              <a:rPr lang="en-US" dirty="0"/>
            </a:br>
            <a:endParaRPr lang="en-US" dirty="0"/>
          </a:p>
        </p:txBody>
      </p:sp>
      <p:pic>
        <p:nvPicPr>
          <p:cNvPr id="5" name="Content Placeholder 4" descr="A green and blue logo&#10;&#10;Description automatically generated">
            <a:extLst>
              <a:ext uri="{FF2B5EF4-FFF2-40B4-BE49-F238E27FC236}">
                <a16:creationId xmlns:a16="http://schemas.microsoft.com/office/drawing/2014/main" id="{C6D348D8-E154-52BC-CBBB-EA4FC6F46A8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342559" y="980499"/>
            <a:ext cx="2140474" cy="1366572"/>
          </a:xfrm>
        </p:spPr>
      </p:pic>
      <p:pic>
        <p:nvPicPr>
          <p:cNvPr id="10" name="Picture 9" descr="A black and white logo&#10;&#10;Description automatically generated">
            <a:extLst>
              <a:ext uri="{FF2B5EF4-FFF2-40B4-BE49-F238E27FC236}">
                <a16:creationId xmlns:a16="http://schemas.microsoft.com/office/drawing/2014/main" id="{B81FFA3D-8062-A993-01DE-83FDB4722876}"/>
              </a:ext>
            </a:extLst>
          </p:cNvPr>
          <p:cNvPicPr>
            <a:picLocks noChangeAspect="1"/>
          </p:cNvPicPr>
          <p:nvPr/>
        </p:nvPicPr>
        <p:blipFill>
          <a:blip r:embed="rId5"/>
          <a:stretch>
            <a:fillRect/>
          </a:stretch>
        </p:blipFill>
        <p:spPr>
          <a:xfrm>
            <a:off x="4601102" y="2624502"/>
            <a:ext cx="2593248" cy="1105289"/>
          </a:xfrm>
          <a:prstGeom prst="rect">
            <a:avLst/>
          </a:prstGeom>
        </p:spPr>
      </p:pic>
      <p:pic>
        <p:nvPicPr>
          <p:cNvPr id="12" name="Picture 11" descr="A map of the state of alaska&#10;&#10;Description automatically generated">
            <a:extLst>
              <a:ext uri="{FF2B5EF4-FFF2-40B4-BE49-F238E27FC236}">
                <a16:creationId xmlns:a16="http://schemas.microsoft.com/office/drawing/2014/main" id="{C63F3BBE-E571-D826-774C-9C3EF117F6C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415935" y="901797"/>
            <a:ext cx="2112965" cy="1523976"/>
          </a:xfrm>
          <a:prstGeom prst="rect">
            <a:avLst/>
          </a:prstGeom>
        </p:spPr>
      </p:pic>
      <p:sp>
        <p:nvSpPr>
          <p:cNvPr id="14" name="Arrow: Bent-Up 13">
            <a:extLst>
              <a:ext uri="{FF2B5EF4-FFF2-40B4-BE49-F238E27FC236}">
                <a16:creationId xmlns:a16="http://schemas.microsoft.com/office/drawing/2014/main" id="{C0EE3C7A-C141-43CA-477E-B410C8059BB4}"/>
              </a:ext>
            </a:extLst>
          </p:cNvPr>
          <p:cNvSpPr/>
          <p:nvPr/>
        </p:nvSpPr>
        <p:spPr>
          <a:xfrm rot="5400000">
            <a:off x="3161146" y="2431967"/>
            <a:ext cx="940196" cy="1357400"/>
          </a:xfrm>
          <a:prstGeom prst="bentUpArrow">
            <a:avLst>
              <a:gd name="adj1" fmla="val 32642"/>
              <a:gd name="adj2" fmla="val 25000"/>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72FD810E-D882-97E1-F580-AC88E3957166}"/>
              </a:ext>
            </a:extLst>
          </p:cNvPr>
          <p:cNvSpPr/>
          <p:nvPr/>
        </p:nvSpPr>
        <p:spPr>
          <a:xfrm>
            <a:off x="7485508" y="2757488"/>
            <a:ext cx="1378074" cy="807209"/>
          </a:xfrm>
          <a:prstGeom prst="bentUpArrow">
            <a:avLst>
              <a:gd name="adj1" fmla="val 39160"/>
              <a:gd name="adj2" fmla="val 33850"/>
              <a:gd name="adj3" fmla="val 2699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CAD983-EA76-C372-F248-0D5C12A8F790}"/>
              </a:ext>
            </a:extLst>
          </p:cNvPr>
          <p:cNvSpPr txBox="1"/>
          <p:nvPr/>
        </p:nvSpPr>
        <p:spPr>
          <a:xfrm>
            <a:off x="293835" y="941466"/>
            <a:ext cx="1903145" cy="3785652"/>
          </a:xfrm>
          <a:prstGeom prst="rect">
            <a:avLst/>
          </a:prstGeom>
          <a:noFill/>
        </p:spPr>
        <p:txBody>
          <a:bodyPr wrap="square" rtlCol="0">
            <a:spAutoFit/>
          </a:bodyPr>
          <a:lstStyle/>
          <a:p>
            <a:r>
              <a:rPr lang="en-US" sz="1600" dirty="0"/>
              <a:t>USDA provides the commodities that are used for CSFP </a:t>
            </a:r>
          </a:p>
          <a:p>
            <a:endParaRPr lang="en-US" sz="1600" dirty="0"/>
          </a:p>
          <a:p>
            <a:r>
              <a:rPr lang="en-US" sz="1600" dirty="0"/>
              <a:t>CSFP commodity</a:t>
            </a:r>
          </a:p>
          <a:p>
            <a:r>
              <a:rPr lang="en-US" sz="1600" dirty="0"/>
              <a:t>orders are placed monthly through USDA by FBA</a:t>
            </a:r>
          </a:p>
          <a:p>
            <a:endParaRPr lang="en-US" sz="1600" dirty="0"/>
          </a:p>
          <a:p>
            <a:r>
              <a:rPr lang="en-US" sz="1600" dirty="0"/>
              <a:t>Orders take about 4-6 weeks to arrive at FBA warehouse</a:t>
            </a:r>
          </a:p>
        </p:txBody>
      </p:sp>
      <p:sp>
        <p:nvSpPr>
          <p:cNvPr id="4" name="TextBox 3">
            <a:extLst>
              <a:ext uri="{FF2B5EF4-FFF2-40B4-BE49-F238E27FC236}">
                <a16:creationId xmlns:a16="http://schemas.microsoft.com/office/drawing/2014/main" id="{3BF49B39-E061-5D91-120C-C773E6942C6E}"/>
              </a:ext>
            </a:extLst>
          </p:cNvPr>
          <p:cNvSpPr txBox="1"/>
          <p:nvPr/>
        </p:nvSpPr>
        <p:spPr>
          <a:xfrm>
            <a:off x="4601102" y="3945835"/>
            <a:ext cx="2445741" cy="1569660"/>
          </a:xfrm>
          <a:prstGeom prst="rect">
            <a:avLst/>
          </a:prstGeom>
          <a:noFill/>
        </p:spPr>
        <p:txBody>
          <a:bodyPr wrap="square" rtlCol="0">
            <a:spAutoFit/>
          </a:bodyPr>
          <a:lstStyle/>
          <a:p>
            <a:r>
              <a:rPr lang="en-US" sz="1600" dirty="0"/>
              <a:t>Once CSFP commodities arrive at FBA warehouse, monthly box builds are done to create CSFP boxes for distribution.</a:t>
            </a:r>
          </a:p>
        </p:txBody>
      </p:sp>
      <p:sp>
        <p:nvSpPr>
          <p:cNvPr id="6" name="TextBox 5">
            <a:extLst>
              <a:ext uri="{FF2B5EF4-FFF2-40B4-BE49-F238E27FC236}">
                <a16:creationId xmlns:a16="http://schemas.microsoft.com/office/drawing/2014/main" id="{9DE98880-0DBA-D06E-0B63-D48EC06EF5F0}"/>
              </a:ext>
            </a:extLst>
          </p:cNvPr>
          <p:cNvSpPr txBox="1"/>
          <p:nvPr/>
        </p:nvSpPr>
        <p:spPr>
          <a:xfrm>
            <a:off x="9598472" y="901796"/>
            <a:ext cx="2328485" cy="3293209"/>
          </a:xfrm>
          <a:prstGeom prst="rect">
            <a:avLst/>
          </a:prstGeom>
          <a:noFill/>
        </p:spPr>
        <p:txBody>
          <a:bodyPr wrap="square" rtlCol="0">
            <a:spAutoFit/>
          </a:bodyPr>
          <a:lstStyle/>
          <a:p>
            <a:r>
              <a:rPr lang="en-US" sz="1600" dirty="0"/>
              <a:t>Every week, CSFP agency orders are placed to ship CSFP boxes throughout the state of Alaska.</a:t>
            </a:r>
          </a:p>
          <a:p>
            <a:endParaRPr lang="en-US" sz="1600" dirty="0"/>
          </a:p>
          <a:p>
            <a:r>
              <a:rPr lang="en-US" sz="1600" dirty="0"/>
              <a:t>Most of the boxes go to Anchorage, the Matsu Valley and Kenai Peninsula, but we also have distribution sites in St. Paul and Wrangell.</a:t>
            </a:r>
          </a:p>
        </p:txBody>
      </p:sp>
    </p:spTree>
    <p:extLst>
      <p:ext uri="{BB962C8B-B14F-4D97-AF65-F5344CB8AC3E}">
        <p14:creationId xmlns:p14="http://schemas.microsoft.com/office/powerpoint/2010/main" val="308462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E3966A-40D6-49E4-82C1-86994BC2EEC7}"/>
              </a:ext>
            </a:extLst>
          </p:cNvPr>
          <p:cNvSpPr>
            <a:spLocks noGrp="1"/>
          </p:cNvSpPr>
          <p:nvPr>
            <p:ph type="body" idx="1"/>
          </p:nvPr>
        </p:nvSpPr>
        <p:spPr>
          <a:xfrm>
            <a:off x="803545" y="607878"/>
            <a:ext cx="4270248" cy="704087"/>
          </a:xfr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p>
            <a:pPr>
              <a:lnSpc>
                <a:spcPct val="90000"/>
              </a:lnSpc>
              <a:spcBef>
                <a:spcPct val="0"/>
              </a:spcBef>
            </a:pPr>
            <a:r>
              <a:rPr lang="en-US" sz="2800" spc="200" dirty="0">
                <a:solidFill>
                  <a:srgbClr val="262626"/>
                </a:solidFill>
                <a:latin typeface="+mj-lt"/>
                <a:ea typeface="+mj-ea"/>
                <a:cs typeface="+mj-cs"/>
              </a:rPr>
              <a:t>FBA’s Responsibilities</a:t>
            </a:r>
          </a:p>
        </p:txBody>
      </p:sp>
      <p:sp>
        <p:nvSpPr>
          <p:cNvPr id="8" name="Content Placeholder 7">
            <a:extLst>
              <a:ext uri="{FF2B5EF4-FFF2-40B4-BE49-F238E27FC236}">
                <a16:creationId xmlns:a16="http://schemas.microsoft.com/office/drawing/2014/main" id="{B0FFE4E2-90DA-4DE5-B2FC-E3C794347B9E}"/>
              </a:ext>
            </a:extLst>
          </p:cNvPr>
          <p:cNvSpPr>
            <a:spLocks noGrp="1"/>
          </p:cNvSpPr>
          <p:nvPr>
            <p:ph sz="half" idx="2"/>
          </p:nvPr>
        </p:nvSpPr>
        <p:spPr>
          <a:xfrm>
            <a:off x="424069" y="2001076"/>
            <a:ext cx="5029200" cy="4572000"/>
          </a:xfrm>
        </p:spPr>
        <p:txBody>
          <a:bodyPr>
            <a:normAutofit fontScale="77500" lnSpcReduction="20000"/>
          </a:bodyPr>
          <a:lstStyle/>
          <a:p>
            <a:r>
              <a:rPr lang="en-US" dirty="0"/>
              <a:t>Order CSFP commodities from the USDA.</a:t>
            </a:r>
          </a:p>
          <a:p>
            <a:r>
              <a:rPr lang="en-US" dirty="0"/>
              <a:t>Design and build the monthly boxes.</a:t>
            </a:r>
          </a:p>
          <a:p>
            <a:r>
              <a:rPr lang="en-US" dirty="0"/>
              <a:t>Coordinate delivery of boxes and cheese to each agency.</a:t>
            </a:r>
          </a:p>
          <a:p>
            <a:r>
              <a:rPr lang="en-US" dirty="0"/>
              <a:t>Train and monitor partner agencies on all CSFP policies and regulations.</a:t>
            </a:r>
          </a:p>
          <a:p>
            <a:r>
              <a:rPr lang="en-US" dirty="0"/>
              <a:t>Ensure the commodities are properly handled, stored, and distributed by our partner agencies.</a:t>
            </a:r>
          </a:p>
          <a:p>
            <a:r>
              <a:rPr lang="en-US" dirty="0"/>
              <a:t>Collect and maintain records on all CSFP clients and CSFP partner agencies.</a:t>
            </a:r>
          </a:p>
          <a:p>
            <a:r>
              <a:rPr lang="en-US" dirty="0"/>
              <a:t>Audit and consolidate monthly agency reports and report to the State of Alaska. </a:t>
            </a:r>
          </a:p>
          <a:p>
            <a:r>
              <a:rPr lang="en-US" dirty="0"/>
              <a:t>Include Nutrition Education/appropriate resources</a:t>
            </a:r>
          </a:p>
        </p:txBody>
      </p:sp>
      <p:sp>
        <p:nvSpPr>
          <p:cNvPr id="9" name="Content Placeholder 8">
            <a:extLst>
              <a:ext uri="{FF2B5EF4-FFF2-40B4-BE49-F238E27FC236}">
                <a16:creationId xmlns:a16="http://schemas.microsoft.com/office/drawing/2014/main" id="{A4D124E7-7A90-40E4-9D52-3854ECCA5346}"/>
              </a:ext>
            </a:extLst>
          </p:cNvPr>
          <p:cNvSpPr>
            <a:spLocks noGrp="1"/>
          </p:cNvSpPr>
          <p:nvPr>
            <p:ph sz="quarter" idx="4"/>
          </p:nvPr>
        </p:nvSpPr>
        <p:spPr>
          <a:xfrm>
            <a:off x="6611774" y="2001076"/>
            <a:ext cx="5029200" cy="4572000"/>
          </a:xfrm>
        </p:spPr>
        <p:txBody>
          <a:bodyPr>
            <a:normAutofit fontScale="77500" lnSpcReduction="20000"/>
          </a:bodyPr>
          <a:lstStyle/>
          <a:p>
            <a:r>
              <a:rPr lang="en-US" dirty="0"/>
              <a:t>Assist applicants with necessary paperwork.</a:t>
            </a:r>
          </a:p>
          <a:p>
            <a:r>
              <a:rPr lang="en-US" dirty="0"/>
              <a:t>Maintain client records and all program paperwork.</a:t>
            </a:r>
          </a:p>
          <a:p>
            <a:r>
              <a:rPr lang="en-US" dirty="0"/>
              <a:t>Properly count, record, and store CSFP commodities upon receipt.</a:t>
            </a:r>
          </a:p>
          <a:p>
            <a:r>
              <a:rPr lang="en-US" dirty="0"/>
              <a:t>Distribute CSFP boxes and cheeses to eligible clients according to program policies.</a:t>
            </a:r>
          </a:p>
          <a:p>
            <a:r>
              <a:rPr lang="en-US" dirty="0"/>
              <a:t>Ensure all staff/volunteers are trained in CSFP policies, Food Safety, and Civil Rights.</a:t>
            </a:r>
          </a:p>
          <a:p>
            <a:r>
              <a:rPr lang="en-US" dirty="0"/>
              <a:t>Post the “And Justice for All” poster.</a:t>
            </a:r>
          </a:p>
          <a:p>
            <a:r>
              <a:rPr lang="en-US" dirty="0"/>
              <a:t>Submit monthly reports and other necessary documents to FBA in a timely manner</a:t>
            </a:r>
          </a:p>
          <a:p>
            <a:endParaRPr lang="en-US" dirty="0"/>
          </a:p>
        </p:txBody>
      </p:sp>
      <p:sp>
        <p:nvSpPr>
          <p:cNvPr id="10" name="Text Placeholder 9">
            <a:extLst>
              <a:ext uri="{FF2B5EF4-FFF2-40B4-BE49-F238E27FC236}">
                <a16:creationId xmlns:a16="http://schemas.microsoft.com/office/drawing/2014/main" id="{0B40AC74-3174-403C-88C6-66C94E5B261F}"/>
              </a:ext>
            </a:extLst>
          </p:cNvPr>
          <p:cNvSpPr>
            <a:spLocks noGrp="1"/>
          </p:cNvSpPr>
          <p:nvPr>
            <p:ph type="body" sz="quarter" idx="13"/>
          </p:nvPr>
        </p:nvSpPr>
        <p:spPr>
          <a:xfrm>
            <a:off x="6991250" y="607877"/>
            <a:ext cx="4270248" cy="704087"/>
          </a:xfrm>
          <a:solidFill>
            <a:srgbClr val="FFFFFF"/>
          </a:solidFill>
          <a:ln w="31750" cap="sq">
            <a:solidFill>
              <a:srgbClr val="404040"/>
            </a:solidFill>
            <a:miter lim="800000"/>
          </a:ln>
        </p:spPr>
        <p:txBody>
          <a:bodyPr vert="horz" lIns="182880" tIns="182880" rIns="182880" bIns="182880" rtlCol="0" anchor="ctr" anchorCtr="1">
            <a:normAutofit fontScale="62500" lnSpcReduction="20000"/>
          </a:bodyPr>
          <a:lstStyle/>
          <a:p>
            <a:pPr>
              <a:lnSpc>
                <a:spcPct val="90000"/>
              </a:lnSpc>
              <a:spcBef>
                <a:spcPct val="0"/>
              </a:spcBef>
            </a:pPr>
            <a:r>
              <a:rPr lang="en-US" sz="2800" spc="200" dirty="0">
                <a:solidFill>
                  <a:srgbClr val="262626"/>
                </a:solidFill>
                <a:latin typeface="+mj-lt"/>
                <a:ea typeface="+mj-ea"/>
                <a:cs typeface="+mj-cs"/>
              </a:rPr>
              <a:t>Agency’s responsibilities</a:t>
            </a:r>
          </a:p>
        </p:txBody>
      </p:sp>
    </p:spTree>
    <p:extLst>
      <p:ext uri="{BB962C8B-B14F-4D97-AF65-F5344CB8AC3E}">
        <p14:creationId xmlns:p14="http://schemas.microsoft.com/office/powerpoint/2010/main" val="385266774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8" name="Picture 17">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itle 3">
            <a:extLst>
              <a:ext uri="{FF2B5EF4-FFF2-40B4-BE49-F238E27FC236}">
                <a16:creationId xmlns:a16="http://schemas.microsoft.com/office/drawing/2014/main" id="{C824ECCD-9ECB-4062-90FF-67F1A404004C}"/>
              </a:ext>
            </a:extLst>
          </p:cNvPr>
          <p:cNvSpPr>
            <a:spLocks noGrp="1"/>
          </p:cNvSpPr>
          <p:nvPr>
            <p:ph type="title"/>
          </p:nvPr>
        </p:nvSpPr>
        <p:spPr>
          <a:xfrm>
            <a:off x="685800" y="1066163"/>
            <a:ext cx="3306744" cy="5148371"/>
          </a:xfrm>
        </p:spPr>
        <p:txBody>
          <a:bodyPr>
            <a:normAutofit/>
          </a:bodyPr>
          <a:lstStyle/>
          <a:p>
            <a:r>
              <a:rPr lang="en-US" sz="2800">
                <a:solidFill>
                  <a:schemeClr val="bg1"/>
                </a:solidFill>
              </a:rPr>
              <a:t>CSFP Recertification</a:t>
            </a:r>
          </a:p>
        </p:txBody>
      </p:sp>
      <p:graphicFrame>
        <p:nvGraphicFramePr>
          <p:cNvPr id="8" name="Text Placeholder 5">
            <a:extLst>
              <a:ext uri="{FF2B5EF4-FFF2-40B4-BE49-F238E27FC236}">
                <a16:creationId xmlns:a16="http://schemas.microsoft.com/office/drawing/2014/main" id="{30158BCE-3A17-BE3F-9E2A-83D91C45C1A5}"/>
              </a:ext>
            </a:extLst>
          </p:cNvPr>
          <p:cNvGraphicFramePr>
            <a:graphicFrameLocks noGrp="1"/>
          </p:cNvGraphicFramePr>
          <p:nvPr>
            <p:ph idx="1"/>
            <p:extLst>
              <p:ext uri="{D42A27DB-BD31-4B8C-83A1-F6EECF244321}">
                <p14:modId xmlns:p14="http://schemas.microsoft.com/office/powerpoint/2010/main" val="4037683315"/>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376734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2EB4-16DF-4BD6-8AF6-8352C366E1F4}"/>
              </a:ext>
            </a:extLst>
          </p:cNvPr>
          <p:cNvSpPr>
            <a:spLocks noGrp="1"/>
          </p:cNvSpPr>
          <p:nvPr>
            <p:ph type="title"/>
          </p:nvPr>
        </p:nvSpPr>
        <p:spPr>
          <a:xfrm>
            <a:off x="734291" y="501575"/>
            <a:ext cx="4114800" cy="1600200"/>
          </a:xfrm>
        </p:spPr>
        <p:txBody>
          <a:bodyPr/>
          <a:lstStyle/>
          <a:p>
            <a:r>
              <a:rPr lang="en-US" dirty="0"/>
              <a:t>CSFP Recertification</a:t>
            </a:r>
          </a:p>
        </p:txBody>
      </p:sp>
      <p:pic>
        <p:nvPicPr>
          <p:cNvPr id="22" name="Content Placeholder 21" descr="A document with a signature&#10;&#10;AI-generated content may be incorrect.">
            <a:extLst>
              <a:ext uri="{FF2B5EF4-FFF2-40B4-BE49-F238E27FC236}">
                <a16:creationId xmlns:a16="http://schemas.microsoft.com/office/drawing/2014/main" id="{A02C8556-5ED5-D10A-6BD6-A79B275936A8}"/>
              </a:ext>
            </a:extLst>
          </p:cNvPr>
          <p:cNvPicPr>
            <a:picLocks noGrp="1" noChangeAspect="1"/>
          </p:cNvPicPr>
          <p:nvPr>
            <p:ph idx="1"/>
          </p:nvPr>
        </p:nvPicPr>
        <p:blipFill>
          <a:blip r:embed="rId3"/>
          <a:stretch>
            <a:fillRect/>
          </a:stretch>
        </p:blipFill>
        <p:spPr>
          <a:xfrm>
            <a:off x="5946732" y="746571"/>
            <a:ext cx="5513673" cy="5472113"/>
          </a:xfrm>
        </p:spPr>
      </p:pic>
      <p:sp>
        <p:nvSpPr>
          <p:cNvPr id="4" name="Text Placeholder 3">
            <a:extLst>
              <a:ext uri="{FF2B5EF4-FFF2-40B4-BE49-F238E27FC236}">
                <a16:creationId xmlns:a16="http://schemas.microsoft.com/office/drawing/2014/main" id="{FB3EFBC2-2069-4FA2-9413-CD386CC503A3}"/>
              </a:ext>
            </a:extLst>
          </p:cNvPr>
          <p:cNvSpPr>
            <a:spLocks noGrp="1"/>
          </p:cNvSpPr>
          <p:nvPr>
            <p:ph type="body" sz="half" idx="2"/>
          </p:nvPr>
        </p:nvSpPr>
        <p:spPr>
          <a:xfrm>
            <a:off x="685800" y="2286001"/>
            <a:ext cx="4163291" cy="3932684"/>
          </a:xfrm>
        </p:spPr>
        <p:txBody>
          <a:bodyPr>
            <a:normAutofit/>
          </a:bodyPr>
          <a:lstStyle/>
          <a:p>
            <a:pPr>
              <a:buClr>
                <a:schemeClr val="bg1"/>
              </a:buClr>
            </a:pPr>
            <a:r>
              <a:rPr lang="en-US" sz="2000" dirty="0"/>
              <a:t>Must be filled out </a:t>
            </a:r>
            <a:r>
              <a:rPr lang="en-US" sz="2000" b="1" dirty="0"/>
              <a:t>completely. </a:t>
            </a:r>
          </a:p>
          <a:p>
            <a:pPr>
              <a:buClr>
                <a:schemeClr val="bg1"/>
              </a:buClr>
            </a:pPr>
            <a:r>
              <a:rPr lang="en-US" sz="2000" dirty="0"/>
              <a:t>Please also make sure they are </a:t>
            </a:r>
            <a:r>
              <a:rPr lang="en-US" sz="2000" b="1" dirty="0"/>
              <a:t>legible</a:t>
            </a:r>
            <a:endParaRPr lang="en-US" sz="2000" dirty="0"/>
          </a:p>
          <a:p>
            <a:pPr>
              <a:buClr>
                <a:schemeClr val="bg1"/>
              </a:buClr>
            </a:pPr>
            <a:r>
              <a:rPr lang="en-US" sz="2000" dirty="0"/>
              <a:t>Recertification forms look the same as the prior process. </a:t>
            </a:r>
          </a:p>
          <a:p>
            <a:pPr>
              <a:buClr>
                <a:schemeClr val="bg1"/>
              </a:buClr>
            </a:pPr>
            <a:r>
              <a:rPr lang="en-US" sz="2000" dirty="0"/>
              <a:t>If information listed is correct, initial and have client sign the top.</a:t>
            </a:r>
            <a:endParaRPr lang="en-US" sz="2000" i="1" dirty="0"/>
          </a:p>
          <a:p>
            <a:pPr>
              <a:buClr>
                <a:schemeClr val="bg1"/>
              </a:buClr>
            </a:pPr>
            <a:r>
              <a:rPr lang="en-US" sz="2000" dirty="0"/>
              <a:t>If information is incorrect, use correction lines to update information, and have client sign the top.</a:t>
            </a:r>
          </a:p>
        </p:txBody>
      </p:sp>
    </p:spTree>
    <p:extLst>
      <p:ext uri="{BB962C8B-B14F-4D97-AF65-F5344CB8AC3E}">
        <p14:creationId xmlns:p14="http://schemas.microsoft.com/office/powerpoint/2010/main" val="310350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37AAA-B2DC-43D9-B10B-52D694FD7227}"/>
              </a:ext>
            </a:extLst>
          </p:cNvPr>
          <p:cNvSpPr>
            <a:spLocks noGrp="1"/>
          </p:cNvSpPr>
          <p:nvPr>
            <p:ph type="ctrTitle"/>
          </p:nvPr>
        </p:nvSpPr>
        <p:spPr/>
        <p:txBody>
          <a:bodyPr/>
          <a:lstStyle/>
          <a:p>
            <a:r>
              <a:rPr lang="en-US" dirty="0"/>
              <a:t>Questions on recertification?</a:t>
            </a:r>
          </a:p>
        </p:txBody>
      </p:sp>
      <p:pic>
        <p:nvPicPr>
          <p:cNvPr id="6" name="Picture 5" descr="Logo&#10;&#10;Description automatically generated">
            <a:extLst>
              <a:ext uri="{FF2B5EF4-FFF2-40B4-BE49-F238E27FC236}">
                <a16:creationId xmlns:a16="http://schemas.microsoft.com/office/drawing/2014/main" id="{D4DF0E82-31C7-462A-9D9D-7E237E4C4FF2}"/>
              </a:ext>
            </a:extLst>
          </p:cNvPr>
          <p:cNvPicPr>
            <a:picLocks noChangeAspect="1"/>
          </p:cNvPicPr>
          <p:nvPr/>
        </p:nvPicPr>
        <p:blipFill>
          <a:blip r:embed="rId3"/>
          <a:stretch>
            <a:fillRect/>
          </a:stretch>
        </p:blipFill>
        <p:spPr>
          <a:xfrm>
            <a:off x="424330" y="5579165"/>
            <a:ext cx="854307" cy="914400"/>
          </a:xfrm>
          <a:prstGeom prst="rect">
            <a:avLst/>
          </a:prstGeom>
        </p:spPr>
      </p:pic>
    </p:spTree>
    <p:extLst>
      <p:ext uri="{BB962C8B-B14F-4D97-AF65-F5344CB8AC3E}">
        <p14:creationId xmlns:p14="http://schemas.microsoft.com/office/powerpoint/2010/main" val="96405578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TM04033937[[fn=Vapor Trail]]</Template>
  <TotalTime>3355</TotalTime>
  <Words>3509</Words>
  <Application>Microsoft Office PowerPoint</Application>
  <PresentationFormat>Widescreen</PresentationFormat>
  <Paragraphs>298</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Bebas Neue Cyrillic</vt:lpstr>
      <vt:lpstr>Calibri</vt:lpstr>
      <vt:lpstr>Century Gothic</vt:lpstr>
      <vt:lpstr>Vapor Trail</vt:lpstr>
      <vt:lpstr>PowerPoint Presentation</vt:lpstr>
      <vt:lpstr>Commodity Supplemental Food Program (CSFP)   Annual Training &amp; Review  </vt:lpstr>
      <vt:lpstr>Welcome!</vt:lpstr>
      <vt:lpstr>Today’s training</vt:lpstr>
      <vt:lpstr> </vt:lpstr>
      <vt:lpstr>PowerPoint Presentation</vt:lpstr>
      <vt:lpstr>CSFP Recertification</vt:lpstr>
      <vt:lpstr>CSFP Recertification</vt:lpstr>
      <vt:lpstr>Questions on recertification?</vt:lpstr>
      <vt:lpstr>Updates on Applications and forms</vt:lpstr>
      <vt:lpstr>CSFP Eligibility</vt:lpstr>
      <vt:lpstr>New CSFP Application</vt:lpstr>
      <vt:lpstr>Race and ethnicity</vt:lpstr>
      <vt:lpstr>CSFP New Application (back page)</vt:lpstr>
      <vt:lpstr>Certification Determination</vt:lpstr>
      <vt:lpstr>Notice of action letter</vt:lpstr>
      <vt:lpstr>Notice of Action Letter (Back Page)</vt:lpstr>
      <vt:lpstr>Written notice of beneficiary rights</vt:lpstr>
      <vt:lpstr>Questions on Application process?</vt:lpstr>
      <vt:lpstr>End of month reports</vt:lpstr>
      <vt:lpstr>Distribution List  (example)</vt:lpstr>
      <vt:lpstr>Invoice  (“AOR”)</vt:lpstr>
      <vt:lpstr>Monthly inventory report (MIR)</vt:lpstr>
      <vt:lpstr>MIR (Continued)</vt:lpstr>
      <vt:lpstr>MIR (Continued)</vt:lpstr>
      <vt:lpstr>Other Potential Forms</vt:lpstr>
      <vt:lpstr>Questions on Reports or forms?</vt:lpstr>
      <vt:lpstr>Food Safety</vt:lpstr>
      <vt:lpstr>Civil rights</vt:lpstr>
      <vt:lpstr>Client Complaints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Commodities Supplemental Food Program (CSFP)</dc:title>
  <dc:creator>Sarah Deuling</dc:creator>
  <cp:lastModifiedBy>Rebecca Guyer</cp:lastModifiedBy>
  <cp:revision>125</cp:revision>
  <cp:lastPrinted>2025-09-16T20:11:01Z</cp:lastPrinted>
  <dcterms:created xsi:type="dcterms:W3CDTF">2021-07-27T16:33:04Z</dcterms:created>
  <dcterms:modified xsi:type="dcterms:W3CDTF">2025-09-18T15:12:06Z</dcterms:modified>
</cp:coreProperties>
</file>